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4" r:id="rId1"/>
  </p:sldMasterIdLst>
  <p:notesMasterIdLst>
    <p:notesMasterId r:id="rId55"/>
  </p:notesMasterIdLst>
  <p:sldIdLst>
    <p:sldId id="261" r:id="rId2"/>
    <p:sldId id="267" r:id="rId3"/>
    <p:sldId id="351" r:id="rId4"/>
    <p:sldId id="268" r:id="rId5"/>
    <p:sldId id="260" r:id="rId6"/>
    <p:sldId id="269" r:id="rId7"/>
    <p:sldId id="270" r:id="rId8"/>
    <p:sldId id="345" r:id="rId9"/>
    <p:sldId id="272" r:id="rId10"/>
    <p:sldId id="352" r:id="rId11"/>
    <p:sldId id="274" r:id="rId12"/>
    <p:sldId id="275" r:id="rId13"/>
    <p:sldId id="276" r:id="rId14"/>
    <p:sldId id="420" r:id="rId15"/>
    <p:sldId id="421" r:id="rId16"/>
    <p:sldId id="278" r:id="rId17"/>
    <p:sldId id="415" r:id="rId18"/>
    <p:sldId id="355" r:id="rId19"/>
    <p:sldId id="358" r:id="rId20"/>
    <p:sldId id="359" r:id="rId21"/>
    <p:sldId id="263" r:id="rId22"/>
    <p:sldId id="412" r:id="rId23"/>
    <p:sldId id="282" r:id="rId24"/>
    <p:sldId id="284" r:id="rId25"/>
    <p:sldId id="360" r:id="rId26"/>
    <p:sldId id="285" r:id="rId27"/>
    <p:sldId id="286" r:id="rId28"/>
    <p:sldId id="287" r:id="rId29"/>
    <p:sldId id="288" r:id="rId30"/>
    <p:sldId id="349" r:id="rId31"/>
    <p:sldId id="289" r:id="rId32"/>
    <p:sldId id="339" r:id="rId33"/>
    <p:sldId id="290" r:id="rId34"/>
    <p:sldId id="338" r:id="rId35"/>
    <p:sldId id="361" r:id="rId36"/>
    <p:sldId id="291" r:id="rId37"/>
    <p:sldId id="264" r:id="rId38"/>
    <p:sldId id="292" r:id="rId39"/>
    <p:sldId id="413" r:id="rId40"/>
    <p:sldId id="293" r:id="rId41"/>
    <p:sldId id="416" r:id="rId42"/>
    <p:sldId id="414" r:id="rId43"/>
    <p:sldId id="297" r:id="rId44"/>
    <p:sldId id="298" r:id="rId45"/>
    <p:sldId id="265" r:id="rId46"/>
    <p:sldId id="299" r:id="rId47"/>
    <p:sldId id="341" r:id="rId48"/>
    <p:sldId id="417" r:id="rId49"/>
    <p:sldId id="300" r:id="rId50"/>
    <p:sldId id="301" r:id="rId51"/>
    <p:sldId id="419" r:id="rId52"/>
    <p:sldId id="350" r:id="rId53"/>
    <p:sldId id="418" r:id="rId54"/>
  </p:sldIdLst>
  <p:sldSz cx="9144000" cy="6858000" type="screen4x3"/>
  <p:notesSz cx="6858000" cy="9144000"/>
  <p:custDataLst>
    <p:tags r:id="rId56"/>
  </p:custDataLst>
  <p:defaultTextStyle>
    <a:defPPr>
      <a:defRPr lang="en-US"/>
    </a:defPPr>
    <a:lvl1pPr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Calibri"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Calibri"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Calibri"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Calibri"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Calibri"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81A"/>
    <a:srgbClr val="1A7016"/>
    <a:srgbClr val="F9F9F9"/>
    <a:srgbClr val="4560B7"/>
    <a:srgbClr val="2244C8"/>
    <a:srgbClr val="4E6CC8"/>
    <a:srgbClr val="1D3D6B"/>
    <a:srgbClr val="F4F1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7" autoAdjust="0"/>
    <p:restoredTop sz="91414" autoAdjust="0"/>
  </p:normalViewPr>
  <p:slideViewPr>
    <p:cSldViewPr>
      <p:cViewPr varScale="1">
        <p:scale>
          <a:sx n="81" d="100"/>
          <a:sy n="81" d="100"/>
        </p:scale>
        <p:origin x="1502" y="48"/>
      </p:cViewPr>
      <p:guideLst>
        <p:guide orient="horz" pos="2160"/>
        <p:guide orient="horz" pos="9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a:defRPr>
            </a:lvl1pPr>
          </a:lstStyle>
          <a:p>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a:defRPr>
            </a:lvl1pPr>
          </a:lstStyle>
          <a:p>
            <a:endParaRPr lang="en-US" dirty="0"/>
          </a:p>
        </p:txBody>
      </p:sp>
      <p:sp>
        <p:nvSpPr>
          <p:cNvPr id="593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a:defRPr>
            </a:lvl1pPr>
          </a:lstStyle>
          <a:p>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a:defRPr>
            </a:lvl1pPr>
          </a:lstStyle>
          <a:p>
            <a:fld id="{B249DE16-CD92-744E-9575-83603CD9A669}" type="slidenum">
              <a:rPr lang="en-US" smtClean="0"/>
              <a:pPr/>
              <a:t>‹#›</a:t>
            </a:fld>
            <a:endParaRPr lang="en-US" dirty="0"/>
          </a:p>
        </p:txBody>
      </p:sp>
    </p:spTree>
    <p:extLst>
      <p:ext uri="{BB962C8B-B14F-4D97-AF65-F5344CB8AC3E}">
        <p14:creationId xmlns:p14="http://schemas.microsoft.com/office/powerpoint/2010/main" val="2997646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0420" name="Slide Number Placeholder 3"/>
          <p:cNvSpPr>
            <a:spLocks noGrp="1"/>
          </p:cNvSpPr>
          <p:nvPr>
            <p:ph type="sldNum" sz="quarter" idx="5"/>
          </p:nvPr>
        </p:nvSpPr>
        <p:spPr>
          <a:noFill/>
        </p:spPr>
        <p:txBody>
          <a:bodyPr/>
          <a:lstStyle/>
          <a:p>
            <a:fld id="{20EABADC-CC79-B94A-8013-DEA39CBD28A2}" type="slidenum">
              <a:rPr lang="en-US"/>
              <a:pPr/>
              <a:t>1</a:t>
            </a:fld>
            <a:endParaRPr lang="en-US" dirty="0"/>
          </a:p>
        </p:txBody>
      </p:sp>
    </p:spTree>
    <p:extLst>
      <p:ext uri="{BB962C8B-B14F-4D97-AF65-F5344CB8AC3E}">
        <p14:creationId xmlns:p14="http://schemas.microsoft.com/office/powerpoint/2010/main" val="351557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1675600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0660" name="Slide Number Placeholder 3"/>
          <p:cNvSpPr>
            <a:spLocks noGrp="1"/>
          </p:cNvSpPr>
          <p:nvPr>
            <p:ph type="sldNum" sz="quarter" idx="5"/>
          </p:nvPr>
        </p:nvSpPr>
        <p:spPr>
          <a:noFill/>
        </p:spPr>
        <p:txBody>
          <a:bodyPr/>
          <a:lstStyle/>
          <a:p>
            <a:fld id="{0E5C4B1E-CEFC-A748-A95D-C86F6C436EB0}" type="slidenum">
              <a:rPr lang="en-US"/>
              <a:pPr/>
              <a:t>11</a:t>
            </a:fld>
            <a:endParaRPr lang="en-US" dirty="0"/>
          </a:p>
        </p:txBody>
      </p:sp>
    </p:spTree>
    <p:extLst>
      <p:ext uri="{BB962C8B-B14F-4D97-AF65-F5344CB8AC3E}">
        <p14:creationId xmlns:p14="http://schemas.microsoft.com/office/powerpoint/2010/main" val="1097831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2708" name="Slide Number Placeholder 3"/>
          <p:cNvSpPr>
            <a:spLocks noGrp="1"/>
          </p:cNvSpPr>
          <p:nvPr>
            <p:ph type="sldNum" sz="quarter" idx="5"/>
          </p:nvPr>
        </p:nvSpPr>
        <p:spPr>
          <a:noFill/>
        </p:spPr>
        <p:txBody>
          <a:bodyPr/>
          <a:lstStyle/>
          <a:p>
            <a:fld id="{15505217-91FB-1340-A5E0-6C51A176CA59}" type="slidenum">
              <a:rPr lang="en-US"/>
              <a:pPr/>
              <a:t>12</a:t>
            </a:fld>
            <a:endParaRPr lang="en-US" dirty="0"/>
          </a:p>
        </p:txBody>
      </p:sp>
    </p:spTree>
    <p:extLst>
      <p:ext uri="{BB962C8B-B14F-4D97-AF65-F5344CB8AC3E}">
        <p14:creationId xmlns:p14="http://schemas.microsoft.com/office/powerpoint/2010/main" val="155153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3732" name="Slide Number Placeholder 3"/>
          <p:cNvSpPr>
            <a:spLocks noGrp="1"/>
          </p:cNvSpPr>
          <p:nvPr>
            <p:ph type="sldNum" sz="quarter" idx="5"/>
          </p:nvPr>
        </p:nvSpPr>
        <p:spPr>
          <a:noFill/>
        </p:spPr>
        <p:txBody>
          <a:bodyPr/>
          <a:lstStyle/>
          <a:p>
            <a:fld id="{D4B952D9-5DE0-8143-A489-CFB1850AD53F}" type="slidenum">
              <a:rPr lang="en-US"/>
              <a:pPr/>
              <a:t>13</a:t>
            </a:fld>
            <a:endParaRPr lang="en-US" dirty="0"/>
          </a:p>
        </p:txBody>
      </p:sp>
    </p:spTree>
    <p:extLst>
      <p:ext uri="{BB962C8B-B14F-4D97-AF65-F5344CB8AC3E}">
        <p14:creationId xmlns:p14="http://schemas.microsoft.com/office/powerpoint/2010/main" val="1951624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3EF99A-109C-7D4D-8176-5EAFBDCBCC15}" type="slidenum">
              <a:rPr lang="en-US"/>
              <a:pPr>
                <a:defRPr/>
              </a:pPr>
              <a:t>14</a:t>
            </a:fld>
            <a:endParaRPr lang="en-US"/>
          </a:p>
        </p:txBody>
      </p:sp>
      <p:sp>
        <p:nvSpPr>
          <p:cNvPr id="73730"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73731"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b="1" noProof="1" smtClean="0">
                <a:solidFill>
                  <a:srgbClr val="221E1F"/>
                </a:solidFill>
              </a:rPr>
              <a:t>Figure 8.5:</a:t>
            </a:r>
            <a:r>
              <a:rPr noProof="1" smtClean="0">
                <a:solidFill>
                  <a:srgbClr val="221E1F"/>
                </a:solidFill>
              </a:rPr>
              <a:t> Marine systems provide a number of important ecological and economic services (</a:t>
            </a:r>
            <a:r>
              <a:rPr b="1" noProof="1" smtClean="0">
                <a:solidFill>
                  <a:srgbClr val="960057"/>
                </a:solidFill>
              </a:rPr>
              <a:t>Concept 8-2</a:t>
            </a:r>
            <a:r>
              <a:rPr noProof="1" smtClean="0">
                <a:solidFill>
                  <a:srgbClr val="221E1F"/>
                </a:solidFill>
              </a:rPr>
              <a:t>). </a:t>
            </a:r>
            <a:r>
              <a:rPr b="1" noProof="1" smtClean="0">
                <a:solidFill>
                  <a:srgbClr val="221E1F"/>
                </a:solidFill>
              </a:rPr>
              <a:t>Questions: </a:t>
            </a:r>
            <a:r>
              <a:rPr noProof="1" smtClean="0">
                <a:solidFill>
                  <a:srgbClr val="221E1F"/>
                </a:solidFill>
              </a:rPr>
              <a:t>Which two ecological services and which two economic services do you think are the most important? Why?</a:t>
            </a:r>
          </a:p>
        </p:txBody>
      </p:sp>
    </p:spTree>
    <p:extLst>
      <p:ext uri="{BB962C8B-B14F-4D97-AF65-F5344CB8AC3E}">
        <p14:creationId xmlns:p14="http://schemas.microsoft.com/office/powerpoint/2010/main" val="895909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DC38AC-4F2F-6744-9978-85FF97D98E3E}" type="slidenum">
              <a:rPr lang="en-US"/>
              <a:pPr>
                <a:defRPr/>
              </a:pPr>
              <a:t>15</a:t>
            </a:fld>
            <a:endParaRPr lang="en-US"/>
          </a:p>
        </p:txBody>
      </p:sp>
      <p:sp>
        <p:nvSpPr>
          <p:cNvPr id="75778" name="Rectangle 2"/>
          <p:cNvSpPr>
            <a:spLocks noGrp="1" noRot="1" noChangeAspect="1" noChangeArrowheads="1" noTextEdit="1"/>
          </p:cNvSpPr>
          <p:nvPr>
            <p:ph type="sldImg"/>
          </p:nvPr>
        </p:nvSpPr>
        <p:spPr>
          <a:xfrm>
            <a:off x="1143000" y="687388"/>
            <a:ext cx="4572000" cy="3429000"/>
          </a:xfrm>
          <a:ln/>
          <a:extLs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a:xfrm>
            <a:off x="912813" y="4343400"/>
            <a:ext cx="5032375" cy="4113213"/>
          </a:xfrm>
        </p:spPr>
        <p:txBody>
          <a:bodyPr lIns="91426" tIns="45714" rIns="91426" bIns="45714"/>
          <a:lstStyle/>
          <a:p>
            <a:pPr eaLnBrk="1" hangingPunct="1">
              <a:defRPr/>
            </a:pPr>
            <a:r>
              <a:rPr b="1" noProof="1" smtClean="0">
                <a:solidFill>
                  <a:srgbClr val="221E1F"/>
                </a:solidFill>
              </a:rPr>
              <a:t>Figure 8.6:</a:t>
            </a:r>
            <a:r>
              <a:rPr noProof="1" smtClean="0">
                <a:solidFill>
                  <a:srgbClr val="221E1F"/>
                </a:solidFill>
              </a:rPr>
              <a:t> This diagram illustrates the major life zones and vertical zones (not drawn to scale) in an ocean. Actual depths of zones may vary. Available light determines the euphotic, bathyal, and abyssal zones. Temperature zones also vary with depth, shown here by the red line. </a:t>
            </a:r>
            <a:r>
              <a:rPr lang="en-US" b="1" i="1" dirty="0" smtClean="0"/>
              <a:t>Question: </a:t>
            </a:r>
            <a:r>
              <a:rPr lang="en-US" dirty="0" smtClean="0"/>
              <a:t>How is an ocean like a rain forest? (Hint: see Figure 7-14, p. 157.) </a:t>
            </a:r>
          </a:p>
        </p:txBody>
      </p:sp>
    </p:spTree>
    <p:extLst>
      <p:ext uri="{BB962C8B-B14F-4D97-AF65-F5344CB8AC3E}">
        <p14:creationId xmlns:p14="http://schemas.microsoft.com/office/powerpoint/2010/main" val="2595086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76804" name="Slide Number Placeholder 3"/>
          <p:cNvSpPr>
            <a:spLocks noGrp="1"/>
          </p:cNvSpPr>
          <p:nvPr>
            <p:ph type="sldNum" sz="quarter" idx="5"/>
          </p:nvPr>
        </p:nvSpPr>
        <p:spPr>
          <a:noFill/>
        </p:spPr>
        <p:txBody>
          <a:bodyPr/>
          <a:lstStyle/>
          <a:p>
            <a:fld id="{7F6D6640-5554-3148-9DC2-17457A02CFA2}" type="slidenum">
              <a:rPr lang="en-US"/>
              <a:pPr/>
              <a:t>16</a:t>
            </a:fld>
            <a:endParaRPr lang="en-US" dirty="0"/>
          </a:p>
        </p:txBody>
      </p:sp>
    </p:spTree>
    <p:extLst>
      <p:ext uri="{BB962C8B-B14F-4D97-AF65-F5344CB8AC3E}">
        <p14:creationId xmlns:p14="http://schemas.microsoft.com/office/powerpoint/2010/main" val="1095965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8</a:t>
            </a:r>
            <a:r>
              <a:rPr lang="en-US" b="1" noProof="1" smtClean="0">
                <a:solidFill>
                  <a:srgbClr val="221E1F"/>
                </a:solidFill>
                <a:ea typeface="ＭＳ Ｐゴシック" charset="-128"/>
              </a:rPr>
              <a:t>-</a:t>
            </a:r>
            <a:r>
              <a:rPr b="1" noProof="1" smtClean="0">
                <a:solidFill>
                  <a:srgbClr val="221E1F"/>
                </a:solidFill>
                <a:ea typeface="ＭＳ Ｐゴシック" charset="-128"/>
              </a:rPr>
              <a:t>7</a:t>
            </a:r>
            <a:r>
              <a:rPr b="1" noProof="1">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This satellite photo shows a view of an estuary taken from space. A sediment plume (turbidity caused by runoff) forms at the mouth of Madagascar’s Betsiboka River as it flows through the estuary and into the Mozambique Channel.</a:t>
            </a:r>
            <a:endParaRPr noProof="1">
              <a:solidFill>
                <a:srgbClr val="221E1F"/>
              </a:solidFill>
              <a:ea typeface="ＭＳ Ｐゴシック" charset="-128"/>
            </a:endParaRPr>
          </a:p>
        </p:txBody>
      </p:sp>
      <p:sp>
        <p:nvSpPr>
          <p:cNvPr id="77828" name="Slide Number Placeholder 3"/>
          <p:cNvSpPr>
            <a:spLocks noGrp="1"/>
          </p:cNvSpPr>
          <p:nvPr>
            <p:ph type="sldNum" sz="quarter" idx="5"/>
          </p:nvPr>
        </p:nvSpPr>
        <p:spPr>
          <a:noFill/>
        </p:spPr>
        <p:txBody>
          <a:bodyPr/>
          <a:lstStyle/>
          <a:p>
            <a:fld id="{B794B529-4C58-F544-BE63-185C0E03E837}" type="slidenum">
              <a:rPr lang="en-US"/>
              <a:pPr/>
              <a:t>18</a:t>
            </a:fld>
            <a:endParaRPr lang="en-US" dirty="0"/>
          </a:p>
        </p:txBody>
      </p:sp>
    </p:spTree>
    <p:extLst>
      <p:ext uri="{BB962C8B-B14F-4D97-AF65-F5344CB8AC3E}">
        <p14:creationId xmlns:p14="http://schemas.microsoft.com/office/powerpoint/2010/main" val="1593896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b="1" noProof="1">
                <a:solidFill>
                  <a:srgbClr val="221E1F"/>
                </a:solidFill>
                <a:ea typeface="ＭＳ Ｐゴシック" charset="-128"/>
              </a:rPr>
              <a:t>Figure 8.8:</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This coastal marsh is located on Cape Cod, Massachusetts (USA).</a:t>
            </a:r>
            <a:endParaRPr noProof="1">
              <a:solidFill>
                <a:srgbClr val="221E1F"/>
              </a:solidFill>
              <a:ea typeface="ＭＳ Ｐゴシック" charset="-128"/>
            </a:endParaRPr>
          </a:p>
        </p:txBody>
      </p:sp>
      <p:sp>
        <p:nvSpPr>
          <p:cNvPr id="78852" name="Slide Number Placeholder 3"/>
          <p:cNvSpPr>
            <a:spLocks noGrp="1"/>
          </p:cNvSpPr>
          <p:nvPr>
            <p:ph type="sldNum" sz="quarter" idx="5"/>
          </p:nvPr>
        </p:nvSpPr>
        <p:spPr>
          <a:noFill/>
        </p:spPr>
        <p:txBody>
          <a:bodyPr/>
          <a:lstStyle/>
          <a:p>
            <a:fld id="{7FBB6F80-DD02-5C42-8040-E2A00FA9477C}" type="slidenum">
              <a:rPr lang="en-US"/>
              <a:pPr/>
              <a:t>19</a:t>
            </a:fld>
            <a:endParaRPr lang="en-US" dirty="0"/>
          </a:p>
        </p:txBody>
      </p:sp>
    </p:spTree>
    <p:extLst>
      <p:ext uri="{BB962C8B-B14F-4D97-AF65-F5344CB8AC3E}">
        <p14:creationId xmlns:p14="http://schemas.microsoft.com/office/powerpoint/2010/main" val="3115363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8</a:t>
            </a:r>
            <a:r>
              <a:rPr lang="en-US" b="1" noProof="1" smtClean="0">
                <a:solidFill>
                  <a:srgbClr val="221E1F"/>
                </a:solidFill>
                <a:ea typeface="ＭＳ Ｐゴシック" charset="-128"/>
              </a:rPr>
              <a:t>-9:</a:t>
            </a:r>
            <a:r>
              <a:rPr lang="en-US" b="1" baseline="0"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This is a mangrove forest on the coast of Queensland, Australia.</a:t>
            </a:r>
            <a:endParaRPr noProof="1">
              <a:solidFill>
                <a:srgbClr val="221E1F"/>
              </a:solidFill>
              <a:ea typeface="ＭＳ Ｐゴシック" charset="-128"/>
            </a:endParaRPr>
          </a:p>
        </p:txBody>
      </p:sp>
      <p:sp>
        <p:nvSpPr>
          <p:cNvPr id="80900" name="Slide Number Placeholder 3"/>
          <p:cNvSpPr>
            <a:spLocks noGrp="1"/>
          </p:cNvSpPr>
          <p:nvPr>
            <p:ph type="sldNum" sz="quarter" idx="5"/>
          </p:nvPr>
        </p:nvSpPr>
        <p:spPr>
          <a:noFill/>
        </p:spPr>
        <p:txBody>
          <a:bodyPr/>
          <a:lstStyle/>
          <a:p>
            <a:fld id="{5AB78A7F-BD96-5348-9208-4E4CDEC8ADF9}" type="slidenum">
              <a:rPr lang="en-US"/>
              <a:pPr/>
              <a:t>20</a:t>
            </a:fld>
            <a:endParaRPr lang="en-US" dirty="0"/>
          </a:p>
        </p:txBody>
      </p:sp>
    </p:spTree>
    <p:extLst>
      <p:ext uri="{BB962C8B-B14F-4D97-AF65-F5344CB8AC3E}">
        <p14:creationId xmlns:p14="http://schemas.microsoft.com/office/powerpoint/2010/main" val="413434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1444" name="Slide Number Placeholder 3"/>
          <p:cNvSpPr>
            <a:spLocks noGrp="1"/>
          </p:cNvSpPr>
          <p:nvPr>
            <p:ph type="sldNum" sz="quarter" idx="5"/>
          </p:nvPr>
        </p:nvSpPr>
        <p:spPr>
          <a:noFill/>
        </p:spPr>
        <p:txBody>
          <a:bodyPr/>
          <a:lstStyle/>
          <a:p>
            <a:fld id="{7A802C50-4B9A-AE4A-9E6A-C74365A397DA}" type="slidenum">
              <a:rPr lang="en-US"/>
              <a:pPr/>
              <a:t>2</a:t>
            </a:fld>
            <a:endParaRPr lang="en-US" dirty="0"/>
          </a:p>
        </p:txBody>
      </p:sp>
    </p:spTree>
    <p:extLst>
      <p:ext uri="{BB962C8B-B14F-4D97-AF65-F5344CB8AC3E}">
        <p14:creationId xmlns:p14="http://schemas.microsoft.com/office/powerpoint/2010/main" val="3110205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2948" name="Slide Number Placeholder 3"/>
          <p:cNvSpPr>
            <a:spLocks noGrp="1"/>
          </p:cNvSpPr>
          <p:nvPr>
            <p:ph type="sldNum" sz="quarter" idx="5"/>
          </p:nvPr>
        </p:nvSpPr>
        <p:spPr>
          <a:noFill/>
        </p:spPr>
        <p:txBody>
          <a:bodyPr/>
          <a:lstStyle/>
          <a:p>
            <a:fld id="{36F67D09-7620-374A-8D7A-C8F1F25D8C54}" type="slidenum">
              <a:rPr lang="en-US"/>
              <a:pPr/>
              <a:t>21</a:t>
            </a:fld>
            <a:endParaRPr lang="en-US" dirty="0"/>
          </a:p>
        </p:txBody>
      </p:sp>
    </p:spTree>
    <p:extLst>
      <p:ext uri="{BB962C8B-B14F-4D97-AF65-F5344CB8AC3E}">
        <p14:creationId xmlns:p14="http://schemas.microsoft.com/office/powerpoint/2010/main" val="3645133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42690"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42691"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r>
              <a:rPr lang="en-US" b="1" dirty="0" smtClean="0">
                <a:solidFill>
                  <a:srgbClr val="000000"/>
                </a:solidFill>
                <a:ea typeface="ＭＳ Ｐゴシック" charset="-128"/>
              </a:rPr>
              <a:t>Figure 8-11: </a:t>
            </a:r>
            <a:r>
              <a:rPr lang="en-US" sz="1200" kern="1200" baseline="0" dirty="0" smtClean="0">
                <a:solidFill>
                  <a:schemeClr val="tx1"/>
                </a:solidFill>
                <a:ea typeface="ＭＳ Ｐゴシック" pitchFamily="1" charset="-128"/>
                <a:cs typeface="ＭＳ Ｐゴシック" charset="-128"/>
              </a:rPr>
              <a:t>Living between the tides: Some organisms with specialized niches are found in various zones on rocky shore beaches (top) and barrier or sandy beaches (bottom). Organisms are not drawn to scale.</a:t>
            </a:r>
            <a:endParaRPr lang="el-GR" b="1" dirty="0">
              <a:solidFill>
                <a:srgbClr val="000000"/>
              </a:solidFill>
              <a:ea typeface="ＭＳ Ｐゴシック" charset="-128"/>
            </a:endParaRPr>
          </a:p>
        </p:txBody>
      </p:sp>
    </p:spTree>
    <p:extLst>
      <p:ext uri="{BB962C8B-B14F-4D97-AF65-F5344CB8AC3E}">
        <p14:creationId xmlns:p14="http://schemas.microsoft.com/office/powerpoint/2010/main" val="765830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D9336723-4316-AE42-9FFD-233AC86FA83E}" type="slidenum">
              <a:rPr lang="en-US"/>
              <a:pPr/>
              <a:t>23</a:t>
            </a:fld>
            <a:endParaRPr lang="en-US" dirty="0"/>
          </a:p>
        </p:txBody>
      </p:sp>
    </p:spTree>
    <p:extLst>
      <p:ext uri="{BB962C8B-B14F-4D97-AF65-F5344CB8AC3E}">
        <p14:creationId xmlns:p14="http://schemas.microsoft.com/office/powerpoint/2010/main" val="756731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7044" name="Slide Number Placeholder 3"/>
          <p:cNvSpPr>
            <a:spLocks noGrp="1"/>
          </p:cNvSpPr>
          <p:nvPr>
            <p:ph type="sldNum" sz="quarter" idx="5"/>
          </p:nvPr>
        </p:nvSpPr>
        <p:spPr>
          <a:noFill/>
        </p:spPr>
        <p:txBody>
          <a:bodyPr/>
          <a:lstStyle/>
          <a:p>
            <a:fld id="{32D85AD4-D77E-3D45-8E7D-FCDC6D1D7EDC}" type="slidenum">
              <a:rPr lang="en-US"/>
              <a:pPr/>
              <a:t>24</a:t>
            </a:fld>
            <a:endParaRPr lang="en-US" dirty="0"/>
          </a:p>
        </p:txBody>
      </p:sp>
    </p:spTree>
    <p:extLst>
      <p:ext uri="{BB962C8B-B14F-4D97-AF65-F5344CB8AC3E}">
        <p14:creationId xmlns:p14="http://schemas.microsoft.com/office/powerpoint/2010/main" val="2712387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2074939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8068" name="Slide Number Placeholder 3"/>
          <p:cNvSpPr>
            <a:spLocks noGrp="1"/>
          </p:cNvSpPr>
          <p:nvPr>
            <p:ph type="sldNum" sz="quarter" idx="5"/>
          </p:nvPr>
        </p:nvSpPr>
        <p:spPr>
          <a:noFill/>
        </p:spPr>
        <p:txBody>
          <a:bodyPr/>
          <a:lstStyle/>
          <a:p>
            <a:fld id="{B101661F-1E1D-AD4D-9124-CAEBC4CB4F10}" type="slidenum">
              <a:rPr lang="en-US"/>
              <a:pPr/>
              <a:t>26</a:t>
            </a:fld>
            <a:endParaRPr lang="en-US" dirty="0"/>
          </a:p>
        </p:txBody>
      </p:sp>
    </p:spTree>
    <p:extLst>
      <p:ext uri="{BB962C8B-B14F-4D97-AF65-F5344CB8AC3E}">
        <p14:creationId xmlns:p14="http://schemas.microsoft.com/office/powerpoint/2010/main" val="609458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9092" name="Slide Number Placeholder 3"/>
          <p:cNvSpPr>
            <a:spLocks noGrp="1"/>
          </p:cNvSpPr>
          <p:nvPr>
            <p:ph type="sldNum" sz="quarter" idx="5"/>
          </p:nvPr>
        </p:nvSpPr>
        <p:spPr>
          <a:noFill/>
        </p:spPr>
        <p:txBody>
          <a:bodyPr/>
          <a:lstStyle/>
          <a:p>
            <a:fld id="{A3411499-C065-D54C-9791-BB8376199855}" type="slidenum">
              <a:rPr lang="en-US"/>
              <a:pPr/>
              <a:t>27</a:t>
            </a:fld>
            <a:endParaRPr lang="en-US" dirty="0"/>
          </a:p>
        </p:txBody>
      </p:sp>
    </p:spTree>
    <p:extLst>
      <p:ext uri="{BB962C8B-B14F-4D97-AF65-F5344CB8AC3E}">
        <p14:creationId xmlns:p14="http://schemas.microsoft.com/office/powerpoint/2010/main" val="2713560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8</a:t>
            </a:r>
            <a:r>
              <a:rPr lang="en-US" b="1" noProof="1" smtClean="0">
                <a:solidFill>
                  <a:srgbClr val="221E1F"/>
                </a:solidFill>
                <a:ea typeface="ＭＳ Ｐゴシック" charset="-128"/>
              </a:rPr>
              <a:t>-12</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Human activities are having major harmful impacts on all marine ecosystems (left) and particularly on coral reefs (right) (Concept 8-3). Questions: Which two of the threats to marine ecosystems do you think are the most serious? Why? Which two of the threats to coral reefs do you think are the most serious? Why?</a:t>
            </a:r>
            <a:endParaRPr noProof="1">
              <a:solidFill>
                <a:srgbClr val="221E1F"/>
              </a:solidFill>
              <a:ea typeface="ＭＳ Ｐゴシック" charset="-128"/>
            </a:endParaRPr>
          </a:p>
        </p:txBody>
      </p:sp>
      <p:sp>
        <p:nvSpPr>
          <p:cNvPr id="90116" name="Slide Number Placeholder 3"/>
          <p:cNvSpPr>
            <a:spLocks noGrp="1"/>
          </p:cNvSpPr>
          <p:nvPr>
            <p:ph type="sldNum" sz="quarter" idx="5"/>
          </p:nvPr>
        </p:nvSpPr>
        <p:spPr>
          <a:noFill/>
        </p:spPr>
        <p:txBody>
          <a:bodyPr/>
          <a:lstStyle/>
          <a:p>
            <a:fld id="{B98E4821-6879-E74B-BBB4-9439976C598A}" type="slidenum">
              <a:rPr lang="en-US"/>
              <a:pPr/>
              <a:t>28</a:t>
            </a:fld>
            <a:endParaRPr lang="en-US" dirty="0"/>
          </a:p>
        </p:txBody>
      </p:sp>
    </p:spTree>
    <p:extLst>
      <p:ext uri="{BB962C8B-B14F-4D97-AF65-F5344CB8AC3E}">
        <p14:creationId xmlns:p14="http://schemas.microsoft.com/office/powerpoint/2010/main" val="4059772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1140" name="Slide Number Placeholder 3"/>
          <p:cNvSpPr>
            <a:spLocks noGrp="1"/>
          </p:cNvSpPr>
          <p:nvPr>
            <p:ph type="sldNum" sz="quarter" idx="5"/>
          </p:nvPr>
        </p:nvSpPr>
        <p:spPr>
          <a:noFill/>
        </p:spPr>
        <p:txBody>
          <a:bodyPr/>
          <a:lstStyle/>
          <a:p>
            <a:fld id="{553E7D62-6326-2242-B506-51BE9835031C}" type="slidenum">
              <a:rPr lang="en-US"/>
              <a:pPr/>
              <a:t>29</a:t>
            </a:fld>
            <a:endParaRPr lang="en-US" dirty="0"/>
          </a:p>
        </p:txBody>
      </p:sp>
    </p:spTree>
    <p:extLst>
      <p:ext uri="{BB962C8B-B14F-4D97-AF65-F5344CB8AC3E}">
        <p14:creationId xmlns:p14="http://schemas.microsoft.com/office/powerpoint/2010/main" val="1727935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2164"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6532B19-4CDF-C84D-A2CB-3B457AEF8E32}" type="slidenum">
              <a:rPr lang="en-US" sz="1200">
                <a:latin typeface="Arial"/>
              </a:rPr>
              <a:pPr algn="r"/>
              <a:t>30</a:t>
            </a:fld>
            <a:endParaRPr lang="en-US" sz="1200" dirty="0">
              <a:latin typeface="Arial"/>
            </a:endParaRPr>
          </a:p>
        </p:txBody>
      </p:sp>
    </p:spTree>
    <p:extLst>
      <p:ext uri="{BB962C8B-B14F-4D97-AF65-F5344CB8AC3E}">
        <p14:creationId xmlns:p14="http://schemas.microsoft.com/office/powerpoint/2010/main" val="758117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128313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8</a:t>
            </a:r>
            <a:r>
              <a:rPr lang="en-US" b="1" noProof="1" smtClean="0">
                <a:solidFill>
                  <a:srgbClr val="221E1F"/>
                </a:solidFill>
                <a:ea typeface="ＭＳ Ｐゴシック" charset="-128"/>
              </a:rPr>
              <a:t>-13</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The Chesapeake Bay is severely degraded as a result of water pollution and atmospheric deposition of air pollutants.</a:t>
            </a:r>
            <a:endParaRPr noProof="1">
              <a:solidFill>
                <a:srgbClr val="221E1F"/>
              </a:solidFill>
              <a:ea typeface="ＭＳ Ｐゴシック" charset="-128"/>
            </a:endParaRPr>
          </a:p>
        </p:txBody>
      </p:sp>
      <p:sp>
        <p:nvSpPr>
          <p:cNvPr id="93188" name="Slide Number Placeholder 3"/>
          <p:cNvSpPr>
            <a:spLocks noGrp="1"/>
          </p:cNvSpPr>
          <p:nvPr>
            <p:ph type="sldNum" sz="quarter" idx="5"/>
          </p:nvPr>
        </p:nvSpPr>
        <p:spPr>
          <a:noFill/>
        </p:spPr>
        <p:txBody>
          <a:bodyPr/>
          <a:lstStyle/>
          <a:p>
            <a:fld id="{9A7F2EF1-0553-B341-BC6E-AA180BC94702}" type="slidenum">
              <a:rPr lang="en-US"/>
              <a:pPr/>
              <a:t>31</a:t>
            </a:fld>
            <a:endParaRPr lang="en-US" dirty="0"/>
          </a:p>
        </p:txBody>
      </p:sp>
    </p:spTree>
    <p:extLst>
      <p:ext uri="{BB962C8B-B14F-4D97-AF65-F5344CB8AC3E}">
        <p14:creationId xmlns:p14="http://schemas.microsoft.com/office/powerpoint/2010/main" val="3151546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4212" name="Slide Number Placeholder 3"/>
          <p:cNvSpPr>
            <a:spLocks noGrp="1"/>
          </p:cNvSpPr>
          <p:nvPr>
            <p:ph type="sldNum" sz="quarter" idx="5"/>
          </p:nvPr>
        </p:nvSpPr>
        <p:spPr>
          <a:noFill/>
        </p:spPr>
        <p:txBody>
          <a:bodyPr/>
          <a:lstStyle/>
          <a:p>
            <a:fld id="{58095A16-4C5B-C945-A5A4-6DD7141EB477}" type="slidenum">
              <a:rPr lang="en-US"/>
              <a:pPr/>
              <a:t>32</a:t>
            </a:fld>
            <a:endParaRPr lang="en-US" dirty="0"/>
          </a:p>
        </p:txBody>
      </p:sp>
    </p:spTree>
    <p:extLst>
      <p:ext uri="{BB962C8B-B14F-4D97-AF65-F5344CB8AC3E}">
        <p14:creationId xmlns:p14="http://schemas.microsoft.com/office/powerpoint/2010/main" val="2667780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5236" name="Slide Number Placeholder 3"/>
          <p:cNvSpPr>
            <a:spLocks noGrp="1"/>
          </p:cNvSpPr>
          <p:nvPr>
            <p:ph type="sldNum" sz="quarter" idx="5"/>
          </p:nvPr>
        </p:nvSpPr>
        <p:spPr>
          <a:noFill/>
        </p:spPr>
        <p:txBody>
          <a:bodyPr/>
          <a:lstStyle/>
          <a:p>
            <a:fld id="{A80EA9B5-E519-0942-91A7-C5E0E8C5624B}" type="slidenum">
              <a:rPr lang="en-US"/>
              <a:pPr/>
              <a:t>33</a:t>
            </a:fld>
            <a:endParaRPr lang="en-US" dirty="0"/>
          </a:p>
        </p:txBody>
      </p:sp>
    </p:spTree>
    <p:extLst>
      <p:ext uri="{BB962C8B-B14F-4D97-AF65-F5344CB8AC3E}">
        <p14:creationId xmlns:p14="http://schemas.microsoft.com/office/powerpoint/2010/main" val="2677312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6260" name="Slide Number Placeholder 3"/>
          <p:cNvSpPr>
            <a:spLocks noGrp="1"/>
          </p:cNvSpPr>
          <p:nvPr>
            <p:ph type="sldNum" sz="quarter" idx="5"/>
          </p:nvPr>
        </p:nvSpPr>
        <p:spPr>
          <a:noFill/>
        </p:spPr>
        <p:txBody>
          <a:bodyPr/>
          <a:lstStyle/>
          <a:p>
            <a:fld id="{1055ABDB-85D5-D948-A7D8-E3ACBF9B83E4}" type="slidenum">
              <a:rPr lang="en-US"/>
              <a:pPr/>
              <a:t>34</a:t>
            </a:fld>
            <a:endParaRPr lang="en-US" dirty="0"/>
          </a:p>
        </p:txBody>
      </p:sp>
    </p:spTree>
    <p:extLst>
      <p:ext uri="{BB962C8B-B14F-4D97-AF65-F5344CB8AC3E}">
        <p14:creationId xmlns:p14="http://schemas.microsoft.com/office/powerpoint/2010/main" val="2546542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3462169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8</a:t>
            </a:r>
            <a:r>
              <a:rPr lang="en-US" b="1" noProof="1" smtClean="0">
                <a:solidFill>
                  <a:srgbClr val="221E1F"/>
                </a:solidFill>
                <a:ea typeface="ＭＳ Ｐゴシック" charset="-128"/>
              </a:rPr>
              <a:t>-14</a:t>
            </a:r>
            <a:r>
              <a:rPr b="1" noProof="1" smtClean="0">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Freshwater systems provide many important ecosystem and economic services (Concept 8-4). Questions: Which two ecosystem services and which two economic services do you think are the most important? Why?</a:t>
            </a:r>
            <a:endParaRPr noProof="1">
              <a:solidFill>
                <a:srgbClr val="221E1F"/>
              </a:solidFill>
              <a:ea typeface="ＭＳ Ｐゴシック" charset="-128"/>
            </a:endParaRPr>
          </a:p>
        </p:txBody>
      </p:sp>
      <p:sp>
        <p:nvSpPr>
          <p:cNvPr id="97284" name="Slide Number Placeholder 3"/>
          <p:cNvSpPr>
            <a:spLocks noGrp="1"/>
          </p:cNvSpPr>
          <p:nvPr>
            <p:ph type="sldNum" sz="quarter" idx="5"/>
          </p:nvPr>
        </p:nvSpPr>
        <p:spPr>
          <a:noFill/>
        </p:spPr>
        <p:txBody>
          <a:bodyPr/>
          <a:lstStyle/>
          <a:p>
            <a:fld id="{C37139C9-C9B8-8B4E-8EB9-82CA2FEF438B}" type="slidenum">
              <a:rPr lang="en-US"/>
              <a:pPr/>
              <a:t>36</a:t>
            </a:fld>
            <a:endParaRPr lang="en-US" dirty="0"/>
          </a:p>
        </p:txBody>
      </p:sp>
    </p:spTree>
    <p:extLst>
      <p:ext uri="{BB962C8B-B14F-4D97-AF65-F5344CB8AC3E}">
        <p14:creationId xmlns:p14="http://schemas.microsoft.com/office/powerpoint/2010/main" val="775849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8</a:t>
            </a:r>
            <a:r>
              <a:rPr lang="en-US" b="1" noProof="1" smtClean="0">
                <a:solidFill>
                  <a:srgbClr val="221E1F"/>
                </a:solidFill>
                <a:ea typeface="ＭＳ Ｐゴシック" charset="-128"/>
              </a:rPr>
              <a:t>-</a:t>
            </a:r>
            <a:r>
              <a:rPr b="1" noProof="1" smtClean="0">
                <a:solidFill>
                  <a:srgbClr val="221E1F"/>
                </a:solidFill>
                <a:ea typeface="ＭＳ Ｐゴシック" charset="-128"/>
              </a:rPr>
              <a:t>16</a:t>
            </a:r>
            <a:r>
              <a:rPr b="1" noProof="1">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This diagram illustrates the distinct zones of life in a fairly deep temperate-zone lake. Question: How are deep lakes like tropical rain forests? (Hint: See Figure 7-14, p. 157.)</a:t>
            </a:r>
            <a:endParaRPr noProof="1" smtClean="0">
              <a:solidFill>
                <a:srgbClr val="221E1F"/>
              </a:solidFill>
              <a:ea typeface="ＭＳ Ｐゴシック" charset="-128"/>
            </a:endParaRPr>
          </a:p>
          <a:p>
            <a:pPr eaLnBrk="1" hangingPunct="1"/>
            <a:endParaRPr lang="en-US" dirty="0">
              <a:ea typeface="ＭＳ Ｐゴシック" charset="-128"/>
            </a:endParaRPr>
          </a:p>
        </p:txBody>
      </p:sp>
      <p:sp>
        <p:nvSpPr>
          <p:cNvPr id="98308" name="Slide Number Placeholder 3"/>
          <p:cNvSpPr>
            <a:spLocks noGrp="1"/>
          </p:cNvSpPr>
          <p:nvPr>
            <p:ph type="sldNum" sz="quarter" idx="5"/>
          </p:nvPr>
        </p:nvSpPr>
        <p:spPr>
          <a:noFill/>
        </p:spPr>
        <p:txBody>
          <a:bodyPr/>
          <a:lstStyle/>
          <a:p>
            <a:fld id="{8B4B6A2B-9981-234A-B073-FE94C7A1D7B4}" type="slidenum">
              <a:rPr lang="en-US"/>
              <a:pPr/>
              <a:t>37</a:t>
            </a:fld>
            <a:endParaRPr lang="en-US" dirty="0"/>
          </a:p>
        </p:txBody>
      </p:sp>
    </p:spTree>
    <p:extLst>
      <p:ext uri="{BB962C8B-B14F-4D97-AF65-F5344CB8AC3E}">
        <p14:creationId xmlns:p14="http://schemas.microsoft.com/office/powerpoint/2010/main" val="2621441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9332" name="Slide Number Placeholder 3"/>
          <p:cNvSpPr>
            <a:spLocks noGrp="1"/>
          </p:cNvSpPr>
          <p:nvPr>
            <p:ph type="sldNum" sz="quarter" idx="5"/>
          </p:nvPr>
        </p:nvSpPr>
        <p:spPr>
          <a:noFill/>
        </p:spPr>
        <p:txBody>
          <a:bodyPr/>
          <a:lstStyle/>
          <a:p>
            <a:fld id="{39E3C683-85D6-F040-A6F7-0731B491E56C}" type="slidenum">
              <a:rPr lang="en-US"/>
              <a:pPr/>
              <a:t>38</a:t>
            </a:fld>
            <a:endParaRPr lang="en-US" dirty="0"/>
          </a:p>
        </p:txBody>
      </p:sp>
    </p:spTree>
    <p:extLst>
      <p:ext uri="{BB962C8B-B14F-4D97-AF65-F5344CB8AC3E}">
        <p14:creationId xmlns:p14="http://schemas.microsoft.com/office/powerpoint/2010/main" val="3496240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44738"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44739"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r>
              <a:rPr lang="en-US" b="1" dirty="0" smtClean="0">
                <a:solidFill>
                  <a:srgbClr val="000000"/>
                </a:solidFill>
                <a:ea typeface="ＭＳ Ｐゴシック" charset="-128"/>
              </a:rPr>
              <a:t>Figure</a:t>
            </a:r>
            <a:r>
              <a:rPr lang="en-US" b="1" baseline="0" dirty="0" smtClean="0">
                <a:solidFill>
                  <a:srgbClr val="000000"/>
                </a:solidFill>
                <a:ea typeface="ＭＳ Ｐゴシック" charset="-128"/>
              </a:rPr>
              <a:t> 8-15: </a:t>
            </a:r>
            <a:r>
              <a:rPr lang="en-US" sz="1200" kern="1200" baseline="0" dirty="0" smtClean="0">
                <a:solidFill>
                  <a:schemeClr val="tx1"/>
                </a:solidFill>
                <a:ea typeface="ＭＳ Ｐゴシック" pitchFamily="1" charset="-128"/>
                <a:cs typeface="ＭＳ Ｐゴシック" charset="-128"/>
              </a:rPr>
              <a:t>Crater Lake, in the U.S. state of Oregon, formed in the crater of an extinct volcano.</a:t>
            </a:r>
          </a:p>
          <a:p>
            <a:r>
              <a:rPr lang="en-US" sz="1200" b="1" kern="1200" baseline="0" dirty="0" smtClean="0">
                <a:solidFill>
                  <a:schemeClr val="tx1"/>
                </a:solidFill>
                <a:ea typeface="ＭＳ Ｐゴシック" pitchFamily="1" charset="-128"/>
                <a:cs typeface="ＭＳ Ｐゴシック" charset="-128"/>
              </a:rPr>
              <a:t>Figure 8-17: </a:t>
            </a:r>
            <a:r>
              <a:rPr lang="en-US" sz="1200" kern="1200" baseline="0" dirty="0" smtClean="0">
                <a:solidFill>
                  <a:schemeClr val="tx1"/>
                </a:solidFill>
                <a:ea typeface="ＭＳ Ｐゴシック" pitchFamily="1" charset="-128"/>
                <a:cs typeface="ＭＳ Ｐゴシック" charset="-128"/>
              </a:rPr>
              <a:t>This eutrophic lake, found in western New York State, has received large flows of plant nutrients. As a result, its surface is covered with mats of algae.</a:t>
            </a:r>
            <a:endParaRPr lang="el-GR" b="1" dirty="0">
              <a:solidFill>
                <a:srgbClr val="000000"/>
              </a:solidFill>
              <a:ea typeface="ＭＳ Ｐゴシック" charset="-128"/>
            </a:endParaRPr>
          </a:p>
        </p:txBody>
      </p:sp>
    </p:spTree>
    <p:extLst>
      <p:ext uri="{BB962C8B-B14F-4D97-AF65-F5344CB8AC3E}">
        <p14:creationId xmlns:p14="http://schemas.microsoft.com/office/powerpoint/2010/main" val="1170236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1380" name="Slide Number Placeholder 3"/>
          <p:cNvSpPr>
            <a:spLocks noGrp="1"/>
          </p:cNvSpPr>
          <p:nvPr>
            <p:ph type="sldNum" sz="quarter" idx="5"/>
          </p:nvPr>
        </p:nvSpPr>
        <p:spPr>
          <a:noFill/>
        </p:spPr>
        <p:txBody>
          <a:bodyPr/>
          <a:lstStyle/>
          <a:p>
            <a:fld id="{3B2F4F56-8C35-D64D-AEB6-6413CF1CD98D}" type="slidenum">
              <a:rPr lang="en-US"/>
              <a:pPr/>
              <a:t>40</a:t>
            </a:fld>
            <a:endParaRPr lang="en-US" dirty="0"/>
          </a:p>
        </p:txBody>
      </p:sp>
    </p:spTree>
    <p:extLst>
      <p:ext uri="{BB962C8B-B14F-4D97-AF65-F5344CB8AC3E}">
        <p14:creationId xmlns:p14="http://schemas.microsoft.com/office/powerpoint/2010/main" val="55449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8</a:t>
            </a:r>
            <a:r>
              <a:rPr lang="en-US" b="1" noProof="1" smtClean="0">
                <a:solidFill>
                  <a:srgbClr val="221E1F"/>
                </a:solidFill>
                <a:ea typeface="ＭＳ Ｐゴシック" charset="-128"/>
              </a:rPr>
              <a:t>-</a:t>
            </a:r>
            <a:r>
              <a:rPr b="1" noProof="1" smtClean="0">
                <a:solidFill>
                  <a:srgbClr val="221E1F"/>
                </a:solidFill>
                <a:ea typeface="ＭＳ Ｐゴシック" charset="-128"/>
              </a:rPr>
              <a:t>1</a:t>
            </a:r>
            <a:r>
              <a:rPr b="1" noProof="1">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This bleached coral has lost most of its algae because of changes in the environment such as warming of the waters and deposition of sediments.</a:t>
            </a:r>
            <a:endParaRPr noProof="1">
              <a:solidFill>
                <a:srgbClr val="221E1F"/>
              </a:solidFill>
              <a:ea typeface="ＭＳ Ｐゴシック" charset="-128"/>
            </a:endParaRPr>
          </a:p>
        </p:txBody>
      </p:sp>
      <p:sp>
        <p:nvSpPr>
          <p:cNvPr id="63492" name="Slide Number Placeholder 3"/>
          <p:cNvSpPr>
            <a:spLocks noGrp="1"/>
          </p:cNvSpPr>
          <p:nvPr>
            <p:ph type="sldNum" sz="quarter" idx="5"/>
          </p:nvPr>
        </p:nvSpPr>
        <p:spPr>
          <a:noFill/>
        </p:spPr>
        <p:txBody>
          <a:bodyPr/>
          <a:lstStyle/>
          <a:p>
            <a:fld id="{21490D7F-849F-9742-B644-6182380B1AD3}" type="slidenum">
              <a:rPr lang="en-US"/>
              <a:pPr/>
              <a:t>4</a:t>
            </a:fld>
            <a:endParaRPr lang="en-US" dirty="0"/>
          </a:p>
        </p:txBody>
      </p:sp>
    </p:spTree>
    <p:extLst>
      <p:ext uri="{BB962C8B-B14F-4D97-AF65-F5344CB8AC3E}">
        <p14:creationId xmlns:p14="http://schemas.microsoft.com/office/powerpoint/2010/main" val="1092767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p:spPr>
      </p:sp>
      <p:sp>
        <p:nvSpPr>
          <p:cNvPr id="246787" name="Rectangle 3"/>
          <p:cNvSpPr>
            <a:spLocks noGrp="1" noChangeArrowheads="1"/>
          </p:cNvSpPr>
          <p:nvPr>
            <p:ph type="body" idx="1"/>
          </p:nvPr>
        </p:nvSpPr>
        <p:spPr bwMode="auto">
          <a:xfrm>
            <a:off x="912813" y="4343400"/>
            <a:ext cx="5032375" cy="4113213"/>
          </a:xfrm>
          <a:prstGeom prst="rect">
            <a:avLst/>
          </a:prstGeom>
          <a:solidFill>
            <a:srgbClr val="FFFFFF"/>
          </a:solidFill>
          <a:ln>
            <a:solidFill>
              <a:srgbClr val="000000"/>
            </a:solidFill>
            <a:miter lim="800000"/>
            <a:headEnd/>
            <a:tailEnd/>
          </a:ln>
        </p:spPr>
        <p:txBody>
          <a:bodyPr lIns="91426" tIns="45714" rIns="91426" bIns="45714">
            <a:prstTxWarp prst="textNoShape">
              <a:avLst/>
            </a:prstTxWarp>
          </a:bodyPr>
          <a:lstStyle/>
          <a:p>
            <a:r>
              <a:rPr lang="en-US" b="1" dirty="0" smtClean="0">
                <a:solidFill>
                  <a:srgbClr val="000000"/>
                </a:solidFill>
                <a:ea typeface="ＭＳ Ｐゴシック" charset="-128"/>
              </a:rPr>
              <a:t>Figure</a:t>
            </a:r>
            <a:r>
              <a:rPr lang="en-US" b="1" baseline="0" dirty="0" smtClean="0">
                <a:solidFill>
                  <a:srgbClr val="000000"/>
                </a:solidFill>
                <a:ea typeface="ＭＳ Ｐゴシック" charset="-128"/>
              </a:rPr>
              <a:t> 8-18: </a:t>
            </a:r>
            <a:r>
              <a:rPr lang="en-US" sz="1200" kern="1200" baseline="0" dirty="0" smtClean="0">
                <a:solidFill>
                  <a:schemeClr val="tx1"/>
                </a:solidFill>
                <a:ea typeface="ＭＳ Ｐゴシック" pitchFamily="1" charset="-128"/>
                <a:cs typeface="ＭＳ Ｐゴシック" charset="-128"/>
              </a:rPr>
              <a:t>There are three zones in the downhill flow of water: the source zone, which contains headwater streams found in highlands and mountains (see photo inset); the transition zone, which contains wider, lower-elevation streams; and the floodplain zone, which contains rivers that empty into larger rivers or into the ocean.</a:t>
            </a:r>
            <a:endParaRPr lang="el-GR" b="1" dirty="0">
              <a:solidFill>
                <a:srgbClr val="000000"/>
              </a:solidFill>
              <a:ea typeface="ＭＳ Ｐゴシック" charset="-128"/>
            </a:endParaRPr>
          </a:p>
        </p:txBody>
      </p:sp>
    </p:spTree>
    <p:extLst>
      <p:ext uri="{BB962C8B-B14F-4D97-AF65-F5344CB8AC3E}">
        <p14:creationId xmlns:p14="http://schemas.microsoft.com/office/powerpoint/2010/main" val="18262823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3428" name="Slide Number Placeholder 3"/>
          <p:cNvSpPr>
            <a:spLocks noGrp="1"/>
          </p:cNvSpPr>
          <p:nvPr>
            <p:ph type="sldNum" sz="quarter" idx="5"/>
          </p:nvPr>
        </p:nvSpPr>
        <p:spPr>
          <a:noFill/>
        </p:spPr>
        <p:txBody>
          <a:bodyPr/>
          <a:lstStyle/>
          <a:p>
            <a:fld id="{7C94735C-23DC-C94D-8673-DBE9AE7F1F26}" type="slidenum">
              <a:rPr lang="en-US"/>
              <a:pPr/>
              <a:t>43</a:t>
            </a:fld>
            <a:endParaRPr lang="en-US" dirty="0"/>
          </a:p>
        </p:txBody>
      </p:sp>
    </p:spTree>
    <p:extLst>
      <p:ext uri="{BB962C8B-B14F-4D97-AF65-F5344CB8AC3E}">
        <p14:creationId xmlns:p14="http://schemas.microsoft.com/office/powerpoint/2010/main" val="3745073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8</a:t>
            </a:r>
            <a:r>
              <a:rPr lang="en-US" b="1" noProof="1" smtClean="0">
                <a:solidFill>
                  <a:srgbClr val="221E1F"/>
                </a:solidFill>
                <a:ea typeface="ＭＳ Ｐゴシック" charset="-128"/>
              </a:rPr>
              <a:t>-</a:t>
            </a:r>
            <a:r>
              <a:rPr b="1" noProof="1" smtClean="0">
                <a:solidFill>
                  <a:srgbClr val="221E1F"/>
                </a:solidFill>
                <a:ea typeface="ＭＳ Ｐゴシック" charset="-128"/>
              </a:rPr>
              <a:t>19</a:t>
            </a:r>
            <a:r>
              <a:rPr b="1" noProof="1">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Much of the U.S. city of New Orleans, Louisiana, was flooded by the storm surge that accompanied Hurricane Katrina, which made landfall just east of the city on August 29, 2005.</a:t>
            </a:r>
            <a:endParaRPr noProof="1">
              <a:solidFill>
                <a:srgbClr val="221E1F"/>
              </a:solidFill>
              <a:latin typeface="Frutiger LT Std 45 Light" charset="0"/>
              <a:ea typeface="ＭＳ Ｐゴシック" charset="-128"/>
            </a:endParaRPr>
          </a:p>
        </p:txBody>
      </p:sp>
      <p:sp>
        <p:nvSpPr>
          <p:cNvPr id="104452" name="Slide Number Placeholder 3"/>
          <p:cNvSpPr>
            <a:spLocks noGrp="1"/>
          </p:cNvSpPr>
          <p:nvPr>
            <p:ph type="sldNum" sz="quarter" idx="5"/>
          </p:nvPr>
        </p:nvSpPr>
        <p:spPr>
          <a:noFill/>
        </p:spPr>
        <p:txBody>
          <a:bodyPr/>
          <a:lstStyle/>
          <a:p>
            <a:fld id="{01B7B837-E6C6-C04F-B9B5-F9B2A171DD2B}" type="slidenum">
              <a:rPr lang="en-US"/>
              <a:pPr/>
              <a:t>44</a:t>
            </a:fld>
            <a:endParaRPr lang="en-US" dirty="0"/>
          </a:p>
        </p:txBody>
      </p:sp>
    </p:spTree>
    <p:extLst>
      <p:ext uri="{BB962C8B-B14F-4D97-AF65-F5344CB8AC3E}">
        <p14:creationId xmlns:p14="http://schemas.microsoft.com/office/powerpoint/2010/main" val="1093741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8</a:t>
            </a:r>
            <a:r>
              <a:rPr lang="en-US" b="1" noProof="1" smtClean="0">
                <a:solidFill>
                  <a:srgbClr val="221E1F"/>
                </a:solidFill>
                <a:ea typeface="ＭＳ Ｐゴシック" charset="-128"/>
              </a:rPr>
              <a:t>-</a:t>
            </a:r>
            <a:r>
              <a:rPr b="1" noProof="1" smtClean="0">
                <a:solidFill>
                  <a:srgbClr val="221E1F"/>
                </a:solidFill>
                <a:ea typeface="ＭＳ Ｐゴシック" charset="-128"/>
              </a:rPr>
              <a:t>20</a:t>
            </a:r>
            <a:r>
              <a:rPr b="1" noProof="1">
                <a:solidFill>
                  <a:srgbClr val="221E1F"/>
                </a:solidFill>
                <a:ea typeface="ＭＳ Ｐゴシック" charset="-128"/>
              </a:rPr>
              <a:t>:</a:t>
            </a:r>
            <a:r>
              <a:rPr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The areas in red represent projected coastal flooding that would result from a 1-meter (3-foot) rise in sea level due to projected climate change by the end of this century.</a:t>
            </a:r>
            <a:endParaRPr noProof="1">
              <a:solidFill>
                <a:srgbClr val="221E1F"/>
              </a:solidFill>
              <a:ea typeface="ＭＳ Ｐゴシック" charset="-128"/>
            </a:endParaRPr>
          </a:p>
        </p:txBody>
      </p:sp>
      <p:sp>
        <p:nvSpPr>
          <p:cNvPr id="105476" name="Slide Number Placeholder 3"/>
          <p:cNvSpPr>
            <a:spLocks noGrp="1"/>
          </p:cNvSpPr>
          <p:nvPr>
            <p:ph type="sldNum" sz="quarter" idx="5"/>
          </p:nvPr>
        </p:nvSpPr>
        <p:spPr>
          <a:noFill/>
        </p:spPr>
        <p:txBody>
          <a:bodyPr/>
          <a:lstStyle/>
          <a:p>
            <a:fld id="{36361848-6F0B-F04B-AB6F-E418F948F420}" type="slidenum">
              <a:rPr lang="en-US"/>
              <a:pPr/>
              <a:t>45</a:t>
            </a:fld>
            <a:endParaRPr lang="en-US" dirty="0"/>
          </a:p>
        </p:txBody>
      </p:sp>
    </p:spTree>
    <p:extLst>
      <p:ext uri="{BB962C8B-B14F-4D97-AF65-F5344CB8AC3E}">
        <p14:creationId xmlns:p14="http://schemas.microsoft.com/office/powerpoint/2010/main" val="109137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0D61AE91-89FF-1646-9903-663BEF265FCC}" type="slidenum">
              <a:rPr lang="en-US"/>
              <a:pPr/>
              <a:t>46</a:t>
            </a:fld>
            <a:endParaRPr lang="en-US" dirty="0"/>
          </a:p>
        </p:txBody>
      </p:sp>
    </p:spTree>
    <p:extLst>
      <p:ext uri="{BB962C8B-B14F-4D97-AF65-F5344CB8AC3E}">
        <p14:creationId xmlns:p14="http://schemas.microsoft.com/office/powerpoint/2010/main" val="22797787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7524" name="Slide Number Placeholder 3"/>
          <p:cNvSpPr>
            <a:spLocks noGrp="1"/>
          </p:cNvSpPr>
          <p:nvPr>
            <p:ph type="sldNum" sz="quarter" idx="5"/>
          </p:nvPr>
        </p:nvSpPr>
        <p:spPr>
          <a:noFill/>
        </p:spPr>
        <p:txBody>
          <a:bodyPr/>
          <a:lstStyle/>
          <a:p>
            <a:fld id="{50E7E8A1-4CD8-8845-A877-6541C4369AA3}" type="slidenum">
              <a:rPr lang="en-US"/>
              <a:pPr/>
              <a:t>47</a:t>
            </a:fld>
            <a:endParaRPr lang="en-US" dirty="0"/>
          </a:p>
        </p:txBody>
      </p:sp>
    </p:spTree>
    <p:extLst>
      <p:ext uri="{BB962C8B-B14F-4D97-AF65-F5344CB8AC3E}">
        <p14:creationId xmlns:p14="http://schemas.microsoft.com/office/powerpoint/2010/main" val="22577417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Figure 8-21: </a:t>
            </a:r>
            <a:r>
              <a:rPr lang="en-US" sz="1200" kern="1200" baseline="0" dirty="0" smtClean="0">
                <a:solidFill>
                  <a:schemeClr val="tx1"/>
                </a:solidFill>
                <a:ea typeface="ＭＳ Ｐゴシック" pitchFamily="1" charset="-128"/>
                <a:cs typeface="ＭＳ Ｐゴシック" charset="-128"/>
              </a:rPr>
              <a:t>This great white egret lives in an inland marsh in the Florida Everglades (left). This cypress swamp (right) is located in South Carolina.</a:t>
            </a:r>
            <a:endParaRPr lang="en-US" b="1" dirty="0"/>
          </a:p>
        </p:txBody>
      </p:sp>
      <p:sp>
        <p:nvSpPr>
          <p:cNvPr id="4" name="Slide Number Placeholder 3"/>
          <p:cNvSpPr>
            <a:spLocks noGrp="1"/>
          </p:cNvSpPr>
          <p:nvPr>
            <p:ph type="sldNum" sz="quarter" idx="10"/>
          </p:nvPr>
        </p:nvSpPr>
        <p:spPr/>
        <p:txBody>
          <a:bodyPr/>
          <a:lstStyle/>
          <a:p>
            <a:fld id="{B249DE16-CD92-744E-9575-83603CD9A669}" type="slidenum">
              <a:rPr lang="en-US" smtClean="0"/>
              <a:pPr/>
              <a:t>48</a:t>
            </a:fld>
            <a:endParaRPr lang="en-US" dirty="0"/>
          </a:p>
        </p:txBody>
      </p:sp>
    </p:spTree>
    <p:extLst>
      <p:ext uri="{BB962C8B-B14F-4D97-AF65-F5344CB8AC3E}">
        <p14:creationId xmlns:p14="http://schemas.microsoft.com/office/powerpoint/2010/main" val="20621109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8548" name="Slide Number Placeholder 3"/>
          <p:cNvSpPr>
            <a:spLocks noGrp="1"/>
          </p:cNvSpPr>
          <p:nvPr>
            <p:ph type="sldNum" sz="quarter" idx="5"/>
          </p:nvPr>
        </p:nvSpPr>
        <p:spPr>
          <a:noFill/>
        </p:spPr>
        <p:txBody>
          <a:bodyPr/>
          <a:lstStyle/>
          <a:p>
            <a:fld id="{4E8CCEA0-7698-6045-9F18-F9B2A2ECA869}" type="slidenum">
              <a:rPr lang="en-US"/>
              <a:pPr/>
              <a:t>49</a:t>
            </a:fld>
            <a:endParaRPr lang="en-US" dirty="0"/>
          </a:p>
        </p:txBody>
      </p:sp>
    </p:spTree>
    <p:extLst>
      <p:ext uri="{BB962C8B-B14F-4D97-AF65-F5344CB8AC3E}">
        <p14:creationId xmlns:p14="http://schemas.microsoft.com/office/powerpoint/2010/main" val="29497285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9572" name="Slide Number Placeholder 3"/>
          <p:cNvSpPr>
            <a:spLocks noGrp="1"/>
          </p:cNvSpPr>
          <p:nvPr>
            <p:ph type="sldNum" sz="quarter" idx="5"/>
          </p:nvPr>
        </p:nvSpPr>
        <p:spPr>
          <a:noFill/>
        </p:spPr>
        <p:txBody>
          <a:bodyPr/>
          <a:lstStyle/>
          <a:p>
            <a:fld id="{F818A033-0B35-1146-BE91-278632C6FD65}" type="slidenum">
              <a:rPr lang="en-US"/>
              <a:pPr/>
              <a:t>50</a:t>
            </a:fld>
            <a:endParaRPr lang="en-US" dirty="0"/>
          </a:p>
        </p:txBody>
      </p:sp>
    </p:spTree>
    <p:extLst>
      <p:ext uri="{BB962C8B-B14F-4D97-AF65-F5344CB8AC3E}">
        <p14:creationId xmlns:p14="http://schemas.microsoft.com/office/powerpoint/2010/main" val="7997492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77870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4516" name="Slide Number Placeholder 3"/>
          <p:cNvSpPr>
            <a:spLocks noGrp="1"/>
          </p:cNvSpPr>
          <p:nvPr>
            <p:ph type="sldNum" sz="quarter" idx="5"/>
          </p:nvPr>
        </p:nvSpPr>
        <p:spPr>
          <a:noFill/>
        </p:spPr>
        <p:txBody>
          <a:bodyPr/>
          <a:lstStyle/>
          <a:p>
            <a:fld id="{E830FDB2-67C3-784F-9AEE-A902DB949EE7}" type="slidenum">
              <a:rPr lang="en-US"/>
              <a:pPr/>
              <a:t>5</a:t>
            </a:fld>
            <a:endParaRPr lang="en-US" dirty="0"/>
          </a:p>
        </p:txBody>
      </p:sp>
    </p:spTree>
    <p:extLst>
      <p:ext uri="{BB962C8B-B14F-4D97-AF65-F5344CB8AC3E}">
        <p14:creationId xmlns:p14="http://schemas.microsoft.com/office/powerpoint/2010/main" val="6949253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403963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5540" name="Slide Number Placeholder 3"/>
          <p:cNvSpPr>
            <a:spLocks noGrp="1"/>
          </p:cNvSpPr>
          <p:nvPr>
            <p:ph type="sldNum" sz="quarter" idx="5"/>
          </p:nvPr>
        </p:nvSpPr>
        <p:spPr>
          <a:noFill/>
        </p:spPr>
        <p:txBody>
          <a:bodyPr/>
          <a:lstStyle/>
          <a:p>
            <a:fld id="{C83AC939-B1FD-6E41-87F0-25EC9162B6AA}" type="slidenum">
              <a:rPr lang="en-US"/>
              <a:pPr/>
              <a:t>6</a:t>
            </a:fld>
            <a:endParaRPr lang="en-US" dirty="0"/>
          </a:p>
        </p:txBody>
      </p:sp>
    </p:spTree>
    <p:extLst>
      <p:ext uri="{BB962C8B-B14F-4D97-AF65-F5344CB8AC3E}">
        <p14:creationId xmlns:p14="http://schemas.microsoft.com/office/powerpoint/2010/main" val="1682103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6564" name="Slide Number Placeholder 3"/>
          <p:cNvSpPr>
            <a:spLocks noGrp="1"/>
          </p:cNvSpPr>
          <p:nvPr>
            <p:ph type="sldNum" sz="quarter" idx="5"/>
          </p:nvPr>
        </p:nvSpPr>
        <p:spPr>
          <a:noFill/>
        </p:spPr>
        <p:txBody>
          <a:bodyPr/>
          <a:lstStyle/>
          <a:p>
            <a:fld id="{0C1E95A5-5EC0-C645-B8F6-F73790ED323B}" type="slidenum">
              <a:rPr lang="en-US"/>
              <a:pPr/>
              <a:t>7</a:t>
            </a:fld>
            <a:endParaRPr lang="en-US" dirty="0"/>
          </a:p>
        </p:txBody>
      </p:sp>
    </p:spTree>
    <p:extLst>
      <p:ext uri="{BB962C8B-B14F-4D97-AF65-F5344CB8AC3E}">
        <p14:creationId xmlns:p14="http://schemas.microsoft.com/office/powerpoint/2010/main" val="2382872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b="1" noProof="1">
                <a:solidFill>
                  <a:srgbClr val="221E1F"/>
                </a:solidFill>
                <a:ea typeface="ＭＳ Ｐゴシック" charset="-128"/>
              </a:rPr>
              <a:t>Figure </a:t>
            </a:r>
            <a:r>
              <a:rPr b="1" noProof="1" smtClean="0">
                <a:solidFill>
                  <a:srgbClr val="221E1F"/>
                </a:solidFill>
                <a:ea typeface="ＭＳ Ｐゴシック" charset="-128"/>
              </a:rPr>
              <a:t>8</a:t>
            </a:r>
            <a:r>
              <a:rPr lang="en-US" b="1" noProof="1" smtClean="0">
                <a:solidFill>
                  <a:srgbClr val="221E1F"/>
                </a:solidFill>
                <a:ea typeface="ＭＳ Ｐゴシック" charset="-128"/>
              </a:rPr>
              <a:t>-</a:t>
            </a:r>
            <a:r>
              <a:rPr b="1" noProof="1" smtClean="0">
                <a:solidFill>
                  <a:srgbClr val="221E1F"/>
                </a:solidFill>
                <a:ea typeface="ＭＳ Ｐゴシック" charset="-128"/>
              </a:rPr>
              <a:t>2</a:t>
            </a:r>
            <a:r>
              <a:rPr b="1" noProof="1">
                <a:solidFill>
                  <a:srgbClr val="221E1F"/>
                </a:solidFill>
                <a:ea typeface="ＭＳ Ｐゴシック" charset="-128"/>
              </a:rPr>
              <a:t>:</a:t>
            </a:r>
            <a:r>
              <a:rPr noProof="1">
                <a:solidFill>
                  <a:srgbClr val="221E1F"/>
                </a:solidFill>
                <a:ea typeface="ＭＳ Ｐゴシック" charset="-128"/>
              </a:rPr>
              <a:t> </a:t>
            </a:r>
            <a:r>
              <a:rPr i="1" noProof="1">
                <a:solidFill>
                  <a:srgbClr val="221E1F"/>
                </a:solidFill>
                <a:ea typeface="ＭＳ Ｐゴシック" charset="-128"/>
              </a:rPr>
              <a:t>The ocean planet:</a:t>
            </a:r>
            <a:r>
              <a:rPr i="1" noProof="1" smtClean="0">
                <a:solidFill>
                  <a:srgbClr val="221E1F"/>
                </a:solidFill>
                <a:ea typeface="ＭＳ Ｐゴシック" charset="-128"/>
              </a:rPr>
              <a:t> </a:t>
            </a:r>
            <a:r>
              <a:rPr lang="en-US" sz="1200" kern="1200" baseline="0" dirty="0" smtClean="0">
                <a:solidFill>
                  <a:schemeClr val="tx1"/>
                </a:solidFill>
                <a:ea typeface="ＭＳ Ｐゴシック" pitchFamily="1" charset="-128"/>
                <a:cs typeface="ＭＳ Ｐゴシック" charset="-128"/>
              </a:rPr>
              <a:t>The salty oceans cover 90% of the planet’s ocean hemisphere (left) and nearly half of its land–ocean hemisphere (right) (Concept 8-1A).</a:t>
            </a:r>
            <a:endParaRPr noProof="1">
              <a:solidFill>
                <a:srgbClr val="221E1F"/>
              </a:solidFill>
              <a:ea typeface="ＭＳ Ｐゴシック" charset="-128"/>
            </a:endParaRPr>
          </a:p>
        </p:txBody>
      </p:sp>
      <p:sp>
        <p:nvSpPr>
          <p:cNvPr id="67588" name="Slide Number Placeholder 3"/>
          <p:cNvSpPr>
            <a:spLocks noGrp="1"/>
          </p:cNvSpPr>
          <p:nvPr>
            <p:ph type="sldNum" sz="quarter" idx="5"/>
          </p:nvPr>
        </p:nvSpPr>
        <p:spPr>
          <a:noFill/>
        </p:spPr>
        <p:txBody>
          <a:bodyPr/>
          <a:lstStyle/>
          <a:p>
            <a:fld id="{C8B86FDC-E30F-774C-AA6B-979877E0FA8F}" type="slidenum">
              <a:rPr lang="en-US"/>
              <a:pPr/>
              <a:t>8</a:t>
            </a:fld>
            <a:endParaRPr lang="en-US" dirty="0"/>
          </a:p>
        </p:txBody>
      </p:sp>
    </p:spTree>
    <p:extLst>
      <p:ext uri="{BB962C8B-B14F-4D97-AF65-F5344CB8AC3E}">
        <p14:creationId xmlns:p14="http://schemas.microsoft.com/office/powerpoint/2010/main" val="38290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69636" name="Slide Number Placeholder 3"/>
          <p:cNvSpPr>
            <a:spLocks noGrp="1"/>
          </p:cNvSpPr>
          <p:nvPr>
            <p:ph type="sldNum" sz="quarter" idx="5"/>
          </p:nvPr>
        </p:nvSpPr>
        <p:spPr>
          <a:noFill/>
        </p:spPr>
        <p:txBody>
          <a:bodyPr/>
          <a:lstStyle/>
          <a:p>
            <a:fld id="{91C1B1A5-1270-F347-9661-8B130B76AA58}" type="slidenum">
              <a:rPr lang="en-US"/>
              <a:pPr/>
              <a:t>9</a:t>
            </a:fld>
            <a:endParaRPr lang="en-US" dirty="0"/>
          </a:p>
        </p:txBody>
      </p:sp>
    </p:spTree>
    <p:extLst>
      <p:ext uri="{BB962C8B-B14F-4D97-AF65-F5344CB8AC3E}">
        <p14:creationId xmlns:p14="http://schemas.microsoft.com/office/powerpoint/2010/main" val="2696003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5E0608"/>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553" cy="6858000"/>
          </a:xfrm>
          <a:prstGeom prst="rect">
            <a:avLst/>
          </a:prstGeom>
          <a:effectLst>
            <a:softEdge rad="152400"/>
          </a:effectLst>
        </p:spPr>
      </p:pic>
      <p:sp>
        <p:nvSpPr>
          <p:cNvPr id="2" name="Title 1"/>
          <p:cNvSpPr>
            <a:spLocks noGrp="1"/>
          </p:cNvSpPr>
          <p:nvPr>
            <p:ph type="ctrTitle" hasCustomPrompt="1"/>
          </p:nvPr>
        </p:nvSpPr>
        <p:spPr>
          <a:xfrm>
            <a:off x="0" y="3276600"/>
            <a:ext cx="3156858" cy="1534887"/>
          </a:xfrm>
        </p:spPr>
        <p:txBody>
          <a:bodyPr/>
          <a:lstStyle>
            <a:lvl1pPr algn="l">
              <a:defRPr lang="en-US" sz="9600" b="1" kern="1200" spc="-600" dirty="0">
                <a:solidFill>
                  <a:srgbClr val="5E0608"/>
                </a:solidFill>
                <a:effectLst>
                  <a:outerShdw dist="38100" dir="2700000" algn="tl" rotWithShape="0">
                    <a:schemeClr val="tx1"/>
                  </a:outerShdw>
                </a:effectLst>
                <a:latin typeface="Vrinda" panose="020B0502040204020203" pitchFamily="34" charset="0"/>
                <a:ea typeface="Arial" charset="0"/>
                <a:cs typeface="Vrinda" panose="020B0502040204020203" pitchFamily="34" charset="0"/>
              </a:defRPr>
            </a:lvl1pPr>
          </a:lstStyle>
          <a:p>
            <a:r>
              <a:rPr lang="en-US" dirty="0" smtClean="0"/>
              <a:t>Ch#</a:t>
            </a:r>
            <a:endParaRPr lang="en-US" dirty="0"/>
          </a:p>
        </p:txBody>
      </p:sp>
      <p:sp>
        <p:nvSpPr>
          <p:cNvPr id="3" name="Subtitle 2"/>
          <p:cNvSpPr>
            <a:spLocks noGrp="1"/>
          </p:cNvSpPr>
          <p:nvPr>
            <p:ph type="subTitle" idx="1" hasCustomPrompt="1"/>
          </p:nvPr>
        </p:nvSpPr>
        <p:spPr>
          <a:xfrm>
            <a:off x="457200" y="4724400"/>
            <a:ext cx="8275320" cy="1752600"/>
          </a:xfrm>
        </p:spPr>
        <p:txBody>
          <a:bodyPr/>
          <a:lstStyle>
            <a:lvl1pPr marL="0" indent="0" algn="l" rtl="0" eaLnBrk="1" fontAlgn="base" hangingPunct="1">
              <a:spcBef>
                <a:spcPts val="900"/>
              </a:spcBef>
              <a:spcAft>
                <a:spcPct val="0"/>
              </a:spcAft>
              <a:buFont typeface="Arial" charset="0"/>
              <a:buNone/>
              <a:defRPr lang="en-US" sz="4000" b="1" kern="1200" dirty="0">
                <a:solidFill>
                  <a:srgbClr val="5E0608"/>
                </a:solidFill>
                <a:effectLst>
                  <a:outerShdw dist="25400" dir="2700000" algn="tl" rotWithShape="0">
                    <a:schemeClr val="tx1"/>
                  </a:outerShdw>
                </a:effectLst>
                <a:latin typeface="Arial" pitchFamily="34" charset="0"/>
                <a:ea typeface="Arial"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ChapTitle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02E4AA0-EC6C-5849-B0BB-42E010305F34}" type="slidenum">
              <a:rPr lang="en-US"/>
              <a:pPr/>
              <a:t>‹#›</a:t>
            </a:fld>
            <a:endParaRPr lang="en-US" dirty="0"/>
          </a:p>
        </p:txBody>
      </p:sp>
      <p:pic>
        <p:nvPicPr>
          <p:cNvPr id="13"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1013" y="1219200"/>
            <a:ext cx="4023360" cy="3379120"/>
          </a:xfrm>
          <a:prstGeom prst="rect">
            <a:avLst/>
          </a:prstGeom>
          <a:noFill/>
          <a:ln w="9525">
            <a:solidFill>
              <a:schemeClr val="tx1"/>
            </a:solidFill>
            <a:miter lim="800000"/>
            <a:headEnd/>
            <a:tailEnd/>
          </a:ln>
          <a:effectLst>
            <a:softEdge rad="127000"/>
          </a:effectLst>
          <a:extLst>
            <a:ext uri="{909E8E84-426E-40dd-AFC4-6F175D3DCCD1}">
              <a14:hiddenFill xmlns:a14="http://schemas.microsoft.com/office/drawing/2010/main" xmlns="">
                <a:solidFill>
                  <a:schemeClr val="accent1"/>
                </a:solidFill>
              </a14:hiddenFill>
            </a:ext>
          </a:extLst>
        </p:spPr>
      </p:pic>
      <p:sp>
        <p:nvSpPr>
          <p:cNvPr id="14" name="TextBox 13"/>
          <p:cNvSpPr txBox="1"/>
          <p:nvPr userDrawn="1"/>
        </p:nvSpPr>
        <p:spPr>
          <a:xfrm>
            <a:off x="685800" y="381000"/>
            <a:ext cx="7859486" cy="584775"/>
          </a:xfrm>
          <a:prstGeom prst="rect">
            <a:avLst/>
          </a:prstGeom>
          <a:noFill/>
          <a:ln w="12700">
            <a:noFill/>
          </a:ln>
        </p:spPr>
        <p:txBody>
          <a:bodyPr wrap="square" rtlCol="0">
            <a:spAutoFit/>
          </a:bodyPr>
          <a:lstStyle/>
          <a:p>
            <a:pPr algn="r"/>
            <a:r>
              <a:rPr lang="en-US" sz="3200" b="1" spc="100" baseline="0" dirty="0" smtClean="0">
                <a:solidFill>
                  <a:srgbClr val="5E0608"/>
                </a:solidFill>
                <a:effectLst>
                  <a:outerShdw blurRad="50800" dist="38100" dir="2700000" algn="tl" rotWithShape="0">
                    <a:prstClr val="black"/>
                  </a:outerShdw>
                </a:effectLst>
                <a:latin typeface="Arial"/>
              </a:rPr>
              <a:t>LIVING IN THE ENVIRONMENT, 18e</a:t>
            </a:r>
            <a:endParaRPr lang="en-US" sz="3200" b="1" spc="100" baseline="0" dirty="0">
              <a:solidFill>
                <a:srgbClr val="5E0608"/>
              </a:solidFill>
              <a:effectLst>
                <a:outerShdw blurRad="50800" dist="38100" dir="2700000" algn="tl" rotWithShape="0">
                  <a:prstClr val="black"/>
                </a:outerShdw>
              </a:effectLst>
              <a:latin typeface="Arial"/>
            </a:endParaRPr>
          </a:p>
        </p:txBody>
      </p:sp>
      <p:sp>
        <p:nvSpPr>
          <p:cNvPr id="15" name="TextBox 14"/>
          <p:cNvSpPr txBox="1"/>
          <p:nvPr userDrawn="1"/>
        </p:nvSpPr>
        <p:spPr>
          <a:xfrm>
            <a:off x="990600" y="819090"/>
            <a:ext cx="7543800" cy="400110"/>
          </a:xfrm>
          <a:prstGeom prst="rect">
            <a:avLst/>
          </a:prstGeom>
          <a:noFill/>
          <a:ln w="12700">
            <a:noFill/>
          </a:ln>
        </p:spPr>
        <p:txBody>
          <a:bodyPr wrap="square" rtlCol="0">
            <a:spAutoFit/>
          </a:bodyPr>
          <a:lstStyle/>
          <a:p>
            <a:pPr algn="r"/>
            <a:r>
              <a:rPr lang="en-US" sz="1800" b="1" spc="100" dirty="0" smtClean="0">
                <a:solidFill>
                  <a:srgbClr val="FFF6CC"/>
                </a:solidFill>
                <a:effectLst>
                  <a:outerShdw dist="50800" dir="2700000" algn="tl" rotWithShape="0">
                    <a:prstClr val="black"/>
                  </a:outerShdw>
                </a:effectLst>
                <a:latin typeface="Arial"/>
              </a:rPr>
              <a:t>G. TYLER MILLER </a:t>
            </a:r>
            <a:r>
              <a:rPr lang="en-US" sz="2000" b="1" spc="100" dirty="0" smtClean="0">
                <a:solidFill>
                  <a:srgbClr val="FFEC8F"/>
                </a:solidFill>
                <a:effectLst>
                  <a:outerShdw dist="50800" dir="2700000" algn="tl" rotWithShape="0">
                    <a:prstClr val="black"/>
                  </a:outerShdw>
                </a:effectLst>
                <a:latin typeface="Arial"/>
              </a:rPr>
              <a:t>•</a:t>
            </a:r>
            <a:r>
              <a:rPr lang="en-US" sz="1800" b="1" spc="100" dirty="0" smtClean="0">
                <a:effectLst>
                  <a:outerShdw dist="50800" dir="2700000" algn="tl" rotWithShape="0">
                    <a:prstClr val="black"/>
                  </a:outerShdw>
                </a:effectLst>
                <a:latin typeface="Arial"/>
              </a:rPr>
              <a:t> </a:t>
            </a:r>
            <a:r>
              <a:rPr lang="en-US" sz="1800" b="1" spc="100" dirty="0" smtClean="0">
                <a:solidFill>
                  <a:srgbClr val="FFF6CC"/>
                </a:solidFill>
                <a:effectLst>
                  <a:outerShdw dist="50800" dir="2700000" algn="tl" rotWithShape="0">
                    <a:prstClr val="black"/>
                  </a:outerShdw>
                </a:effectLst>
                <a:latin typeface="Arial"/>
              </a:rPr>
              <a:t>SCOTT E. SPOOLMAN</a:t>
            </a:r>
            <a:endParaRPr lang="en-US" sz="1800" b="1" spc="100" dirty="0">
              <a:solidFill>
                <a:srgbClr val="FFF6CC"/>
              </a:solidFill>
              <a:effectLst>
                <a:outerShdw dist="50800" dir="2700000" algn="tl" rotWithShape="0">
                  <a:prstClr val="black"/>
                </a:outerShdw>
              </a:effectLst>
              <a:latin typeface="Arial"/>
            </a:endParaRPr>
          </a:p>
        </p:txBody>
      </p:sp>
      <p:cxnSp>
        <p:nvCxnSpPr>
          <p:cNvPr id="16" name="Straight Connector 15"/>
          <p:cNvCxnSpPr/>
          <p:nvPr userDrawn="1"/>
        </p:nvCxnSpPr>
        <p:spPr>
          <a:xfrm>
            <a:off x="411480" y="6248400"/>
            <a:ext cx="8321040" cy="0"/>
          </a:xfrm>
          <a:prstGeom prst="line">
            <a:avLst/>
          </a:prstGeom>
          <a:ln w="28575">
            <a:solidFill>
              <a:srgbClr val="5E0608"/>
            </a:solidFill>
          </a:ln>
          <a:effectLst>
            <a:outerShdw dist="12700" dir="2700000" algn="tl" rotWithShape="0">
              <a:schemeClr val="tx1"/>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317295" y="6324600"/>
            <a:ext cx="2293517" cy="307777"/>
          </a:xfrm>
          <a:prstGeom prst="rect">
            <a:avLst/>
          </a:prstGeom>
          <a:noFill/>
        </p:spPr>
        <p:txBody>
          <a:bodyPr wrap="none" rtlCol="0">
            <a:spAutoFit/>
          </a:bodyPr>
          <a:lstStyle/>
          <a:p>
            <a:r>
              <a:rPr lang="en-US" sz="1400" dirty="0" smtClean="0">
                <a:solidFill>
                  <a:srgbClr val="FFF6CC"/>
                </a:solidFill>
                <a:latin typeface="Arial"/>
              </a:rPr>
              <a:t>© Cengage Learning 2015</a:t>
            </a:r>
            <a:endParaRPr lang="en-US" sz="1400" dirty="0">
              <a:solidFill>
                <a:srgbClr val="FFF6CC"/>
              </a:solidFill>
              <a:latin typeface="Arial"/>
            </a:endParaRPr>
          </a:p>
        </p:txBody>
      </p:sp>
    </p:spTree>
    <p:extLst>
      <p:ext uri="{BB962C8B-B14F-4D97-AF65-F5344CB8AC3E}">
        <p14:creationId xmlns:p14="http://schemas.microsoft.com/office/powerpoint/2010/main" val="30028021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vl6pPr>
              <a:defRPr>
                <a:latin typeface="Arial"/>
              </a:defRPr>
            </a:lvl6pPr>
            <a:lvl7pPr>
              <a:defRPr>
                <a:latin typeface="Arial"/>
              </a:defRPr>
            </a:lvl7pPr>
          </a:lstStyle>
          <a:p>
            <a:pPr lvl="2"/>
            <a:r>
              <a:rPr lang="en-US" dirty="0" smtClean="0"/>
              <a:t>Click to edit Master text styles</a:t>
            </a:r>
          </a:p>
          <a:p>
            <a:pPr lvl="3"/>
            <a:r>
              <a:rPr lang="en-US" dirty="0" smtClean="0"/>
              <a:t>Second level</a:t>
            </a:r>
          </a:p>
          <a:p>
            <a:pPr lvl="4"/>
            <a:r>
              <a:rPr lang="en-US" dirty="0" smtClean="0"/>
              <a:t>Third level</a:t>
            </a:r>
          </a:p>
          <a:p>
            <a:pPr lvl="5"/>
            <a:r>
              <a:rPr lang="en-US" dirty="0" smtClean="0"/>
              <a:t>Fourth level</a:t>
            </a:r>
          </a:p>
          <a:p>
            <a:pPr lvl="6"/>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Arial"/>
                <a:ea typeface="ＭＳ Ｐゴシック" charset="-128"/>
                <a:cs typeface="ＭＳ Ｐゴシック" charset="-128"/>
              </a:defRPr>
            </a:lvl1pPr>
          </a:lstStyle>
          <a:p>
            <a:fld id="{C423BD72-7946-0D47-94E3-A83B801BE5E0}" type="slidenum">
              <a:rPr lang="en-US" smtClean="0"/>
              <a:pPr/>
              <a:t>‹#›</a:t>
            </a:fld>
            <a:endParaRPr lang="en-US" dirty="0"/>
          </a:p>
        </p:txBody>
      </p:sp>
      <p:sp>
        <p:nvSpPr>
          <p:cNvPr id="9"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24049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537805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p:spPr>
        <p:txBody>
          <a:bodyPr>
            <a:normAutofit/>
          </a:bodyPr>
          <a:lstStyle>
            <a:lvl1pPr marL="230188" indent="0" algn="l">
              <a:defRPr lang="en-US" sz="3600" b="0" i="0" u="none" strike="noStrike" kern="1200" baseline="0" dirty="0">
                <a:solidFill>
                  <a:srgbClr val="5E0608"/>
                </a:solidFill>
                <a:effectLst>
                  <a:outerShdw blurRad="25400" dist="38100" dir="2700000" algn="tl" rotWithShape="0">
                    <a:schemeClr val="tx1"/>
                  </a:outerShdw>
                </a:effectLst>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017712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F07C2E3-B1B3-A744-A7FE-B2B049501EE6}" type="slidenum">
              <a:rPr lang="en-US"/>
              <a:pPr/>
              <a:t>‹#›</a:t>
            </a:fld>
            <a:endParaRPr lang="en-US" dirty="0"/>
          </a:p>
        </p:txBody>
      </p:sp>
    </p:spTree>
    <p:extLst>
      <p:ext uri="{BB962C8B-B14F-4D97-AF65-F5344CB8AC3E}">
        <p14:creationId xmlns:p14="http://schemas.microsoft.com/office/powerpoint/2010/main" val="15552719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688976" y="612774"/>
            <a:ext cx="7693024" cy="5635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6AF71123-E8AE-034B-9174-EF6F78794E6C}" type="slidenum">
              <a:rPr lang="en-US"/>
              <a:pPr/>
              <a:t>‹#›</a:t>
            </a:fld>
            <a:endParaRPr lang="en-US" dirty="0"/>
          </a:p>
        </p:txBody>
      </p:sp>
    </p:spTree>
    <p:extLst>
      <p:ext uri="{BB962C8B-B14F-4D97-AF65-F5344CB8AC3E}">
        <p14:creationId xmlns:p14="http://schemas.microsoft.com/office/powerpoint/2010/main" val="8109341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6356350"/>
            <a:ext cx="2133600" cy="365125"/>
          </a:xfrm>
          <a:prstGeom prst="rect">
            <a:avLst/>
          </a:prstGeom>
        </p:spPr>
        <p:txBody>
          <a:bodyPr/>
          <a:lstStyle>
            <a:lvl1pPr algn="r" rtl="0" eaLnBrk="0" fontAlgn="base" hangingPunct="0">
              <a:spcBef>
                <a:spcPct val="0"/>
              </a:spcBef>
              <a:spcAft>
                <a:spcPct val="0"/>
              </a:spcAft>
              <a:defRPr lang="en-US" sz="1400" kern="1200" smtClean="0">
                <a:solidFill>
                  <a:schemeClr val="tx1"/>
                </a:solidFill>
                <a:latin typeface="Arial"/>
                <a:ea typeface="ＭＳ Ｐゴシック" charset="-128"/>
                <a:cs typeface="ＭＳ Ｐゴシック" charset="-128"/>
              </a:defRPr>
            </a:lvl1pPr>
          </a:lstStyle>
          <a:p>
            <a:fld id="{C423BD72-7946-0D47-94E3-A83B801BE5E0}" type="slidenum">
              <a:rPr lang="en-US" smtClean="0"/>
              <a:pPr/>
              <a:t>‹#›</a:t>
            </a:fld>
            <a:endParaRPr lang="en-US" dirty="0"/>
          </a:p>
        </p:txBody>
      </p:sp>
      <p:sp>
        <p:nvSpPr>
          <p:cNvPr id="8" name="TextBox 7"/>
          <p:cNvSpPr txBox="1"/>
          <p:nvPr userDrawn="1"/>
        </p:nvSpPr>
        <p:spPr>
          <a:xfrm>
            <a:off x="381000" y="6339840"/>
            <a:ext cx="2293517" cy="67710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Arial"/>
                <a:ea typeface="ＭＳ Ｐゴシック" charset="-128"/>
              </a:rPr>
              <a:t>© Cengage Learning 2015</a:t>
            </a:r>
          </a:p>
          <a:p>
            <a:endParaRPr lang="en-US" dirty="0">
              <a:latin typeface="Arial"/>
            </a:endParaRPr>
          </a:p>
        </p:txBody>
      </p:sp>
    </p:spTree>
    <p:extLst>
      <p:ext uri="{BB962C8B-B14F-4D97-AF65-F5344CB8AC3E}">
        <p14:creationId xmlns:p14="http://schemas.microsoft.com/office/powerpoint/2010/main" val="35703246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Lst>
  <p:timing>
    <p:tnLst>
      <p:par>
        <p:cTn id="1" dur="indefinite" restart="never" nodeType="tmRoot"/>
      </p:par>
    </p:tnLst>
  </p:timing>
  <p:hf sldNum="0" hdr="0" ftr="0" dt="0"/>
  <p:txStyles>
    <p:titleStyle>
      <a:lvl1pPr algn="ctr" rtl="0" fontAlgn="base">
        <a:spcBef>
          <a:spcPct val="0"/>
        </a:spcBef>
        <a:spcAft>
          <a:spcPct val="0"/>
        </a:spcAft>
        <a:defRPr sz="4000" kern="1200">
          <a:solidFill>
            <a:schemeClr val="tx1"/>
          </a:solidFill>
          <a:latin typeface="Arial" pitchFamily="34" charset="0"/>
          <a:ea typeface="Arial" charset="0"/>
          <a:cs typeface="Arial" pitchFamily="34" charset="0"/>
        </a:defRPr>
      </a:lvl1pPr>
      <a:lvl2pPr algn="ctr" rtl="0" fontAlgn="base">
        <a:spcBef>
          <a:spcPct val="0"/>
        </a:spcBef>
        <a:spcAft>
          <a:spcPct val="0"/>
        </a:spcAft>
        <a:defRPr sz="4000">
          <a:solidFill>
            <a:schemeClr val="tx1"/>
          </a:solidFill>
          <a:latin typeface="Arial" charset="0"/>
          <a:ea typeface="Arial" charset="0"/>
          <a:cs typeface="Arial" charset="0"/>
        </a:defRPr>
      </a:lvl2pPr>
      <a:lvl3pPr algn="ctr" rtl="0" fontAlgn="base">
        <a:spcBef>
          <a:spcPct val="0"/>
        </a:spcBef>
        <a:spcAft>
          <a:spcPct val="0"/>
        </a:spcAft>
        <a:defRPr sz="4000">
          <a:solidFill>
            <a:schemeClr val="tx1"/>
          </a:solidFill>
          <a:latin typeface="Arial" charset="0"/>
          <a:ea typeface="Arial" charset="0"/>
          <a:cs typeface="Arial" charset="0"/>
        </a:defRPr>
      </a:lvl3pPr>
      <a:lvl4pPr algn="ctr" rtl="0" fontAlgn="base">
        <a:spcBef>
          <a:spcPct val="0"/>
        </a:spcBef>
        <a:spcAft>
          <a:spcPct val="0"/>
        </a:spcAft>
        <a:defRPr sz="4000">
          <a:solidFill>
            <a:schemeClr val="tx1"/>
          </a:solidFill>
          <a:latin typeface="Arial" charset="0"/>
          <a:ea typeface="Arial" charset="0"/>
          <a:cs typeface="Arial" charset="0"/>
        </a:defRPr>
      </a:lvl4pPr>
      <a:lvl5pPr algn="ctr" rtl="0" fontAlgn="base">
        <a:spcBef>
          <a:spcPct val="0"/>
        </a:spcBef>
        <a:spcAft>
          <a:spcPct val="0"/>
        </a:spcAft>
        <a:defRPr sz="4000">
          <a:solidFill>
            <a:schemeClr val="tx1"/>
          </a:solidFill>
          <a:latin typeface="Arial" charset="0"/>
          <a:ea typeface="Arial" charset="0"/>
          <a:cs typeface="Arial" charset="0"/>
        </a:defRPr>
      </a:lvl5pPr>
      <a:lvl6pPr marL="457200" algn="ctr" rtl="0" fontAlgn="base">
        <a:spcBef>
          <a:spcPct val="0"/>
        </a:spcBef>
        <a:spcAft>
          <a:spcPct val="0"/>
        </a:spcAft>
        <a:defRPr sz="4000">
          <a:solidFill>
            <a:schemeClr val="tx1"/>
          </a:solidFill>
          <a:latin typeface="Arial" charset="0"/>
          <a:ea typeface="Arial" charset="0"/>
          <a:cs typeface="Arial" charset="0"/>
        </a:defRPr>
      </a:lvl6pPr>
      <a:lvl7pPr marL="914400" algn="ctr" rtl="0" fontAlgn="base">
        <a:spcBef>
          <a:spcPct val="0"/>
        </a:spcBef>
        <a:spcAft>
          <a:spcPct val="0"/>
        </a:spcAft>
        <a:defRPr sz="4000">
          <a:solidFill>
            <a:schemeClr val="tx1"/>
          </a:solidFill>
          <a:latin typeface="Arial" charset="0"/>
          <a:ea typeface="Arial" charset="0"/>
          <a:cs typeface="Arial" charset="0"/>
        </a:defRPr>
      </a:lvl7pPr>
      <a:lvl8pPr marL="1371600" algn="ctr" rtl="0" fontAlgn="base">
        <a:spcBef>
          <a:spcPct val="0"/>
        </a:spcBef>
        <a:spcAft>
          <a:spcPct val="0"/>
        </a:spcAft>
        <a:defRPr sz="4000">
          <a:solidFill>
            <a:schemeClr val="tx1"/>
          </a:solidFill>
          <a:latin typeface="Arial" charset="0"/>
          <a:ea typeface="Arial" charset="0"/>
          <a:cs typeface="Arial" charset="0"/>
        </a:defRPr>
      </a:lvl8pPr>
      <a:lvl9pPr marL="1828800" algn="ctr" rtl="0" fontAlgn="base">
        <a:spcBef>
          <a:spcPct val="0"/>
        </a:spcBef>
        <a:spcAft>
          <a:spcPct val="0"/>
        </a:spcAft>
        <a:defRPr sz="4000">
          <a:solidFill>
            <a:schemeClr val="tx1"/>
          </a:solidFill>
          <a:latin typeface="Arial" charset="0"/>
          <a:ea typeface="Arial" charset="0"/>
          <a:cs typeface="Arial" charset="0"/>
        </a:defRPr>
      </a:lvl9pPr>
    </p:titleStyle>
    <p:bodyStyle>
      <a:lvl1pPr marL="342900" indent="-342900" algn="l" rtl="0" fontAlgn="base">
        <a:spcBef>
          <a:spcPts val="9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fontAlgn="base">
        <a:spcBef>
          <a:spcPts val="9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fontAlgn="base">
        <a:spcBef>
          <a:spcPts val="9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fontAlgn="base">
        <a:spcBef>
          <a:spcPts val="9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21.jpeg"/><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4542" y="3276600"/>
            <a:ext cx="3156858" cy="1534887"/>
          </a:xfrm>
        </p:spPr>
        <p:txBody>
          <a:bodyPr/>
          <a:lstStyle/>
          <a:p>
            <a:r>
              <a:rPr lang="en-US" dirty="0" smtClean="0"/>
              <a:t>8</a:t>
            </a:r>
            <a:endParaRPr lang="en-US" dirty="0"/>
          </a:p>
        </p:txBody>
      </p:sp>
      <p:sp>
        <p:nvSpPr>
          <p:cNvPr id="3075" name="Rectangle 3"/>
          <p:cNvSpPr>
            <a:spLocks noGrp="1" noChangeArrowheads="1"/>
          </p:cNvSpPr>
          <p:nvPr>
            <p:ph type="subTitle" idx="1"/>
          </p:nvPr>
        </p:nvSpPr>
        <p:spPr>
          <a:xfrm>
            <a:off x="457200" y="4876800"/>
            <a:ext cx="8275320" cy="1752600"/>
          </a:xfrm>
        </p:spPr>
        <p:txBody>
          <a:bodyPr/>
          <a:lstStyle/>
          <a:p>
            <a:r>
              <a:rPr lang="en-US" dirty="0" smtClean="0"/>
              <a:t>Aquatic Biodiversity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r>
              <a:rPr lang="en-US" dirty="0" smtClean="0"/>
              <a:t>Nekton </a:t>
            </a:r>
          </a:p>
          <a:p>
            <a:pPr lvl="1"/>
            <a:r>
              <a:rPr lang="en-US" dirty="0" smtClean="0"/>
              <a:t>Strong swimmers – fish, turtles, whales</a:t>
            </a:r>
          </a:p>
          <a:p>
            <a:r>
              <a:rPr lang="en-US" dirty="0" smtClean="0"/>
              <a:t>Benthos</a:t>
            </a:r>
          </a:p>
          <a:p>
            <a:pPr lvl="1"/>
            <a:r>
              <a:rPr lang="en-US" dirty="0" smtClean="0"/>
              <a:t>Bottom dwellers – oysters, sea stars, clams, lobsters, crabs</a:t>
            </a:r>
          </a:p>
          <a:p>
            <a:r>
              <a:rPr lang="en-US" dirty="0" smtClean="0"/>
              <a:t>Decomposers</a:t>
            </a:r>
          </a:p>
          <a:p>
            <a:pPr lvl="1"/>
            <a:r>
              <a:rPr lang="en-US" dirty="0" smtClean="0"/>
              <a:t>Mostly bacteria</a:t>
            </a:r>
          </a:p>
          <a:p>
            <a:endParaRPr lang="en-US" dirty="0"/>
          </a:p>
        </p:txBody>
      </p:sp>
      <p:sp>
        <p:nvSpPr>
          <p:cNvPr id="14338" name="Title 1"/>
          <p:cNvSpPr>
            <a:spLocks noGrp="1"/>
          </p:cNvSpPr>
          <p:nvPr>
            <p:ph type="title"/>
          </p:nvPr>
        </p:nvSpPr>
        <p:spPr/>
        <p:txBody>
          <a:bodyPr/>
          <a:lstStyle/>
          <a:p>
            <a:r>
              <a:rPr lang="en-US" dirty="0" smtClean="0"/>
              <a:t>Aquatic Species Drift, Swim, Crawl, and Cling (cont’d.)</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r>
              <a:rPr lang="en-US" dirty="0" smtClean="0"/>
              <a:t>Key factors in the distribution of organisms</a:t>
            </a:r>
          </a:p>
          <a:p>
            <a:pPr lvl="1"/>
            <a:r>
              <a:rPr lang="en-US" dirty="0" smtClean="0"/>
              <a:t>Temperature</a:t>
            </a:r>
          </a:p>
          <a:p>
            <a:pPr lvl="1"/>
            <a:r>
              <a:rPr lang="en-US" dirty="0" smtClean="0"/>
              <a:t>Dissolved oxygen content</a:t>
            </a:r>
          </a:p>
          <a:p>
            <a:pPr lvl="1"/>
            <a:r>
              <a:rPr lang="en-US" dirty="0" smtClean="0"/>
              <a:t>Availability of food</a:t>
            </a:r>
          </a:p>
          <a:p>
            <a:pPr lvl="1"/>
            <a:r>
              <a:rPr lang="en-US" dirty="0" smtClean="0"/>
              <a:t>Availability of light and nutrients needed for photosynthesis</a:t>
            </a:r>
          </a:p>
          <a:p>
            <a:r>
              <a:rPr lang="en-US" dirty="0" smtClean="0"/>
              <a:t>Turbidity</a:t>
            </a:r>
          </a:p>
          <a:p>
            <a:pPr lvl="1"/>
            <a:r>
              <a:rPr lang="en-US" dirty="0" smtClean="0"/>
              <a:t>Degree of cloudiness in water</a:t>
            </a:r>
          </a:p>
          <a:p>
            <a:pPr lvl="1"/>
            <a:r>
              <a:rPr lang="en-US" dirty="0" smtClean="0"/>
              <a:t>Inhibits photosynthesis</a:t>
            </a:r>
          </a:p>
          <a:p>
            <a:pPr lvl="1"/>
            <a:endParaRPr lang="en-US" dirty="0"/>
          </a:p>
        </p:txBody>
      </p:sp>
      <p:sp>
        <p:nvSpPr>
          <p:cNvPr id="15362" name="Rectangle 2"/>
          <p:cNvSpPr>
            <a:spLocks noGrp="1" noChangeArrowheads="1"/>
          </p:cNvSpPr>
          <p:nvPr>
            <p:ph type="title"/>
          </p:nvPr>
        </p:nvSpPr>
        <p:spPr/>
        <p:txBody>
          <a:bodyPr/>
          <a:lstStyle/>
          <a:p>
            <a:r>
              <a:rPr lang="en-US" dirty="0" smtClean="0"/>
              <a:t>Aquatic Species Drift, Swim, Crawl, and Cling (cont’d.)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r>
              <a:rPr lang="en-US" dirty="0" smtClean="0"/>
              <a:t>Saltwater ecosystems</a:t>
            </a:r>
          </a:p>
          <a:p>
            <a:pPr lvl="1"/>
            <a:r>
              <a:rPr lang="en-US" dirty="0" smtClean="0"/>
              <a:t>Provide major ecosystem and economic services </a:t>
            </a:r>
          </a:p>
          <a:p>
            <a:pPr lvl="1"/>
            <a:r>
              <a:rPr lang="en-US" dirty="0" smtClean="0"/>
              <a:t>Are irreplaceable reservoirs of biodiversity</a:t>
            </a:r>
            <a:endParaRPr lang="en-US" dirty="0"/>
          </a:p>
        </p:txBody>
      </p:sp>
      <p:sp>
        <p:nvSpPr>
          <p:cNvPr id="17410" name="Rectangle 2"/>
          <p:cNvSpPr>
            <a:spLocks noGrp="1" noChangeArrowheads="1"/>
          </p:cNvSpPr>
          <p:nvPr>
            <p:ph type="title"/>
          </p:nvPr>
        </p:nvSpPr>
        <p:spPr/>
        <p:txBody>
          <a:bodyPr/>
          <a:lstStyle/>
          <a:p>
            <a:r>
              <a:rPr lang="en-US" dirty="0" smtClean="0"/>
              <a:t>8-2 Why Are Marine Aquatic Systems Important?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r>
              <a:rPr lang="en-US" dirty="0" smtClean="0"/>
              <a:t>Estimated $12 trillion per year in goods and services</a:t>
            </a:r>
          </a:p>
          <a:p>
            <a:r>
              <a:rPr lang="en-US" dirty="0" smtClean="0"/>
              <a:t>Three major life zones:</a:t>
            </a:r>
          </a:p>
          <a:p>
            <a:pPr lvl="1"/>
            <a:r>
              <a:rPr lang="en-US" dirty="0" smtClean="0"/>
              <a:t>Coastal zone</a:t>
            </a:r>
          </a:p>
          <a:p>
            <a:pPr lvl="2"/>
            <a:r>
              <a:rPr lang="en-US" dirty="0" smtClean="0"/>
              <a:t>Warm, nutrient rich, shallow; shore to edge of continental shelf; usually high NPP from ample sunlight and nutrients</a:t>
            </a:r>
          </a:p>
          <a:p>
            <a:pPr lvl="1"/>
            <a:r>
              <a:rPr lang="en-US" dirty="0" smtClean="0"/>
              <a:t>Open sea</a:t>
            </a:r>
          </a:p>
          <a:p>
            <a:pPr lvl="1"/>
            <a:r>
              <a:rPr lang="en-US" dirty="0" smtClean="0"/>
              <a:t>Ocean bottom</a:t>
            </a:r>
          </a:p>
          <a:p>
            <a:endParaRPr lang="en-US" dirty="0"/>
          </a:p>
        </p:txBody>
      </p:sp>
      <p:sp>
        <p:nvSpPr>
          <p:cNvPr id="18434" name="Rectangle 2"/>
          <p:cNvSpPr>
            <a:spLocks noGrp="1" noChangeArrowheads="1"/>
          </p:cNvSpPr>
          <p:nvPr>
            <p:ph type="title"/>
          </p:nvPr>
        </p:nvSpPr>
        <p:spPr/>
        <p:txBody>
          <a:bodyPr/>
          <a:lstStyle/>
          <a:p>
            <a:r>
              <a:rPr lang="en-US" dirty="0" smtClean="0"/>
              <a:t>Oceans Provide Vital Ecosystem and Economic Services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1" descr="08p170_f05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58738"/>
            <a:ext cx="6507163" cy="674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7" name="Rectangle 3" hidden="1"/>
          <p:cNvSpPr>
            <a:spLocks noGrp="1" noChangeArrowheads="1"/>
          </p:cNvSpPr>
          <p:nvPr>
            <p:ph type="title"/>
          </p:nvPr>
        </p:nvSpPr>
        <p:spPr/>
        <p:txBody>
          <a:bodyPr/>
          <a:lstStyle/>
          <a:p>
            <a:pPr eaLnBrk="1" hangingPunct="1">
              <a:defRPr/>
            </a:pPr>
            <a:endParaRPr lang="en-US" smtClean="0"/>
          </a:p>
        </p:txBody>
      </p:sp>
      <p:sp>
        <p:nvSpPr>
          <p:cNvPr id="72708" name="Rectangle 4"/>
          <p:cNvSpPr>
            <a:spLocks noChangeArrowheads="1"/>
          </p:cNvSpPr>
          <p:nvPr/>
        </p:nvSpPr>
        <p:spPr bwMode="auto">
          <a:xfrm>
            <a:off x="7950200"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8-5, p. 170</a:t>
            </a:r>
          </a:p>
        </p:txBody>
      </p:sp>
      <p:sp>
        <p:nvSpPr>
          <p:cNvPr id="17412" name="Text Box 5"/>
          <p:cNvSpPr txBox="1">
            <a:spLocks noChangeArrowheads="1"/>
          </p:cNvSpPr>
          <p:nvPr/>
        </p:nvSpPr>
        <p:spPr bwMode="auto">
          <a:xfrm>
            <a:off x="1941513" y="76200"/>
            <a:ext cx="52260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chemeClr val="bg1"/>
                </a:solidFill>
              </a:rPr>
              <a:t>Natural Capital</a:t>
            </a:r>
          </a:p>
        </p:txBody>
      </p:sp>
      <p:sp>
        <p:nvSpPr>
          <p:cNvPr id="72710" name="Text Box 6"/>
          <p:cNvSpPr txBox="1">
            <a:spLocks noChangeArrowheads="1"/>
          </p:cNvSpPr>
          <p:nvPr/>
        </p:nvSpPr>
        <p:spPr bwMode="auto">
          <a:xfrm>
            <a:off x="3276600" y="533400"/>
            <a:ext cx="25574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b="1" dirty="0">
                <a:solidFill>
                  <a:srgbClr val="005035"/>
                </a:solidFill>
                <a:latin typeface="Arial"/>
                <a:cs typeface="Arial" charset="0"/>
              </a:rPr>
              <a:t>Marine Ecosystems</a:t>
            </a:r>
          </a:p>
        </p:txBody>
      </p:sp>
      <p:sp>
        <p:nvSpPr>
          <p:cNvPr id="72711" name="Text Box 7"/>
          <p:cNvSpPr txBox="1">
            <a:spLocks noChangeArrowheads="1"/>
          </p:cNvSpPr>
          <p:nvPr/>
        </p:nvSpPr>
        <p:spPr bwMode="auto">
          <a:xfrm>
            <a:off x="1382713" y="990600"/>
            <a:ext cx="1692275"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b="1" dirty="0">
                <a:solidFill>
                  <a:srgbClr val="005035"/>
                </a:solidFill>
                <a:latin typeface="Arial"/>
                <a:cs typeface="Arial" charset="0"/>
              </a:rPr>
              <a:t>Ecological Services</a:t>
            </a:r>
          </a:p>
        </p:txBody>
      </p:sp>
      <p:sp>
        <p:nvSpPr>
          <p:cNvPr id="72712" name="Text Box 8"/>
          <p:cNvSpPr txBox="1">
            <a:spLocks noChangeArrowheads="1"/>
          </p:cNvSpPr>
          <p:nvPr/>
        </p:nvSpPr>
        <p:spPr bwMode="auto">
          <a:xfrm>
            <a:off x="5440363" y="990600"/>
            <a:ext cx="1655762"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b="1" dirty="0">
                <a:solidFill>
                  <a:srgbClr val="005035"/>
                </a:solidFill>
                <a:latin typeface="Arial"/>
                <a:cs typeface="Arial" charset="0"/>
              </a:rPr>
              <a:t>Economic Services</a:t>
            </a:r>
          </a:p>
        </p:txBody>
      </p:sp>
      <p:sp>
        <p:nvSpPr>
          <p:cNvPr id="72713" name="Text Box 9"/>
          <p:cNvSpPr txBox="1">
            <a:spLocks noChangeArrowheads="1"/>
          </p:cNvSpPr>
          <p:nvPr/>
        </p:nvSpPr>
        <p:spPr bwMode="auto">
          <a:xfrm>
            <a:off x="1308100" y="3163888"/>
            <a:ext cx="2239963"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Climate moderation</a:t>
            </a:r>
          </a:p>
        </p:txBody>
      </p:sp>
      <p:sp>
        <p:nvSpPr>
          <p:cNvPr id="72714" name="Text Box 10"/>
          <p:cNvSpPr txBox="1">
            <a:spLocks noChangeArrowheads="1"/>
          </p:cNvSpPr>
          <p:nvPr/>
        </p:nvSpPr>
        <p:spPr bwMode="auto">
          <a:xfrm>
            <a:off x="5486400" y="1752600"/>
            <a:ext cx="8048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Food</a:t>
            </a:r>
          </a:p>
        </p:txBody>
      </p:sp>
      <p:sp>
        <p:nvSpPr>
          <p:cNvPr id="72715" name="Text Box 11"/>
          <p:cNvSpPr txBox="1">
            <a:spLocks noChangeArrowheads="1"/>
          </p:cNvSpPr>
          <p:nvPr/>
        </p:nvSpPr>
        <p:spPr bwMode="auto">
          <a:xfrm>
            <a:off x="1308100" y="3846513"/>
            <a:ext cx="20240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smtClean="0">
                <a:solidFill>
                  <a:srgbClr val="000000"/>
                </a:solidFill>
                <a:latin typeface="Arial"/>
                <a:cs typeface="Arial" charset="0"/>
              </a:rPr>
              <a:t>CO</a:t>
            </a:r>
            <a:r>
              <a:rPr lang="en-US" sz="1800" b="1" baseline="-25000" dirty="0" smtClean="0">
                <a:solidFill>
                  <a:srgbClr val="000000"/>
                </a:solidFill>
                <a:latin typeface="Arial"/>
                <a:cs typeface="Arial" charset="0"/>
              </a:rPr>
              <a:t>2</a:t>
            </a:r>
            <a:r>
              <a:rPr lang="en-US" sz="1800" b="1" dirty="0" smtClean="0">
                <a:solidFill>
                  <a:srgbClr val="000000"/>
                </a:solidFill>
                <a:latin typeface="Arial"/>
                <a:cs typeface="Arial" charset="0"/>
              </a:rPr>
              <a:t> </a:t>
            </a:r>
            <a:r>
              <a:rPr lang="en-US" sz="1800" b="1" dirty="0">
                <a:solidFill>
                  <a:srgbClr val="000000"/>
                </a:solidFill>
                <a:latin typeface="Arial"/>
                <a:cs typeface="Arial" charset="0"/>
              </a:rPr>
              <a:t>absorption</a:t>
            </a:r>
          </a:p>
        </p:txBody>
      </p:sp>
      <p:sp>
        <p:nvSpPr>
          <p:cNvPr id="72717" name="Text Box 13"/>
          <p:cNvSpPr txBox="1">
            <a:spLocks noChangeArrowheads="1"/>
          </p:cNvSpPr>
          <p:nvPr/>
        </p:nvSpPr>
        <p:spPr bwMode="auto">
          <a:xfrm>
            <a:off x="5486400" y="3214688"/>
            <a:ext cx="20621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Pharmaceuticals</a:t>
            </a:r>
          </a:p>
        </p:txBody>
      </p:sp>
      <p:sp>
        <p:nvSpPr>
          <p:cNvPr id="72718" name="Text Box 14"/>
          <p:cNvSpPr txBox="1">
            <a:spLocks noChangeArrowheads="1"/>
          </p:cNvSpPr>
          <p:nvPr/>
        </p:nvSpPr>
        <p:spPr bwMode="auto">
          <a:xfrm>
            <a:off x="1308100" y="4267200"/>
            <a:ext cx="19732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Nutrient cycling</a:t>
            </a:r>
          </a:p>
        </p:txBody>
      </p:sp>
      <p:sp>
        <p:nvSpPr>
          <p:cNvPr id="72719" name="Text Box 15"/>
          <p:cNvSpPr txBox="1">
            <a:spLocks noChangeArrowheads="1"/>
          </p:cNvSpPr>
          <p:nvPr/>
        </p:nvSpPr>
        <p:spPr bwMode="auto">
          <a:xfrm>
            <a:off x="5486400" y="3778250"/>
            <a:ext cx="1908175"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Harbors and transportation routes</a:t>
            </a:r>
          </a:p>
        </p:txBody>
      </p:sp>
      <p:sp>
        <p:nvSpPr>
          <p:cNvPr id="72721" name="Text Box 17"/>
          <p:cNvSpPr txBox="1">
            <a:spLocks noChangeArrowheads="1"/>
          </p:cNvSpPr>
          <p:nvPr/>
        </p:nvSpPr>
        <p:spPr bwMode="auto">
          <a:xfrm>
            <a:off x="1308100" y="4676775"/>
            <a:ext cx="2405063"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Reduced storm impact (mangroves, barrier islands, coastal wetlands)</a:t>
            </a:r>
          </a:p>
        </p:txBody>
      </p:sp>
      <p:sp>
        <p:nvSpPr>
          <p:cNvPr id="72728" name="Text Box 24"/>
          <p:cNvSpPr txBox="1">
            <a:spLocks noChangeArrowheads="1"/>
          </p:cNvSpPr>
          <p:nvPr/>
        </p:nvSpPr>
        <p:spPr bwMode="auto">
          <a:xfrm>
            <a:off x="5486400" y="6034088"/>
            <a:ext cx="1173163"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Minerals</a:t>
            </a:r>
          </a:p>
        </p:txBody>
      </p:sp>
      <p:sp>
        <p:nvSpPr>
          <p:cNvPr id="17424" name="TextBox 2"/>
          <p:cNvSpPr txBox="1">
            <a:spLocks noChangeArrowheads="1"/>
          </p:cNvSpPr>
          <p:nvPr/>
        </p:nvSpPr>
        <p:spPr bwMode="auto">
          <a:xfrm>
            <a:off x="5486400" y="2325688"/>
            <a:ext cx="22098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Energy from waves and tides </a:t>
            </a:r>
          </a:p>
        </p:txBody>
      </p:sp>
      <p:sp>
        <p:nvSpPr>
          <p:cNvPr id="17425" name="TextBox 3"/>
          <p:cNvSpPr txBox="1">
            <a:spLocks noChangeArrowheads="1"/>
          </p:cNvSpPr>
          <p:nvPr/>
        </p:nvSpPr>
        <p:spPr bwMode="auto">
          <a:xfrm>
            <a:off x="5486400" y="4800600"/>
            <a:ext cx="2362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Recreation and tourism </a:t>
            </a:r>
          </a:p>
        </p:txBody>
      </p:sp>
      <p:sp>
        <p:nvSpPr>
          <p:cNvPr id="17426" name="TextBox 4"/>
          <p:cNvSpPr txBox="1">
            <a:spLocks noChangeArrowheads="1"/>
          </p:cNvSpPr>
          <p:nvPr/>
        </p:nvSpPr>
        <p:spPr bwMode="auto">
          <a:xfrm>
            <a:off x="5486400" y="5573713"/>
            <a:ext cx="157003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Employment </a:t>
            </a:r>
          </a:p>
        </p:txBody>
      </p:sp>
      <p:sp>
        <p:nvSpPr>
          <p:cNvPr id="17427" name="TextBox 5"/>
          <p:cNvSpPr txBox="1">
            <a:spLocks noChangeArrowheads="1"/>
          </p:cNvSpPr>
          <p:nvPr/>
        </p:nvSpPr>
        <p:spPr bwMode="auto">
          <a:xfrm>
            <a:off x="1308100" y="5881688"/>
            <a:ext cx="26543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Biodiversity: </a:t>
            </a:r>
          </a:p>
          <a:p>
            <a:pPr eaLnBrk="1" hangingPunct="1"/>
            <a:r>
              <a:rPr lang="en-US" sz="1800" b="1"/>
              <a:t>species and habitats </a:t>
            </a:r>
          </a:p>
        </p:txBody>
      </p:sp>
      <p:sp>
        <p:nvSpPr>
          <p:cNvPr id="17428" name="TextBox 6"/>
          <p:cNvSpPr txBox="1">
            <a:spLocks noChangeArrowheads="1"/>
          </p:cNvSpPr>
          <p:nvPr/>
        </p:nvSpPr>
        <p:spPr bwMode="auto">
          <a:xfrm>
            <a:off x="1308100" y="2743200"/>
            <a:ext cx="21383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Water purification </a:t>
            </a:r>
          </a:p>
        </p:txBody>
      </p:sp>
      <p:sp>
        <p:nvSpPr>
          <p:cNvPr id="17429" name="TextBox 7"/>
          <p:cNvSpPr txBox="1">
            <a:spLocks noChangeArrowheads="1"/>
          </p:cNvSpPr>
          <p:nvPr/>
        </p:nvSpPr>
        <p:spPr bwMode="auto">
          <a:xfrm>
            <a:off x="1308100" y="1752600"/>
            <a:ext cx="29591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t>Oxygen</a:t>
            </a:r>
            <a:br>
              <a:rPr lang="en-US" sz="1800" b="1"/>
            </a:br>
            <a:r>
              <a:rPr lang="en-US" sz="1800" b="1"/>
              <a:t>supplied through photosynthesis </a:t>
            </a:r>
          </a:p>
        </p:txBody>
      </p:sp>
    </p:spTree>
    <p:extLst>
      <p:ext uri="{BB962C8B-B14F-4D97-AF65-F5344CB8AC3E}">
        <p14:creationId xmlns:p14="http://schemas.microsoft.com/office/powerpoint/2010/main" val="2375753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08p171_f06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278813" cy="667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5" name="Rectangle 3" hidden="1"/>
          <p:cNvSpPr>
            <a:spLocks noGrp="1" noChangeArrowheads="1"/>
          </p:cNvSpPr>
          <p:nvPr>
            <p:ph type="title"/>
          </p:nvPr>
        </p:nvSpPr>
        <p:spPr/>
        <p:txBody>
          <a:bodyPr/>
          <a:lstStyle/>
          <a:p>
            <a:pPr eaLnBrk="1" hangingPunct="1">
              <a:defRPr/>
            </a:pPr>
            <a:endParaRPr lang="en-US" sz="1400" b="1" smtClean="0">
              <a:solidFill>
                <a:srgbClr val="000000"/>
              </a:solidFill>
            </a:endParaRPr>
          </a:p>
        </p:txBody>
      </p:sp>
      <p:sp>
        <p:nvSpPr>
          <p:cNvPr id="74756" name="Rectangle 4"/>
          <p:cNvSpPr>
            <a:spLocks noChangeArrowheads="1"/>
          </p:cNvSpPr>
          <p:nvPr/>
        </p:nvSpPr>
        <p:spPr bwMode="auto">
          <a:xfrm>
            <a:off x="7951788"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8-6, p. 171</a:t>
            </a:r>
          </a:p>
        </p:txBody>
      </p:sp>
      <p:sp>
        <p:nvSpPr>
          <p:cNvPr id="74757" name="Text Box 5"/>
          <p:cNvSpPr txBox="1">
            <a:spLocks noChangeArrowheads="1"/>
          </p:cNvSpPr>
          <p:nvPr/>
        </p:nvSpPr>
        <p:spPr bwMode="auto">
          <a:xfrm>
            <a:off x="304800" y="0"/>
            <a:ext cx="1223963" cy="271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80000"/>
              </a:lnSpc>
              <a:defRPr/>
            </a:pPr>
            <a:r>
              <a:rPr lang="en-US" sz="1400" b="1" dirty="0">
                <a:solidFill>
                  <a:srgbClr val="000000"/>
                </a:solidFill>
                <a:latin typeface="Arial"/>
                <a:cs typeface="Arial" charset="0"/>
              </a:rPr>
              <a:t>High tide</a:t>
            </a:r>
          </a:p>
        </p:txBody>
      </p:sp>
      <p:sp>
        <p:nvSpPr>
          <p:cNvPr id="74758" name="Text Box 6"/>
          <p:cNvSpPr txBox="1">
            <a:spLocks noChangeArrowheads="1"/>
          </p:cNvSpPr>
          <p:nvPr/>
        </p:nvSpPr>
        <p:spPr bwMode="auto">
          <a:xfrm>
            <a:off x="990600" y="146050"/>
            <a:ext cx="11731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Low tide</a:t>
            </a:r>
          </a:p>
        </p:txBody>
      </p:sp>
      <p:sp>
        <p:nvSpPr>
          <p:cNvPr id="74759" name="Text Box 7"/>
          <p:cNvSpPr txBox="1">
            <a:spLocks noChangeArrowheads="1"/>
          </p:cNvSpPr>
          <p:nvPr/>
        </p:nvSpPr>
        <p:spPr bwMode="auto">
          <a:xfrm>
            <a:off x="1954267" y="22225"/>
            <a:ext cx="89206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400" b="1" dirty="0">
                <a:solidFill>
                  <a:srgbClr val="000000"/>
                </a:solidFill>
                <a:latin typeface="Arial"/>
                <a:cs typeface="Arial" charset="0"/>
              </a:rPr>
              <a:t>Coastal Zone</a:t>
            </a:r>
          </a:p>
        </p:txBody>
      </p:sp>
      <p:sp>
        <p:nvSpPr>
          <p:cNvPr id="74760" name="Text Box 8"/>
          <p:cNvSpPr txBox="1">
            <a:spLocks noChangeArrowheads="1"/>
          </p:cNvSpPr>
          <p:nvPr/>
        </p:nvSpPr>
        <p:spPr bwMode="auto">
          <a:xfrm>
            <a:off x="2622912" y="28575"/>
            <a:ext cx="713652"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r">
              <a:defRPr/>
            </a:pPr>
            <a:r>
              <a:rPr lang="en-US" sz="1400" b="1" dirty="0">
                <a:solidFill>
                  <a:srgbClr val="000000"/>
                </a:solidFill>
                <a:latin typeface="Arial"/>
                <a:cs typeface="Arial" charset="0"/>
              </a:rPr>
              <a:t>Open Sea</a:t>
            </a:r>
          </a:p>
        </p:txBody>
      </p:sp>
      <p:sp>
        <p:nvSpPr>
          <p:cNvPr id="74761" name="Text Box 9"/>
          <p:cNvSpPr txBox="1">
            <a:spLocks noChangeArrowheads="1"/>
          </p:cNvSpPr>
          <p:nvPr/>
        </p:nvSpPr>
        <p:spPr bwMode="auto">
          <a:xfrm>
            <a:off x="7924800" y="168275"/>
            <a:ext cx="9525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Depth in meters</a:t>
            </a:r>
          </a:p>
        </p:txBody>
      </p:sp>
      <p:sp>
        <p:nvSpPr>
          <p:cNvPr id="74762" name="Text Box 10"/>
          <p:cNvSpPr txBox="1">
            <a:spLocks noChangeArrowheads="1"/>
          </p:cNvSpPr>
          <p:nvPr/>
        </p:nvSpPr>
        <p:spPr bwMode="auto">
          <a:xfrm>
            <a:off x="2662238" y="457200"/>
            <a:ext cx="12239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Sea level</a:t>
            </a:r>
          </a:p>
        </p:txBody>
      </p:sp>
      <p:sp>
        <p:nvSpPr>
          <p:cNvPr id="74764" name="Text Box 12"/>
          <p:cNvSpPr txBox="1">
            <a:spLocks noChangeArrowheads="1"/>
          </p:cNvSpPr>
          <p:nvPr/>
        </p:nvSpPr>
        <p:spPr bwMode="auto">
          <a:xfrm>
            <a:off x="304800" y="1276350"/>
            <a:ext cx="11430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Estuarine Zone</a:t>
            </a:r>
          </a:p>
        </p:txBody>
      </p:sp>
      <p:sp>
        <p:nvSpPr>
          <p:cNvPr id="74765" name="Text Box 13"/>
          <p:cNvSpPr txBox="1">
            <a:spLocks noChangeArrowheads="1"/>
          </p:cNvSpPr>
          <p:nvPr/>
        </p:nvSpPr>
        <p:spPr bwMode="auto">
          <a:xfrm>
            <a:off x="5257800" y="1166813"/>
            <a:ext cx="1295400"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Euphotic Zone</a:t>
            </a:r>
          </a:p>
        </p:txBody>
      </p:sp>
      <p:sp>
        <p:nvSpPr>
          <p:cNvPr id="74767" name="Text Box 15"/>
          <p:cNvSpPr txBox="1">
            <a:spLocks noChangeArrowheads="1"/>
          </p:cNvSpPr>
          <p:nvPr/>
        </p:nvSpPr>
        <p:spPr bwMode="auto">
          <a:xfrm rot="16200000">
            <a:off x="7774782" y="1045369"/>
            <a:ext cx="19478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Photosynthesis</a:t>
            </a:r>
          </a:p>
        </p:txBody>
      </p:sp>
      <p:sp>
        <p:nvSpPr>
          <p:cNvPr id="74768" name="Text Box 16"/>
          <p:cNvSpPr txBox="1">
            <a:spLocks noChangeArrowheads="1"/>
          </p:cNvSpPr>
          <p:nvPr/>
        </p:nvSpPr>
        <p:spPr bwMode="auto">
          <a:xfrm>
            <a:off x="990600" y="1857375"/>
            <a:ext cx="14478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sz="1400" b="1" dirty="0">
                <a:solidFill>
                  <a:srgbClr val="000000"/>
                </a:solidFill>
                <a:latin typeface="Arial"/>
                <a:cs typeface="Arial" charset="0"/>
              </a:rPr>
              <a:t>Continental shelf</a:t>
            </a:r>
          </a:p>
        </p:txBody>
      </p:sp>
      <p:sp>
        <p:nvSpPr>
          <p:cNvPr id="74771" name="Text Box 19"/>
          <p:cNvSpPr txBox="1">
            <a:spLocks noChangeArrowheads="1"/>
          </p:cNvSpPr>
          <p:nvPr/>
        </p:nvSpPr>
        <p:spPr bwMode="auto">
          <a:xfrm>
            <a:off x="4038600" y="2590800"/>
            <a:ext cx="1681163"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err="1">
                <a:solidFill>
                  <a:srgbClr val="FFFFFF"/>
                </a:solidFill>
                <a:latin typeface="Arial"/>
                <a:cs typeface="Arial" charset="0"/>
              </a:rPr>
              <a:t>Bathyal</a:t>
            </a:r>
            <a:r>
              <a:rPr lang="en-US" sz="1600" b="1" dirty="0">
                <a:solidFill>
                  <a:srgbClr val="FFFFFF"/>
                </a:solidFill>
                <a:latin typeface="Arial"/>
                <a:cs typeface="Arial" charset="0"/>
              </a:rPr>
              <a:t> Zone</a:t>
            </a:r>
          </a:p>
        </p:txBody>
      </p:sp>
      <p:sp>
        <p:nvSpPr>
          <p:cNvPr id="74773" name="Text Box 21"/>
          <p:cNvSpPr txBox="1">
            <a:spLocks noChangeArrowheads="1"/>
          </p:cNvSpPr>
          <p:nvPr/>
        </p:nvSpPr>
        <p:spPr bwMode="auto">
          <a:xfrm rot="16200000">
            <a:off x="8193882" y="2632869"/>
            <a:ext cx="1109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Twilight</a:t>
            </a:r>
          </a:p>
        </p:txBody>
      </p:sp>
      <p:sp>
        <p:nvSpPr>
          <p:cNvPr id="74775" name="Text Box 23"/>
          <p:cNvSpPr txBox="1">
            <a:spLocks noChangeArrowheads="1"/>
          </p:cNvSpPr>
          <p:nvPr/>
        </p:nvSpPr>
        <p:spPr bwMode="auto">
          <a:xfrm>
            <a:off x="1422400" y="3763963"/>
            <a:ext cx="2540000" cy="1570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0000"/>
                </a:solidFill>
                <a:latin typeface="Arial"/>
                <a:cs typeface="Arial" charset="0"/>
              </a:rPr>
              <a:t>Water temperature drops rapidly between the euphotic zone and the abyssal zone in an area called the </a:t>
            </a:r>
            <a:r>
              <a:rPr lang="en-US" sz="1600" b="1" i="1" dirty="0" smtClean="0">
                <a:solidFill>
                  <a:srgbClr val="000000"/>
                </a:solidFill>
                <a:latin typeface="Arial"/>
                <a:cs typeface="Arial" charset="0"/>
              </a:rPr>
              <a:t>thermocline</a:t>
            </a:r>
            <a:r>
              <a:rPr lang="en-US" sz="1600" b="1" dirty="0" smtClean="0">
                <a:solidFill>
                  <a:srgbClr val="000000"/>
                </a:solidFill>
                <a:latin typeface="Arial"/>
                <a:cs typeface="Arial" charset="0"/>
              </a:rPr>
              <a:t>.</a:t>
            </a:r>
            <a:endParaRPr lang="en-US" sz="1600" b="1" dirty="0">
              <a:solidFill>
                <a:srgbClr val="000000"/>
              </a:solidFill>
              <a:latin typeface="Arial"/>
              <a:cs typeface="Arial" charset="0"/>
            </a:endParaRPr>
          </a:p>
        </p:txBody>
      </p:sp>
      <p:sp>
        <p:nvSpPr>
          <p:cNvPr id="74776" name="Text Box 24"/>
          <p:cNvSpPr txBox="1">
            <a:spLocks noChangeArrowheads="1"/>
          </p:cNvSpPr>
          <p:nvPr/>
        </p:nvSpPr>
        <p:spPr bwMode="auto">
          <a:xfrm>
            <a:off x="5822950" y="3917950"/>
            <a:ext cx="1192213" cy="585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FFFFFF"/>
                </a:solidFill>
                <a:latin typeface="Arial"/>
                <a:cs typeface="Arial" charset="0"/>
              </a:rPr>
              <a:t>Abyssal Zone</a:t>
            </a:r>
          </a:p>
        </p:txBody>
      </p:sp>
      <p:sp>
        <p:nvSpPr>
          <p:cNvPr id="74780" name="Text Box 28"/>
          <p:cNvSpPr txBox="1">
            <a:spLocks noChangeArrowheads="1"/>
          </p:cNvSpPr>
          <p:nvPr/>
        </p:nvSpPr>
        <p:spPr bwMode="auto">
          <a:xfrm rot="16200000">
            <a:off x="8111332" y="4382294"/>
            <a:ext cx="12747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Darkness</a:t>
            </a:r>
          </a:p>
        </p:txBody>
      </p:sp>
      <p:sp>
        <p:nvSpPr>
          <p:cNvPr id="74790" name="Text Box 38"/>
          <p:cNvSpPr txBox="1">
            <a:spLocks noChangeArrowheads="1"/>
          </p:cNvSpPr>
          <p:nvPr/>
        </p:nvSpPr>
        <p:spPr bwMode="auto">
          <a:xfrm>
            <a:off x="3124200" y="6553200"/>
            <a:ext cx="24653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Water temperature (°C)</a:t>
            </a:r>
          </a:p>
        </p:txBody>
      </p:sp>
    </p:spTree>
    <p:extLst>
      <p:ext uri="{BB962C8B-B14F-4D97-AF65-F5344CB8AC3E}">
        <p14:creationId xmlns:p14="http://schemas.microsoft.com/office/powerpoint/2010/main" val="631639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27"/>
          <p:cNvSpPr>
            <a:spLocks noGrp="1" noChangeArrowheads="1"/>
          </p:cNvSpPr>
          <p:nvPr>
            <p:ph idx="1"/>
          </p:nvPr>
        </p:nvSpPr>
        <p:spPr/>
        <p:txBody>
          <a:bodyPr/>
          <a:lstStyle/>
          <a:p>
            <a:r>
              <a:rPr lang="en-US" dirty="0" smtClean="0"/>
              <a:t>Estuaries</a:t>
            </a:r>
          </a:p>
          <a:p>
            <a:pPr lvl="1"/>
            <a:r>
              <a:rPr lang="en-US" dirty="0" smtClean="0"/>
              <a:t>Where rivers meet the sea</a:t>
            </a:r>
          </a:p>
          <a:p>
            <a:r>
              <a:rPr lang="en-US" dirty="0" smtClean="0"/>
              <a:t>Coastal wetlands</a:t>
            </a:r>
          </a:p>
          <a:p>
            <a:pPr lvl="1"/>
            <a:r>
              <a:rPr lang="en-US" dirty="0" smtClean="0"/>
              <a:t>Coastal land covered with water all or part of the year</a:t>
            </a:r>
          </a:p>
          <a:p>
            <a:r>
              <a:rPr lang="en-US" dirty="0" smtClean="0"/>
              <a:t>Seawater mixes with freshwater </a:t>
            </a:r>
          </a:p>
          <a:p>
            <a:r>
              <a:rPr lang="en-US" dirty="0" smtClean="0"/>
              <a:t>Very productive ecosystems with high nutrient levels</a:t>
            </a:r>
          </a:p>
          <a:p>
            <a:pPr lvl="1"/>
            <a:endParaRPr lang="en-US" dirty="0"/>
          </a:p>
        </p:txBody>
      </p:sp>
      <p:sp>
        <p:nvSpPr>
          <p:cNvPr id="21506" name="Rectangle 1026"/>
          <p:cNvSpPr>
            <a:spLocks noGrp="1" noChangeArrowheads="1"/>
          </p:cNvSpPr>
          <p:nvPr>
            <p:ph type="title"/>
          </p:nvPr>
        </p:nvSpPr>
        <p:spPr/>
        <p:txBody>
          <a:bodyPr/>
          <a:lstStyle/>
          <a:p>
            <a:r>
              <a:rPr lang="en-US" dirty="0" smtClean="0"/>
              <a:t>Estuaries and Coastal Wetlands Are Highly Productive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Examples:</a:t>
            </a:r>
          </a:p>
          <a:p>
            <a:pPr lvl="1"/>
            <a:r>
              <a:rPr lang="en-US" dirty="0" smtClean="0"/>
              <a:t>River mouths</a:t>
            </a:r>
          </a:p>
          <a:p>
            <a:pPr lvl="1"/>
            <a:r>
              <a:rPr lang="en-US" dirty="0" smtClean="0"/>
              <a:t>Inlets</a:t>
            </a:r>
          </a:p>
          <a:p>
            <a:pPr lvl="1"/>
            <a:r>
              <a:rPr lang="en-US" dirty="0" smtClean="0"/>
              <a:t>Bays</a:t>
            </a:r>
          </a:p>
          <a:p>
            <a:pPr lvl="1"/>
            <a:r>
              <a:rPr lang="en-US" dirty="0" smtClean="0"/>
              <a:t>Sounds</a:t>
            </a:r>
          </a:p>
          <a:p>
            <a:pPr lvl="1"/>
            <a:r>
              <a:rPr lang="en-US" dirty="0" smtClean="0"/>
              <a:t>Salt marshes</a:t>
            </a:r>
          </a:p>
          <a:p>
            <a:pPr lvl="1"/>
            <a:r>
              <a:rPr lang="en-US" dirty="0" smtClean="0"/>
              <a:t>Sea-grass beds</a:t>
            </a:r>
          </a:p>
          <a:p>
            <a:pPr lvl="1"/>
            <a:r>
              <a:rPr lang="en-US" dirty="0" smtClean="0"/>
              <a:t>Mangrove forests</a:t>
            </a:r>
          </a:p>
          <a:p>
            <a:endParaRPr lang="en-US" dirty="0"/>
          </a:p>
        </p:txBody>
      </p:sp>
      <p:sp>
        <p:nvSpPr>
          <p:cNvPr id="2" name="Title 1"/>
          <p:cNvSpPr>
            <a:spLocks noGrp="1"/>
          </p:cNvSpPr>
          <p:nvPr>
            <p:ph type="title"/>
          </p:nvPr>
        </p:nvSpPr>
        <p:spPr/>
        <p:txBody>
          <a:bodyPr/>
          <a:lstStyle/>
          <a:p>
            <a:r>
              <a:rPr lang="en-US" dirty="0" smtClean="0"/>
              <a:t>Estuaries and Coastal Wetlands Are Highly Productive (cont’d.)</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08p172_f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900" y="249238"/>
            <a:ext cx="7421563" cy="635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a:spLocks noChangeArrowheads="1"/>
          </p:cNvSpPr>
          <p:nvPr/>
        </p:nvSpPr>
        <p:spPr bwMode="auto">
          <a:xfrm>
            <a:off x="7927975"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8-7, p. 172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924800"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8-8, p. 172</a:t>
            </a:r>
          </a:p>
        </p:txBody>
      </p:sp>
      <p:pic>
        <p:nvPicPr>
          <p:cNvPr id="5" name="Picture 1" descr="08p172_f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 y="538163"/>
            <a:ext cx="8782050" cy="577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lstStyle/>
          <a:p>
            <a:r>
              <a:rPr lang="en-US" dirty="0" smtClean="0"/>
              <a:t>Biodiversity</a:t>
            </a:r>
          </a:p>
          <a:p>
            <a:r>
              <a:rPr lang="en-US" dirty="0" smtClean="0"/>
              <a:t>Coral reefs form in clear, warm coastal waters in tropical areas</a:t>
            </a:r>
          </a:p>
          <a:p>
            <a:pPr lvl="1"/>
            <a:r>
              <a:rPr lang="en-US" dirty="0" smtClean="0"/>
              <a:t>Tiny animals (polyps) and algae have a mutualistic relationship</a:t>
            </a:r>
          </a:p>
          <a:p>
            <a:pPr lvl="1"/>
            <a:r>
              <a:rPr lang="en-US" dirty="0" smtClean="0"/>
              <a:t>Polyps secrete calcium carbonate shells, which become coral reefs</a:t>
            </a:r>
            <a:endParaRPr lang="en-US" dirty="0"/>
          </a:p>
        </p:txBody>
      </p:sp>
      <p:sp>
        <p:nvSpPr>
          <p:cNvPr id="4098" name="Rectangle 2"/>
          <p:cNvSpPr>
            <a:spLocks noGrp="1" noChangeArrowheads="1"/>
          </p:cNvSpPr>
          <p:nvPr>
            <p:ph type="title"/>
          </p:nvPr>
        </p:nvSpPr>
        <p:spPr/>
        <p:txBody>
          <a:bodyPr/>
          <a:lstStyle/>
          <a:p>
            <a:r>
              <a:rPr lang="en-US" dirty="0" smtClean="0"/>
              <a:t>Core Case Study: Why Should We Care about Coral Reefs?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924800" y="6584950"/>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8-9, p. 172</a:t>
            </a:r>
          </a:p>
        </p:txBody>
      </p:sp>
      <p:pic>
        <p:nvPicPr>
          <p:cNvPr id="5" name="Picture 1" descr="08p172_f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 y="569913"/>
            <a:ext cx="8870950" cy="569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r>
              <a:rPr lang="en-US" dirty="0" smtClean="0"/>
              <a:t>Intertidal zone</a:t>
            </a:r>
          </a:p>
          <a:p>
            <a:pPr lvl="1"/>
            <a:r>
              <a:rPr lang="en-US" dirty="0" smtClean="0"/>
              <a:t>Area of shore between high and low tides</a:t>
            </a:r>
          </a:p>
          <a:p>
            <a:pPr lvl="1"/>
            <a:r>
              <a:rPr lang="en-US" dirty="0" smtClean="0"/>
              <a:t>Rocky shore</a:t>
            </a:r>
          </a:p>
          <a:p>
            <a:pPr lvl="1"/>
            <a:r>
              <a:rPr lang="en-US" dirty="0" smtClean="0"/>
              <a:t>Sandy shore, barrier beach</a:t>
            </a:r>
          </a:p>
          <a:p>
            <a:r>
              <a:rPr lang="en-US" dirty="0" smtClean="0"/>
              <a:t>Organism adaptations necessary to deal with daily salinity and moisture changes</a:t>
            </a:r>
          </a:p>
          <a:p>
            <a:r>
              <a:rPr lang="en-US" dirty="0" smtClean="0"/>
              <a:t>What is the importance of sand dunes in this type of ecosystem?</a:t>
            </a:r>
            <a:endParaRPr lang="en-US" dirty="0"/>
          </a:p>
        </p:txBody>
      </p:sp>
      <p:sp>
        <p:nvSpPr>
          <p:cNvPr id="28674" name="Rectangle 2"/>
          <p:cNvSpPr>
            <a:spLocks noGrp="1" noChangeArrowheads="1"/>
          </p:cNvSpPr>
          <p:nvPr>
            <p:ph type="title"/>
          </p:nvPr>
        </p:nvSpPr>
        <p:spPr/>
        <p:txBody>
          <a:bodyPr/>
          <a:lstStyle/>
          <a:p>
            <a:r>
              <a:rPr lang="en-US" dirty="0" smtClean="0"/>
              <a:t>Rocky and Sandy Shores Host Different Types of Organisms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41666" name="Group 2"/>
          <p:cNvGrpSpPr>
            <a:grpSpLocks/>
          </p:cNvGrpSpPr>
          <p:nvPr/>
        </p:nvGrpSpPr>
        <p:grpSpPr bwMode="auto">
          <a:xfrm>
            <a:off x="152400" y="2819400"/>
            <a:ext cx="7426325" cy="3800475"/>
            <a:chOff x="96" y="1776"/>
            <a:chExt cx="4678" cy="2394"/>
          </a:xfrm>
        </p:grpSpPr>
        <p:pic>
          <p:nvPicPr>
            <p:cNvPr id="241667" name="Picture 3" descr="0809_E copy"/>
            <p:cNvPicPr>
              <a:picLocks noChangeAspect="1" noChangeArrowheads="1"/>
            </p:cNvPicPr>
            <p:nvPr/>
          </p:nvPicPr>
          <p:blipFill>
            <a:blip r:embed="rId3"/>
            <a:srcRect/>
            <a:stretch>
              <a:fillRect/>
            </a:stretch>
          </p:blipFill>
          <p:spPr bwMode="auto">
            <a:xfrm>
              <a:off x="1084" y="1776"/>
              <a:ext cx="3592" cy="2310"/>
            </a:xfrm>
            <a:prstGeom prst="rect">
              <a:avLst/>
            </a:prstGeom>
            <a:noFill/>
          </p:spPr>
        </p:pic>
        <p:sp>
          <p:nvSpPr>
            <p:cNvPr id="241668" name="Text Box 4"/>
            <p:cNvSpPr txBox="1">
              <a:spLocks noChangeArrowheads="1"/>
            </p:cNvSpPr>
            <p:nvPr/>
          </p:nvSpPr>
          <p:spPr bwMode="auto">
            <a:xfrm>
              <a:off x="3795" y="1846"/>
              <a:ext cx="875"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Beach flea</a:t>
              </a:r>
            </a:p>
          </p:txBody>
        </p:sp>
        <p:sp>
          <p:nvSpPr>
            <p:cNvPr id="241669" name="Text Box 5"/>
            <p:cNvSpPr txBox="1">
              <a:spLocks noChangeArrowheads="1"/>
            </p:cNvSpPr>
            <p:nvPr/>
          </p:nvSpPr>
          <p:spPr bwMode="auto">
            <a:xfrm>
              <a:off x="1824" y="2169"/>
              <a:ext cx="1059"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Peanut worm</a:t>
              </a:r>
            </a:p>
          </p:txBody>
        </p:sp>
        <p:sp>
          <p:nvSpPr>
            <p:cNvPr id="241670" name="Text Box 6"/>
            <p:cNvSpPr txBox="1">
              <a:spLocks noChangeArrowheads="1"/>
            </p:cNvSpPr>
            <p:nvPr/>
          </p:nvSpPr>
          <p:spPr bwMode="auto">
            <a:xfrm>
              <a:off x="4198" y="2160"/>
              <a:ext cx="576" cy="231"/>
            </a:xfrm>
            <a:prstGeom prst="rect">
              <a:avLst/>
            </a:prstGeom>
            <a:noFill/>
            <a:ln w="9525">
              <a:noFill/>
              <a:miter lim="800000"/>
              <a:headEnd/>
              <a:tailEnd/>
            </a:ln>
            <a:effectLst/>
          </p:spPr>
          <p:txBody>
            <a:bodyPr>
              <a:prstTxWarp prst="textNoShape">
                <a:avLst/>
              </a:prstTxWarp>
            </a:bodyPr>
            <a:lstStyle/>
            <a:p>
              <a:pPr eaLnBrk="1" hangingPunct="1">
                <a:lnSpc>
                  <a:spcPct val="80000"/>
                </a:lnSpc>
              </a:pPr>
              <a:r>
                <a:rPr lang="en-US" sz="1200" b="1" dirty="0">
                  <a:solidFill>
                    <a:srgbClr val="000000"/>
                  </a:solidFill>
                  <a:latin typeface="Arial" charset="0"/>
                </a:rPr>
                <a:t>Tiger beetle</a:t>
              </a:r>
            </a:p>
          </p:txBody>
        </p:sp>
        <p:sp>
          <p:nvSpPr>
            <p:cNvPr id="241671" name="Text Box 7"/>
            <p:cNvSpPr txBox="1">
              <a:spLocks noChangeArrowheads="1"/>
            </p:cNvSpPr>
            <p:nvPr/>
          </p:nvSpPr>
          <p:spPr bwMode="auto">
            <a:xfrm>
              <a:off x="96" y="2352"/>
              <a:ext cx="1099"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Barrier Beach</a:t>
              </a:r>
            </a:p>
          </p:txBody>
        </p:sp>
        <p:sp>
          <p:nvSpPr>
            <p:cNvPr id="241672" name="Text Box 8"/>
            <p:cNvSpPr txBox="1">
              <a:spLocks noChangeArrowheads="1"/>
            </p:cNvSpPr>
            <p:nvPr/>
          </p:nvSpPr>
          <p:spPr bwMode="auto">
            <a:xfrm>
              <a:off x="1812" y="2429"/>
              <a:ext cx="811"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Blue crab</a:t>
              </a:r>
            </a:p>
          </p:txBody>
        </p:sp>
        <p:sp>
          <p:nvSpPr>
            <p:cNvPr id="241673" name="Text Box 9"/>
            <p:cNvSpPr txBox="1">
              <a:spLocks noChangeArrowheads="1"/>
            </p:cNvSpPr>
            <p:nvPr/>
          </p:nvSpPr>
          <p:spPr bwMode="auto">
            <a:xfrm>
              <a:off x="3443" y="2400"/>
              <a:ext cx="507"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Clam</a:t>
              </a:r>
            </a:p>
          </p:txBody>
        </p:sp>
        <p:sp>
          <p:nvSpPr>
            <p:cNvPr id="241674" name="Text Box 10"/>
            <p:cNvSpPr txBox="1">
              <a:spLocks noChangeArrowheads="1"/>
            </p:cNvSpPr>
            <p:nvPr/>
          </p:nvSpPr>
          <p:spPr bwMode="auto">
            <a:xfrm>
              <a:off x="2445" y="2479"/>
              <a:ext cx="604"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Dwarf olive</a:t>
              </a:r>
            </a:p>
          </p:txBody>
        </p:sp>
        <p:sp>
          <p:nvSpPr>
            <p:cNvPr id="241675" name="Text Box 11"/>
            <p:cNvSpPr txBox="1">
              <a:spLocks noChangeArrowheads="1"/>
            </p:cNvSpPr>
            <p:nvPr/>
          </p:nvSpPr>
          <p:spPr bwMode="auto">
            <a:xfrm>
              <a:off x="3501" y="2544"/>
              <a:ext cx="771"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High tide</a:t>
              </a:r>
            </a:p>
          </p:txBody>
        </p:sp>
        <p:sp>
          <p:nvSpPr>
            <p:cNvPr id="241676" name="Text Box 12"/>
            <p:cNvSpPr txBox="1">
              <a:spLocks noChangeArrowheads="1"/>
            </p:cNvSpPr>
            <p:nvPr/>
          </p:nvSpPr>
          <p:spPr bwMode="auto">
            <a:xfrm>
              <a:off x="2920" y="3087"/>
              <a:ext cx="859"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Sandpiper</a:t>
              </a:r>
            </a:p>
          </p:txBody>
        </p:sp>
        <p:sp>
          <p:nvSpPr>
            <p:cNvPr id="241677" name="Text Box 13"/>
            <p:cNvSpPr txBox="1">
              <a:spLocks noChangeArrowheads="1"/>
            </p:cNvSpPr>
            <p:nvPr/>
          </p:nvSpPr>
          <p:spPr bwMode="auto">
            <a:xfrm>
              <a:off x="3802" y="3178"/>
              <a:ext cx="672" cy="231"/>
            </a:xfrm>
            <a:prstGeom prst="rect">
              <a:avLst/>
            </a:prstGeom>
            <a:noFill/>
            <a:ln w="9525">
              <a:noFill/>
              <a:miter lim="800000"/>
              <a:headEnd/>
              <a:tailEnd/>
            </a:ln>
            <a:effectLst/>
          </p:spPr>
          <p:txBody>
            <a:bodyPr>
              <a:prstTxWarp prst="textNoShape">
                <a:avLst/>
              </a:prstTxWarp>
            </a:bodyPr>
            <a:lstStyle/>
            <a:p>
              <a:pPr eaLnBrk="1" hangingPunct="1">
                <a:lnSpc>
                  <a:spcPct val="80000"/>
                </a:lnSpc>
              </a:pPr>
              <a:r>
                <a:rPr lang="en-US" sz="1200" b="1" dirty="0">
                  <a:solidFill>
                    <a:srgbClr val="000000"/>
                  </a:solidFill>
                  <a:latin typeface="Arial" charset="0"/>
                </a:rPr>
                <a:t>Ghost shrimp</a:t>
              </a:r>
            </a:p>
          </p:txBody>
        </p:sp>
        <p:sp>
          <p:nvSpPr>
            <p:cNvPr id="241678" name="Text Box 14"/>
            <p:cNvSpPr txBox="1">
              <a:spLocks noChangeArrowheads="1"/>
            </p:cNvSpPr>
            <p:nvPr/>
          </p:nvSpPr>
          <p:spPr bwMode="auto">
            <a:xfrm>
              <a:off x="1160" y="3198"/>
              <a:ext cx="915"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Silversides</a:t>
              </a:r>
            </a:p>
          </p:txBody>
        </p:sp>
        <p:sp>
          <p:nvSpPr>
            <p:cNvPr id="241679" name="Text Box 15"/>
            <p:cNvSpPr txBox="1">
              <a:spLocks noChangeArrowheads="1"/>
            </p:cNvSpPr>
            <p:nvPr/>
          </p:nvSpPr>
          <p:spPr bwMode="auto">
            <a:xfrm>
              <a:off x="2229" y="3216"/>
              <a:ext cx="739"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Low tide</a:t>
              </a:r>
            </a:p>
          </p:txBody>
        </p:sp>
        <p:sp>
          <p:nvSpPr>
            <p:cNvPr id="241680" name="Text Box 16"/>
            <p:cNvSpPr txBox="1">
              <a:spLocks noChangeArrowheads="1"/>
            </p:cNvSpPr>
            <p:nvPr/>
          </p:nvSpPr>
          <p:spPr bwMode="auto">
            <a:xfrm>
              <a:off x="3312" y="3279"/>
              <a:ext cx="682" cy="231"/>
            </a:xfrm>
            <a:prstGeom prst="rect">
              <a:avLst/>
            </a:prstGeom>
            <a:noFill/>
            <a:ln w="9525">
              <a:noFill/>
              <a:miter lim="800000"/>
              <a:headEnd/>
              <a:tailEnd/>
            </a:ln>
            <a:effectLst/>
          </p:spPr>
          <p:txBody>
            <a:bodyPr>
              <a:prstTxWarp prst="textNoShape">
                <a:avLst/>
              </a:prstTxWarp>
            </a:bodyPr>
            <a:lstStyle/>
            <a:p>
              <a:pPr eaLnBrk="1" hangingPunct="1">
                <a:lnSpc>
                  <a:spcPct val="80000"/>
                </a:lnSpc>
              </a:pPr>
              <a:r>
                <a:rPr lang="en-US" sz="1200" b="1" dirty="0">
                  <a:solidFill>
                    <a:srgbClr val="000000"/>
                  </a:solidFill>
                  <a:latin typeface="Arial" charset="0"/>
                </a:rPr>
                <a:t>Mole shrimp</a:t>
              </a:r>
            </a:p>
          </p:txBody>
        </p:sp>
        <p:sp>
          <p:nvSpPr>
            <p:cNvPr id="241681" name="Text Box 17"/>
            <p:cNvSpPr txBox="1">
              <a:spLocks noChangeArrowheads="1"/>
            </p:cNvSpPr>
            <p:nvPr/>
          </p:nvSpPr>
          <p:spPr bwMode="auto">
            <a:xfrm>
              <a:off x="1708" y="3911"/>
              <a:ext cx="968"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White sand macoma</a:t>
              </a:r>
            </a:p>
          </p:txBody>
        </p:sp>
        <p:sp>
          <p:nvSpPr>
            <p:cNvPr id="241682" name="Text Box 18"/>
            <p:cNvSpPr txBox="1">
              <a:spLocks noChangeArrowheads="1"/>
            </p:cNvSpPr>
            <p:nvPr/>
          </p:nvSpPr>
          <p:spPr bwMode="auto">
            <a:xfrm>
              <a:off x="2496" y="3936"/>
              <a:ext cx="528"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Sand dollar</a:t>
              </a:r>
            </a:p>
          </p:txBody>
        </p:sp>
        <p:sp>
          <p:nvSpPr>
            <p:cNvPr id="241683" name="Text Box 19"/>
            <p:cNvSpPr txBox="1">
              <a:spLocks noChangeArrowheads="1"/>
            </p:cNvSpPr>
            <p:nvPr/>
          </p:nvSpPr>
          <p:spPr bwMode="auto">
            <a:xfrm>
              <a:off x="3024" y="3939"/>
              <a:ext cx="528"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Moon snail</a:t>
              </a:r>
            </a:p>
          </p:txBody>
        </p:sp>
        <p:sp>
          <p:nvSpPr>
            <p:cNvPr id="241684" name="Line 20"/>
            <p:cNvSpPr>
              <a:spLocks noChangeShapeType="1"/>
            </p:cNvSpPr>
            <p:nvPr/>
          </p:nvSpPr>
          <p:spPr bwMode="auto">
            <a:xfrm>
              <a:off x="2607" y="2274"/>
              <a:ext cx="288" cy="0"/>
            </a:xfrm>
            <a:prstGeom prst="line">
              <a:avLst/>
            </a:prstGeom>
            <a:noFill/>
            <a:ln w="19050">
              <a:solidFill>
                <a:schemeClr val="tx1"/>
              </a:solidFill>
              <a:round/>
              <a:headEnd/>
              <a:tailEnd/>
            </a:ln>
            <a:effectLst/>
          </p:spPr>
          <p:txBody>
            <a:bodyPr wrap="none" anchor="ctr">
              <a:prstTxWarp prst="textNoShape">
                <a:avLst/>
              </a:prstTxWarp>
            </a:bodyPr>
            <a:lstStyle/>
            <a:p>
              <a:endParaRPr lang="en-US" sz="1200" dirty="0">
                <a:latin typeface="Arial"/>
              </a:endParaRPr>
            </a:p>
          </p:txBody>
        </p:sp>
        <p:sp>
          <p:nvSpPr>
            <p:cNvPr id="241685" name="Line 21"/>
            <p:cNvSpPr>
              <a:spLocks noChangeShapeType="1"/>
            </p:cNvSpPr>
            <p:nvPr/>
          </p:nvSpPr>
          <p:spPr bwMode="auto">
            <a:xfrm flipH="1">
              <a:off x="2803" y="2577"/>
              <a:ext cx="122" cy="81"/>
            </a:xfrm>
            <a:prstGeom prst="line">
              <a:avLst/>
            </a:prstGeom>
            <a:noFill/>
            <a:ln w="19050">
              <a:solidFill>
                <a:schemeClr val="tx1"/>
              </a:solidFill>
              <a:round/>
              <a:headEnd/>
              <a:tailEnd/>
            </a:ln>
            <a:effectLst/>
          </p:spPr>
          <p:txBody>
            <a:bodyPr wrap="none" anchor="ctr">
              <a:prstTxWarp prst="textNoShape">
                <a:avLst/>
              </a:prstTxWarp>
            </a:bodyPr>
            <a:lstStyle/>
            <a:p>
              <a:endParaRPr lang="en-US" sz="1200" dirty="0">
                <a:latin typeface="Arial"/>
              </a:endParaRPr>
            </a:p>
          </p:txBody>
        </p:sp>
        <p:sp>
          <p:nvSpPr>
            <p:cNvPr id="241686" name="Line 22"/>
            <p:cNvSpPr>
              <a:spLocks noChangeShapeType="1"/>
            </p:cNvSpPr>
            <p:nvPr/>
          </p:nvSpPr>
          <p:spPr bwMode="auto">
            <a:xfrm>
              <a:off x="3299" y="2496"/>
              <a:ext cx="192" cy="0"/>
            </a:xfrm>
            <a:prstGeom prst="line">
              <a:avLst/>
            </a:prstGeom>
            <a:noFill/>
            <a:ln w="19050">
              <a:solidFill>
                <a:schemeClr val="tx1"/>
              </a:solidFill>
              <a:round/>
              <a:headEnd/>
              <a:tailEnd/>
            </a:ln>
            <a:effectLst/>
          </p:spPr>
          <p:txBody>
            <a:bodyPr wrap="none" anchor="ctr">
              <a:prstTxWarp prst="textNoShape">
                <a:avLst/>
              </a:prstTxWarp>
            </a:bodyPr>
            <a:lstStyle/>
            <a:p>
              <a:endParaRPr lang="en-US" sz="1200" dirty="0">
                <a:latin typeface="Arial"/>
              </a:endParaRPr>
            </a:p>
          </p:txBody>
        </p:sp>
        <p:sp>
          <p:nvSpPr>
            <p:cNvPr id="241687" name="Line 23"/>
            <p:cNvSpPr>
              <a:spLocks noChangeShapeType="1"/>
            </p:cNvSpPr>
            <p:nvPr/>
          </p:nvSpPr>
          <p:spPr bwMode="auto">
            <a:xfrm>
              <a:off x="2976" y="3024"/>
              <a:ext cx="125" cy="97"/>
            </a:xfrm>
            <a:prstGeom prst="line">
              <a:avLst/>
            </a:prstGeom>
            <a:noFill/>
            <a:ln w="19050">
              <a:solidFill>
                <a:schemeClr val="tx1"/>
              </a:solidFill>
              <a:round/>
              <a:headEnd/>
              <a:tailEnd/>
            </a:ln>
            <a:effectLst/>
          </p:spPr>
          <p:txBody>
            <a:bodyPr wrap="none" anchor="ctr">
              <a:prstTxWarp prst="textNoShape">
                <a:avLst/>
              </a:prstTxWarp>
            </a:bodyPr>
            <a:lstStyle/>
            <a:p>
              <a:endParaRPr lang="en-US" sz="1200" dirty="0">
                <a:latin typeface="Arial"/>
              </a:endParaRPr>
            </a:p>
          </p:txBody>
        </p:sp>
      </p:grpSp>
      <p:sp>
        <p:nvSpPr>
          <p:cNvPr id="241688" name="Rectangle 24" hidden="1"/>
          <p:cNvSpPr>
            <a:spLocks noGrp="1" noChangeArrowheads="1"/>
          </p:cNvSpPr>
          <p:nvPr>
            <p:ph type="title"/>
          </p:nvPr>
        </p:nvSpPr>
        <p:spPr/>
        <p:txBody>
          <a:bodyPr/>
          <a:lstStyle/>
          <a:p>
            <a:endParaRPr lang="en-US" sz="1200" dirty="0"/>
          </a:p>
        </p:txBody>
      </p:sp>
      <p:grpSp>
        <p:nvGrpSpPr>
          <p:cNvPr id="241689" name="Group 25"/>
          <p:cNvGrpSpPr>
            <a:grpSpLocks/>
          </p:cNvGrpSpPr>
          <p:nvPr/>
        </p:nvGrpSpPr>
        <p:grpSpPr bwMode="auto">
          <a:xfrm>
            <a:off x="122238" y="-25400"/>
            <a:ext cx="8531225" cy="3973513"/>
            <a:chOff x="77" y="-16"/>
            <a:chExt cx="5374" cy="2503"/>
          </a:xfrm>
        </p:grpSpPr>
        <p:pic>
          <p:nvPicPr>
            <p:cNvPr id="241690" name="Picture 26" descr="0809_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084" y="96"/>
              <a:ext cx="3592" cy="2231"/>
            </a:xfrm>
            <a:prstGeom prst="rect">
              <a:avLst/>
            </a:prstGeom>
            <a:noFill/>
          </p:spPr>
        </p:pic>
        <p:sp>
          <p:nvSpPr>
            <p:cNvPr id="241691" name="Text Box 27"/>
            <p:cNvSpPr txBox="1">
              <a:spLocks noChangeArrowheads="1"/>
            </p:cNvSpPr>
            <p:nvPr/>
          </p:nvSpPr>
          <p:spPr bwMode="auto">
            <a:xfrm>
              <a:off x="77" y="96"/>
              <a:ext cx="1507"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Rocky Shore Beach</a:t>
              </a:r>
            </a:p>
          </p:txBody>
        </p:sp>
        <p:sp>
          <p:nvSpPr>
            <p:cNvPr id="241692" name="Text Box 28"/>
            <p:cNvSpPr txBox="1">
              <a:spLocks noChangeArrowheads="1"/>
            </p:cNvSpPr>
            <p:nvPr/>
          </p:nvSpPr>
          <p:spPr bwMode="auto">
            <a:xfrm>
              <a:off x="2165" y="0"/>
              <a:ext cx="715"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Sea star</a:t>
              </a:r>
            </a:p>
          </p:txBody>
        </p:sp>
        <p:sp>
          <p:nvSpPr>
            <p:cNvPr id="241693" name="Text Box 29"/>
            <p:cNvSpPr txBox="1">
              <a:spLocks noChangeArrowheads="1"/>
            </p:cNvSpPr>
            <p:nvPr/>
          </p:nvSpPr>
          <p:spPr bwMode="auto">
            <a:xfrm>
              <a:off x="3120" y="-16"/>
              <a:ext cx="630"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Hermit crab</a:t>
              </a:r>
            </a:p>
          </p:txBody>
        </p:sp>
        <p:sp>
          <p:nvSpPr>
            <p:cNvPr id="241694" name="Text Box 30"/>
            <p:cNvSpPr txBox="1">
              <a:spLocks noChangeArrowheads="1"/>
            </p:cNvSpPr>
            <p:nvPr/>
          </p:nvSpPr>
          <p:spPr bwMode="auto">
            <a:xfrm>
              <a:off x="3696" y="57"/>
              <a:ext cx="907"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Shore crab</a:t>
              </a:r>
            </a:p>
          </p:txBody>
        </p:sp>
        <p:sp>
          <p:nvSpPr>
            <p:cNvPr id="241695" name="Text Box 31"/>
            <p:cNvSpPr txBox="1">
              <a:spLocks noChangeArrowheads="1"/>
            </p:cNvSpPr>
            <p:nvPr/>
          </p:nvSpPr>
          <p:spPr bwMode="auto">
            <a:xfrm>
              <a:off x="3936" y="288"/>
              <a:ext cx="771"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High tide</a:t>
              </a:r>
            </a:p>
          </p:txBody>
        </p:sp>
        <p:sp>
          <p:nvSpPr>
            <p:cNvPr id="241696" name="Text Box 32"/>
            <p:cNvSpPr txBox="1">
              <a:spLocks noChangeArrowheads="1"/>
            </p:cNvSpPr>
            <p:nvPr/>
          </p:nvSpPr>
          <p:spPr bwMode="auto">
            <a:xfrm>
              <a:off x="3744" y="480"/>
              <a:ext cx="867"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Periwinkle</a:t>
              </a:r>
            </a:p>
          </p:txBody>
        </p:sp>
        <p:sp>
          <p:nvSpPr>
            <p:cNvPr id="241697" name="Text Box 33"/>
            <p:cNvSpPr txBox="1">
              <a:spLocks noChangeArrowheads="1"/>
            </p:cNvSpPr>
            <p:nvPr/>
          </p:nvSpPr>
          <p:spPr bwMode="auto">
            <a:xfrm>
              <a:off x="1200" y="839"/>
              <a:ext cx="891"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Sea urchin</a:t>
              </a:r>
            </a:p>
          </p:txBody>
        </p:sp>
        <p:sp>
          <p:nvSpPr>
            <p:cNvPr id="241698" name="Text Box 34"/>
            <p:cNvSpPr txBox="1">
              <a:spLocks noChangeArrowheads="1"/>
            </p:cNvSpPr>
            <p:nvPr/>
          </p:nvSpPr>
          <p:spPr bwMode="auto">
            <a:xfrm>
              <a:off x="1920" y="874"/>
              <a:ext cx="811"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Anemone</a:t>
              </a:r>
            </a:p>
          </p:txBody>
        </p:sp>
        <p:sp>
          <p:nvSpPr>
            <p:cNvPr id="241699" name="Text Box 35"/>
            <p:cNvSpPr txBox="1">
              <a:spLocks noChangeArrowheads="1"/>
            </p:cNvSpPr>
            <p:nvPr/>
          </p:nvSpPr>
          <p:spPr bwMode="auto">
            <a:xfrm>
              <a:off x="3628" y="942"/>
              <a:ext cx="643"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Mussel</a:t>
              </a:r>
            </a:p>
          </p:txBody>
        </p:sp>
        <p:sp>
          <p:nvSpPr>
            <p:cNvPr id="241700" name="Text Box 36"/>
            <p:cNvSpPr txBox="1">
              <a:spLocks noChangeArrowheads="1"/>
            </p:cNvSpPr>
            <p:nvPr/>
          </p:nvSpPr>
          <p:spPr bwMode="auto">
            <a:xfrm>
              <a:off x="2550" y="1185"/>
              <a:ext cx="739"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Low tide</a:t>
              </a:r>
            </a:p>
          </p:txBody>
        </p:sp>
        <p:sp>
          <p:nvSpPr>
            <p:cNvPr id="241701" name="Text Box 37"/>
            <p:cNvSpPr txBox="1">
              <a:spLocks noChangeArrowheads="1"/>
            </p:cNvSpPr>
            <p:nvPr/>
          </p:nvSpPr>
          <p:spPr bwMode="auto">
            <a:xfrm>
              <a:off x="1874" y="1331"/>
              <a:ext cx="675"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Sculpin</a:t>
              </a:r>
            </a:p>
          </p:txBody>
        </p:sp>
        <p:sp>
          <p:nvSpPr>
            <p:cNvPr id="241702" name="Text Box 38"/>
            <p:cNvSpPr txBox="1">
              <a:spLocks noChangeArrowheads="1"/>
            </p:cNvSpPr>
            <p:nvPr/>
          </p:nvSpPr>
          <p:spPr bwMode="auto">
            <a:xfrm>
              <a:off x="4608" y="1440"/>
              <a:ext cx="843"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Barnacles</a:t>
              </a:r>
            </a:p>
          </p:txBody>
        </p:sp>
        <p:sp>
          <p:nvSpPr>
            <p:cNvPr id="241703" name="Text Box 39"/>
            <p:cNvSpPr txBox="1">
              <a:spLocks noChangeArrowheads="1"/>
            </p:cNvSpPr>
            <p:nvPr/>
          </p:nvSpPr>
          <p:spPr bwMode="auto">
            <a:xfrm>
              <a:off x="3439" y="1736"/>
              <a:ext cx="467"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Kelp</a:t>
              </a:r>
            </a:p>
          </p:txBody>
        </p:sp>
        <p:sp>
          <p:nvSpPr>
            <p:cNvPr id="241704" name="Text Box 40"/>
            <p:cNvSpPr txBox="1">
              <a:spLocks noChangeArrowheads="1"/>
            </p:cNvSpPr>
            <p:nvPr/>
          </p:nvSpPr>
          <p:spPr bwMode="auto">
            <a:xfrm>
              <a:off x="4074" y="1668"/>
              <a:ext cx="915"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Sea lettuce</a:t>
              </a:r>
            </a:p>
          </p:txBody>
        </p:sp>
        <p:sp>
          <p:nvSpPr>
            <p:cNvPr id="241705" name="Text Box 41"/>
            <p:cNvSpPr txBox="1">
              <a:spLocks noChangeArrowheads="1"/>
            </p:cNvSpPr>
            <p:nvPr/>
          </p:nvSpPr>
          <p:spPr bwMode="auto">
            <a:xfrm>
              <a:off x="2443" y="1899"/>
              <a:ext cx="1435"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Monterey flatworm</a:t>
              </a:r>
            </a:p>
          </p:txBody>
        </p:sp>
        <p:sp>
          <p:nvSpPr>
            <p:cNvPr id="241706" name="Text Box 42"/>
            <p:cNvSpPr txBox="1">
              <a:spLocks noChangeArrowheads="1"/>
            </p:cNvSpPr>
            <p:nvPr/>
          </p:nvSpPr>
          <p:spPr bwMode="auto">
            <a:xfrm>
              <a:off x="1056" y="2256"/>
              <a:ext cx="955" cy="231"/>
            </a:xfrm>
            <a:prstGeom prst="rect">
              <a:avLst/>
            </a:prstGeom>
            <a:noFill/>
            <a:ln w="9525">
              <a:noFill/>
              <a:miter lim="800000"/>
              <a:headEnd/>
              <a:tailEnd/>
            </a:ln>
            <a:effectLst/>
          </p:spPr>
          <p:txBody>
            <a:bodyPr>
              <a:prstTxWarp prst="textNoShape">
                <a:avLst/>
              </a:prstTxWarp>
            </a:bodyPr>
            <a:lstStyle/>
            <a:p>
              <a:pPr eaLnBrk="1" hangingPunct="1"/>
              <a:r>
                <a:rPr lang="en-US" sz="1200" b="1" dirty="0">
                  <a:solidFill>
                    <a:srgbClr val="000000"/>
                  </a:solidFill>
                  <a:latin typeface="Arial" charset="0"/>
                </a:rPr>
                <a:t>Nudibranch</a:t>
              </a:r>
            </a:p>
          </p:txBody>
        </p:sp>
        <p:sp>
          <p:nvSpPr>
            <p:cNvPr id="241707" name="Line 43"/>
            <p:cNvSpPr>
              <a:spLocks noChangeShapeType="1"/>
            </p:cNvSpPr>
            <p:nvPr/>
          </p:nvSpPr>
          <p:spPr bwMode="auto">
            <a:xfrm>
              <a:off x="1485" y="961"/>
              <a:ext cx="0" cy="288"/>
            </a:xfrm>
            <a:prstGeom prst="line">
              <a:avLst/>
            </a:prstGeom>
            <a:noFill/>
            <a:ln w="19050">
              <a:solidFill>
                <a:schemeClr val="tx1"/>
              </a:solidFill>
              <a:round/>
              <a:headEnd/>
              <a:tailEnd/>
            </a:ln>
            <a:effectLst/>
          </p:spPr>
          <p:txBody>
            <a:bodyPr wrap="none" anchor="ctr">
              <a:prstTxWarp prst="textNoShape">
                <a:avLst/>
              </a:prstTxWarp>
            </a:bodyPr>
            <a:lstStyle/>
            <a:p>
              <a:endParaRPr lang="en-US" sz="1200" dirty="0">
                <a:latin typeface="Arial"/>
              </a:endParaRPr>
            </a:p>
          </p:txBody>
        </p:sp>
        <p:sp>
          <p:nvSpPr>
            <p:cNvPr id="241708" name="Line 44"/>
            <p:cNvSpPr>
              <a:spLocks noChangeShapeType="1"/>
            </p:cNvSpPr>
            <p:nvPr/>
          </p:nvSpPr>
          <p:spPr bwMode="auto">
            <a:xfrm flipH="1">
              <a:off x="1680" y="1440"/>
              <a:ext cx="240" cy="0"/>
            </a:xfrm>
            <a:prstGeom prst="line">
              <a:avLst/>
            </a:prstGeom>
            <a:noFill/>
            <a:ln w="19050">
              <a:solidFill>
                <a:schemeClr val="tx1"/>
              </a:solidFill>
              <a:round/>
              <a:headEnd/>
              <a:tailEnd/>
            </a:ln>
            <a:effectLst/>
          </p:spPr>
          <p:txBody>
            <a:bodyPr wrap="none" anchor="ctr">
              <a:prstTxWarp prst="textNoShape">
                <a:avLst/>
              </a:prstTxWarp>
            </a:bodyPr>
            <a:lstStyle/>
            <a:p>
              <a:endParaRPr lang="en-US" sz="1200" dirty="0">
                <a:latin typeface="Arial"/>
              </a:endParaRPr>
            </a:p>
          </p:txBody>
        </p:sp>
        <p:sp>
          <p:nvSpPr>
            <p:cNvPr id="241709" name="Line 45"/>
            <p:cNvSpPr>
              <a:spLocks noChangeShapeType="1"/>
            </p:cNvSpPr>
            <p:nvPr/>
          </p:nvSpPr>
          <p:spPr bwMode="auto">
            <a:xfrm>
              <a:off x="1680" y="1872"/>
              <a:ext cx="0" cy="384"/>
            </a:xfrm>
            <a:prstGeom prst="line">
              <a:avLst/>
            </a:prstGeom>
            <a:noFill/>
            <a:ln w="19050">
              <a:solidFill>
                <a:schemeClr val="tx1"/>
              </a:solidFill>
              <a:round/>
              <a:headEnd/>
              <a:tailEnd/>
            </a:ln>
            <a:effectLst/>
          </p:spPr>
          <p:txBody>
            <a:bodyPr wrap="none" anchor="ctr">
              <a:prstTxWarp prst="textNoShape">
                <a:avLst/>
              </a:prstTxWarp>
            </a:bodyPr>
            <a:lstStyle/>
            <a:p>
              <a:endParaRPr lang="en-US" sz="1200" dirty="0">
                <a:latin typeface="Arial"/>
              </a:endParaRPr>
            </a:p>
          </p:txBody>
        </p:sp>
        <p:sp>
          <p:nvSpPr>
            <p:cNvPr id="241710" name="Line 46"/>
            <p:cNvSpPr>
              <a:spLocks noChangeShapeType="1"/>
            </p:cNvSpPr>
            <p:nvPr/>
          </p:nvSpPr>
          <p:spPr bwMode="auto">
            <a:xfrm>
              <a:off x="2880" y="1680"/>
              <a:ext cx="0" cy="240"/>
            </a:xfrm>
            <a:prstGeom prst="line">
              <a:avLst/>
            </a:prstGeom>
            <a:noFill/>
            <a:ln w="19050">
              <a:solidFill>
                <a:schemeClr val="tx1"/>
              </a:solidFill>
              <a:round/>
              <a:headEnd/>
              <a:tailEnd/>
            </a:ln>
            <a:effectLst/>
          </p:spPr>
          <p:txBody>
            <a:bodyPr wrap="none" anchor="ctr">
              <a:prstTxWarp prst="textNoShape">
                <a:avLst/>
              </a:prstTxWarp>
            </a:bodyPr>
            <a:lstStyle/>
            <a:p>
              <a:endParaRPr lang="en-US" sz="1200" dirty="0">
                <a:latin typeface="Arial"/>
              </a:endParaRPr>
            </a:p>
          </p:txBody>
        </p:sp>
        <p:sp>
          <p:nvSpPr>
            <p:cNvPr id="241711" name="Line 47"/>
            <p:cNvSpPr>
              <a:spLocks noChangeShapeType="1"/>
            </p:cNvSpPr>
            <p:nvPr/>
          </p:nvSpPr>
          <p:spPr bwMode="auto">
            <a:xfrm>
              <a:off x="3631" y="1592"/>
              <a:ext cx="0" cy="192"/>
            </a:xfrm>
            <a:prstGeom prst="line">
              <a:avLst/>
            </a:prstGeom>
            <a:noFill/>
            <a:ln w="19050">
              <a:solidFill>
                <a:schemeClr val="tx1"/>
              </a:solidFill>
              <a:round/>
              <a:headEnd/>
              <a:tailEnd/>
            </a:ln>
            <a:effectLst/>
          </p:spPr>
          <p:txBody>
            <a:bodyPr wrap="none" anchor="ctr">
              <a:prstTxWarp prst="textNoShape">
                <a:avLst/>
              </a:prstTxWarp>
            </a:bodyPr>
            <a:lstStyle/>
            <a:p>
              <a:endParaRPr lang="en-US" sz="1200" dirty="0">
                <a:latin typeface="Arial"/>
              </a:endParaRPr>
            </a:p>
          </p:txBody>
        </p:sp>
        <p:sp>
          <p:nvSpPr>
            <p:cNvPr id="241712" name="Line 48"/>
            <p:cNvSpPr>
              <a:spLocks noChangeShapeType="1"/>
            </p:cNvSpPr>
            <p:nvPr/>
          </p:nvSpPr>
          <p:spPr bwMode="auto">
            <a:xfrm>
              <a:off x="3915" y="1615"/>
              <a:ext cx="190" cy="140"/>
            </a:xfrm>
            <a:prstGeom prst="line">
              <a:avLst/>
            </a:prstGeom>
            <a:noFill/>
            <a:ln w="19050">
              <a:solidFill>
                <a:schemeClr val="tx1"/>
              </a:solidFill>
              <a:round/>
              <a:headEnd/>
              <a:tailEnd/>
            </a:ln>
            <a:effectLst/>
          </p:spPr>
          <p:txBody>
            <a:bodyPr wrap="none" anchor="ctr">
              <a:prstTxWarp prst="textNoShape">
                <a:avLst/>
              </a:prstTxWarp>
            </a:bodyPr>
            <a:lstStyle/>
            <a:p>
              <a:endParaRPr lang="en-US" sz="1200" dirty="0">
                <a:latin typeface="Arial"/>
              </a:endParaRPr>
            </a:p>
          </p:txBody>
        </p:sp>
        <p:sp>
          <p:nvSpPr>
            <p:cNvPr id="241713" name="Line 49"/>
            <p:cNvSpPr>
              <a:spLocks noChangeShapeType="1"/>
            </p:cNvSpPr>
            <p:nvPr/>
          </p:nvSpPr>
          <p:spPr bwMode="auto">
            <a:xfrm>
              <a:off x="4464" y="1392"/>
              <a:ext cx="192" cy="96"/>
            </a:xfrm>
            <a:prstGeom prst="line">
              <a:avLst/>
            </a:prstGeom>
            <a:noFill/>
            <a:ln w="19050">
              <a:solidFill>
                <a:schemeClr val="tx1"/>
              </a:solidFill>
              <a:round/>
              <a:headEnd/>
              <a:tailEnd/>
            </a:ln>
            <a:effectLst/>
          </p:spPr>
          <p:txBody>
            <a:bodyPr wrap="none" anchor="ctr">
              <a:prstTxWarp prst="textNoShape">
                <a:avLst/>
              </a:prstTxWarp>
            </a:bodyPr>
            <a:lstStyle/>
            <a:p>
              <a:endParaRPr lang="en-US" sz="1200" dirty="0">
                <a:latin typeface="Arial"/>
              </a:endParaRPr>
            </a:p>
          </p:txBody>
        </p:sp>
        <p:sp>
          <p:nvSpPr>
            <p:cNvPr id="241714" name="Line 50"/>
            <p:cNvSpPr>
              <a:spLocks noChangeShapeType="1"/>
            </p:cNvSpPr>
            <p:nvPr/>
          </p:nvSpPr>
          <p:spPr bwMode="auto">
            <a:xfrm>
              <a:off x="4086" y="1038"/>
              <a:ext cx="144" cy="0"/>
            </a:xfrm>
            <a:prstGeom prst="line">
              <a:avLst/>
            </a:prstGeom>
            <a:noFill/>
            <a:ln w="19050">
              <a:solidFill>
                <a:schemeClr val="tx1"/>
              </a:solidFill>
              <a:round/>
              <a:headEnd/>
              <a:tailEnd/>
            </a:ln>
            <a:effectLst/>
          </p:spPr>
          <p:txBody>
            <a:bodyPr wrap="none" anchor="ctr">
              <a:prstTxWarp prst="textNoShape">
                <a:avLst/>
              </a:prstTxWarp>
            </a:bodyPr>
            <a:lstStyle/>
            <a:p>
              <a:endParaRPr lang="en-US" sz="1200" dirty="0">
                <a:latin typeface="Arial"/>
              </a:endParaRPr>
            </a:p>
          </p:txBody>
        </p:sp>
        <p:sp>
          <p:nvSpPr>
            <p:cNvPr id="241715" name="Line 51"/>
            <p:cNvSpPr>
              <a:spLocks noChangeShapeType="1"/>
            </p:cNvSpPr>
            <p:nvPr/>
          </p:nvSpPr>
          <p:spPr bwMode="auto">
            <a:xfrm flipH="1">
              <a:off x="2953" y="96"/>
              <a:ext cx="215" cy="210"/>
            </a:xfrm>
            <a:prstGeom prst="line">
              <a:avLst/>
            </a:prstGeom>
            <a:noFill/>
            <a:ln w="19050">
              <a:solidFill>
                <a:schemeClr val="tx1"/>
              </a:solidFill>
              <a:round/>
              <a:headEnd/>
              <a:tailEnd/>
            </a:ln>
            <a:effectLst/>
          </p:spPr>
          <p:txBody>
            <a:bodyPr wrap="none" anchor="ctr">
              <a:prstTxWarp prst="textNoShape">
                <a:avLst/>
              </a:prstTxWarp>
            </a:bodyPr>
            <a:lstStyle/>
            <a:p>
              <a:endParaRPr lang="en-US" sz="1200" dirty="0">
                <a:latin typeface="Arial"/>
              </a:endParaRPr>
            </a:p>
          </p:txBody>
        </p:sp>
        <p:sp>
          <p:nvSpPr>
            <p:cNvPr id="241716" name="Line 52"/>
            <p:cNvSpPr>
              <a:spLocks noChangeShapeType="1"/>
            </p:cNvSpPr>
            <p:nvPr/>
          </p:nvSpPr>
          <p:spPr bwMode="auto">
            <a:xfrm flipH="1">
              <a:off x="3600" y="144"/>
              <a:ext cx="144" cy="192"/>
            </a:xfrm>
            <a:prstGeom prst="line">
              <a:avLst/>
            </a:prstGeom>
            <a:noFill/>
            <a:ln w="19050">
              <a:solidFill>
                <a:schemeClr val="tx1"/>
              </a:solidFill>
              <a:round/>
              <a:headEnd/>
              <a:tailEnd/>
            </a:ln>
            <a:effectLst/>
          </p:spPr>
          <p:txBody>
            <a:bodyPr wrap="none" anchor="ctr">
              <a:prstTxWarp prst="textNoShape">
                <a:avLst/>
              </a:prstTxWarp>
            </a:bodyPr>
            <a:lstStyle/>
            <a:p>
              <a:endParaRPr lang="en-US" sz="1200" dirty="0">
                <a:latin typeface="Arial"/>
              </a:endParaRPr>
            </a:p>
          </p:txBody>
        </p:sp>
        <p:sp>
          <p:nvSpPr>
            <p:cNvPr id="241717" name="Line 53"/>
            <p:cNvSpPr>
              <a:spLocks noChangeShapeType="1"/>
            </p:cNvSpPr>
            <p:nvPr/>
          </p:nvSpPr>
          <p:spPr bwMode="auto">
            <a:xfrm>
              <a:off x="4128" y="624"/>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US" sz="1200" dirty="0">
                <a:latin typeface="Arial"/>
              </a:endParaRPr>
            </a:p>
          </p:txBody>
        </p:sp>
      </p:grpSp>
      <p:sp>
        <p:nvSpPr>
          <p:cNvPr id="241718" name="Text Box 54"/>
          <p:cNvSpPr txBox="1">
            <a:spLocks noChangeArrowheads="1"/>
          </p:cNvSpPr>
          <p:nvPr/>
        </p:nvSpPr>
        <p:spPr bwMode="auto">
          <a:xfrm>
            <a:off x="8077200" y="6324600"/>
            <a:ext cx="1047750" cy="274638"/>
          </a:xfrm>
          <a:prstGeom prst="rect">
            <a:avLst/>
          </a:prstGeom>
          <a:noFill/>
          <a:ln w="19050">
            <a:noFill/>
            <a:miter lim="800000"/>
            <a:headEnd/>
            <a:tailEnd/>
          </a:ln>
          <a:effectLst/>
        </p:spPr>
        <p:txBody>
          <a:bodyPr wrap="none">
            <a:prstTxWarp prst="textNoShape">
              <a:avLst/>
            </a:prstTxWarp>
            <a:spAutoFit/>
          </a:bodyPr>
          <a:lstStyle/>
          <a:p>
            <a:r>
              <a:rPr lang="en-US" sz="1200" b="1" dirty="0">
                <a:solidFill>
                  <a:srgbClr val="008040"/>
                </a:solidFill>
                <a:latin typeface="Arial" charset="0"/>
              </a:rPr>
              <a:t>Stepped Art</a:t>
            </a:r>
          </a:p>
        </p:txBody>
      </p:sp>
      <p:sp>
        <p:nvSpPr>
          <p:cNvPr id="55" name="TextBox 54"/>
          <p:cNvSpPr txBox="1"/>
          <p:nvPr/>
        </p:nvSpPr>
        <p:spPr>
          <a:xfrm>
            <a:off x="7798660" y="6550223"/>
            <a:ext cx="1322222" cy="276999"/>
          </a:xfrm>
          <a:prstGeom prst="rect">
            <a:avLst/>
          </a:prstGeom>
          <a:noFill/>
        </p:spPr>
        <p:txBody>
          <a:bodyPr wrap="none" rtlCol="0">
            <a:spAutoFit/>
          </a:bodyPr>
          <a:lstStyle/>
          <a:p>
            <a:r>
              <a:rPr lang="en-US" sz="1200" b="1" dirty="0" smtClean="0">
                <a:latin typeface="Arial"/>
              </a:rPr>
              <a:t>Fig. 8-11, p. 180</a:t>
            </a:r>
            <a:endParaRPr lang="en-US" sz="1200" b="1" dirty="0">
              <a:latin typeface="Arial"/>
            </a:endParaRPr>
          </a:p>
        </p:txBody>
      </p:sp>
      <p:pic>
        <p:nvPicPr>
          <p:cNvPr id="56" name="Picture 1" descr="c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91343" y="6114257"/>
            <a:ext cx="188913"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6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16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r>
              <a:rPr lang="en-US" dirty="0" smtClean="0"/>
              <a:t>Marine equivalent of tropical rain forests</a:t>
            </a:r>
          </a:p>
          <a:p>
            <a:r>
              <a:rPr lang="en-US" dirty="0" smtClean="0"/>
              <a:t>Reefs are being destroyed and damaged worldwide</a:t>
            </a:r>
          </a:p>
          <a:p>
            <a:r>
              <a:rPr lang="en-US" dirty="0" smtClean="0"/>
              <a:t>Ocean acidification</a:t>
            </a:r>
          </a:p>
          <a:p>
            <a:pPr lvl="1"/>
            <a:r>
              <a:rPr lang="en-US" dirty="0" smtClean="0"/>
              <a:t>Oceans absorb CO</a:t>
            </a:r>
            <a:r>
              <a:rPr lang="en-US" baseline="-25000" dirty="0" smtClean="0"/>
              <a:t>2</a:t>
            </a:r>
          </a:p>
          <a:p>
            <a:pPr lvl="1"/>
            <a:r>
              <a:rPr lang="en-US" dirty="0" smtClean="0"/>
              <a:t>CO</a:t>
            </a:r>
            <a:r>
              <a:rPr lang="en-US" baseline="-25000" dirty="0" smtClean="0"/>
              <a:t>2</a:t>
            </a:r>
            <a:r>
              <a:rPr lang="en-US" dirty="0" smtClean="0"/>
              <a:t> reacts with ocean water to form a weak acid that decreases levels of carbonate ions (CO</a:t>
            </a:r>
            <a:r>
              <a:rPr lang="en-US" baseline="-25000" dirty="0" smtClean="0"/>
              <a:t>3</a:t>
            </a:r>
            <a:r>
              <a:rPr lang="en-US" baseline="30000" dirty="0" smtClean="0"/>
              <a:t>2-</a:t>
            </a:r>
            <a:r>
              <a:rPr lang="en-US" dirty="0" smtClean="0"/>
              <a:t>) needed to form coral</a:t>
            </a:r>
            <a:endParaRPr lang="en-US" dirty="0"/>
          </a:p>
        </p:txBody>
      </p:sp>
      <p:sp>
        <p:nvSpPr>
          <p:cNvPr id="30722" name="Rectangle 2"/>
          <p:cNvSpPr>
            <a:spLocks noGrp="1" noChangeArrowheads="1"/>
          </p:cNvSpPr>
          <p:nvPr>
            <p:ph type="title"/>
          </p:nvPr>
        </p:nvSpPr>
        <p:spPr/>
        <p:txBody>
          <a:bodyPr/>
          <a:lstStyle/>
          <a:p>
            <a:r>
              <a:rPr lang="en-US" dirty="0" smtClean="0"/>
              <a:t>Coral Reefs Are Amazing Centers </a:t>
            </a:r>
            <a:br>
              <a:rPr lang="en-US" dirty="0" smtClean="0"/>
            </a:br>
            <a:r>
              <a:rPr lang="en-US" dirty="0" smtClean="0"/>
              <a:t>of Biodiversity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r>
              <a:rPr lang="en-US" dirty="0" smtClean="0"/>
              <a:t>Three vertical zones of the open sea</a:t>
            </a:r>
          </a:p>
          <a:p>
            <a:pPr lvl="1"/>
            <a:r>
              <a:rPr lang="en-US" dirty="0" smtClean="0"/>
              <a:t>Euphotic zone</a:t>
            </a:r>
          </a:p>
          <a:p>
            <a:pPr lvl="2"/>
            <a:r>
              <a:rPr lang="en-US" dirty="0" smtClean="0"/>
              <a:t>Phytoplankton</a:t>
            </a:r>
          </a:p>
          <a:p>
            <a:pPr lvl="2"/>
            <a:r>
              <a:rPr lang="en-US" dirty="0" smtClean="0"/>
              <a:t>Nutrient levels low</a:t>
            </a:r>
          </a:p>
          <a:p>
            <a:pPr lvl="2"/>
            <a:r>
              <a:rPr lang="en-US" dirty="0" smtClean="0"/>
              <a:t>Dissolved oxygen levels high</a:t>
            </a:r>
          </a:p>
          <a:p>
            <a:pPr lvl="2"/>
            <a:r>
              <a:rPr lang="en-US" dirty="0" smtClean="0"/>
              <a:t>Upwelling brings nutrients from below</a:t>
            </a:r>
          </a:p>
          <a:p>
            <a:pPr lvl="1"/>
            <a:r>
              <a:rPr lang="en-US" dirty="0" smtClean="0"/>
              <a:t>Bathyal zone</a:t>
            </a:r>
          </a:p>
          <a:p>
            <a:pPr lvl="2"/>
            <a:r>
              <a:rPr lang="en-US" dirty="0" smtClean="0"/>
              <a:t>Dimly lit</a:t>
            </a:r>
          </a:p>
          <a:p>
            <a:pPr lvl="2"/>
            <a:r>
              <a:rPr lang="en-US" dirty="0" smtClean="0"/>
              <a:t>Zooplankton and smaller fishes</a:t>
            </a:r>
            <a:endParaRPr lang="en-US" dirty="0"/>
          </a:p>
        </p:txBody>
      </p:sp>
      <p:sp>
        <p:nvSpPr>
          <p:cNvPr id="32770" name="Rectangle 2"/>
          <p:cNvSpPr>
            <a:spLocks noGrp="1" noChangeArrowheads="1"/>
          </p:cNvSpPr>
          <p:nvPr>
            <p:ph type="title"/>
          </p:nvPr>
        </p:nvSpPr>
        <p:spPr/>
        <p:txBody>
          <a:bodyPr/>
          <a:lstStyle/>
          <a:p>
            <a:r>
              <a:rPr lang="en-US" dirty="0" smtClean="0"/>
              <a:t>The Open Sea and the Ocean Floor Host a Variety of Species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t>Abyssal zone</a:t>
            </a:r>
          </a:p>
          <a:p>
            <a:pPr lvl="2"/>
            <a:r>
              <a:rPr lang="en-US" dirty="0" smtClean="0"/>
              <a:t>Dark and cold</a:t>
            </a:r>
          </a:p>
          <a:p>
            <a:pPr lvl="2"/>
            <a:r>
              <a:rPr lang="en-US" dirty="0" smtClean="0"/>
              <a:t>High levels of nutrients</a:t>
            </a:r>
          </a:p>
          <a:p>
            <a:pPr lvl="2"/>
            <a:r>
              <a:rPr lang="en-US" dirty="0" smtClean="0"/>
              <a:t>Little dissolved oxygen</a:t>
            </a:r>
          </a:p>
          <a:p>
            <a:pPr lvl="2"/>
            <a:r>
              <a:rPr lang="en-US" dirty="0" smtClean="0"/>
              <a:t>Deposit feeders</a:t>
            </a:r>
          </a:p>
          <a:p>
            <a:pPr lvl="2"/>
            <a:r>
              <a:rPr lang="en-US" dirty="0" smtClean="0"/>
              <a:t>Filter feeders</a:t>
            </a:r>
          </a:p>
          <a:p>
            <a:r>
              <a:rPr lang="en-US" dirty="0" smtClean="0"/>
              <a:t>NPP low in the open sea</a:t>
            </a:r>
          </a:p>
          <a:p>
            <a:pPr lvl="1"/>
            <a:r>
              <a:rPr lang="en-US" dirty="0" smtClean="0"/>
              <a:t>Except in upwelling areas</a:t>
            </a:r>
          </a:p>
          <a:p>
            <a:endParaRPr lang="en-US" dirty="0"/>
          </a:p>
        </p:txBody>
      </p:sp>
      <p:sp>
        <p:nvSpPr>
          <p:cNvPr id="33794" name="Title 1"/>
          <p:cNvSpPr>
            <a:spLocks noGrp="1"/>
          </p:cNvSpPr>
          <p:nvPr>
            <p:ph type="title"/>
          </p:nvPr>
        </p:nvSpPr>
        <p:spPr/>
        <p:txBody>
          <a:bodyPr/>
          <a:lstStyle/>
          <a:p>
            <a:r>
              <a:rPr lang="en-US" dirty="0" smtClean="0"/>
              <a:t>The Open Sea and the Ocean Floor Host a Variety of Species (cont’d.)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r>
              <a:rPr lang="en-US" dirty="0" smtClean="0"/>
              <a:t>Human activities</a:t>
            </a:r>
          </a:p>
          <a:p>
            <a:pPr lvl="1"/>
            <a:r>
              <a:rPr lang="en-US" dirty="0" smtClean="0"/>
              <a:t>Threaten aquatic biodiversity</a:t>
            </a:r>
          </a:p>
          <a:p>
            <a:pPr lvl="1"/>
            <a:r>
              <a:rPr lang="en-US" dirty="0" smtClean="0"/>
              <a:t>Disrupt ecosystem and economic services provided by saltwater systems</a:t>
            </a:r>
            <a:endParaRPr lang="en-US" dirty="0"/>
          </a:p>
        </p:txBody>
      </p:sp>
      <p:sp>
        <p:nvSpPr>
          <p:cNvPr id="34818" name="Rectangle 2"/>
          <p:cNvSpPr>
            <a:spLocks noGrp="1" noChangeArrowheads="1"/>
          </p:cNvSpPr>
          <p:nvPr>
            <p:ph type="title"/>
          </p:nvPr>
        </p:nvSpPr>
        <p:spPr/>
        <p:txBody>
          <a:bodyPr/>
          <a:lstStyle/>
          <a:p>
            <a:r>
              <a:rPr lang="en-US" dirty="0" smtClean="0"/>
              <a:t>8-3 How Have Human Activities Affected Marine Ecosystems?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p:txBody>
          <a:bodyPr/>
          <a:lstStyle/>
          <a:p>
            <a:r>
              <a:rPr lang="en-US" dirty="0" smtClean="0"/>
              <a:t>Major threats to marine systems include:</a:t>
            </a:r>
          </a:p>
          <a:p>
            <a:pPr lvl="1"/>
            <a:r>
              <a:rPr lang="en-US" dirty="0" smtClean="0"/>
              <a:t>Coastal development</a:t>
            </a:r>
          </a:p>
          <a:p>
            <a:pPr lvl="1"/>
            <a:r>
              <a:rPr lang="en-US" dirty="0" smtClean="0"/>
              <a:t>Overfishing; use of fishing trawlers </a:t>
            </a:r>
          </a:p>
          <a:p>
            <a:pPr lvl="1"/>
            <a:r>
              <a:rPr lang="en-US" dirty="0" smtClean="0"/>
              <a:t>Runoff of nonpoint source pollution</a:t>
            </a:r>
          </a:p>
          <a:p>
            <a:pPr lvl="1"/>
            <a:r>
              <a:rPr lang="en-US" dirty="0" smtClean="0"/>
              <a:t>Point source pollution</a:t>
            </a:r>
          </a:p>
          <a:p>
            <a:pPr lvl="1"/>
            <a:r>
              <a:rPr lang="en-US" dirty="0" smtClean="0"/>
              <a:t>Habitat destruction</a:t>
            </a:r>
          </a:p>
          <a:p>
            <a:pPr lvl="1"/>
            <a:r>
              <a:rPr lang="en-US" dirty="0" smtClean="0"/>
              <a:t>Introduction of invasive species</a:t>
            </a:r>
          </a:p>
          <a:p>
            <a:pPr lvl="1"/>
            <a:r>
              <a:rPr lang="en-US" dirty="0" smtClean="0"/>
              <a:t>Pollution of coastal wetlands and estuaries</a:t>
            </a:r>
          </a:p>
          <a:p>
            <a:pPr lvl="1"/>
            <a:endParaRPr lang="en-US" dirty="0"/>
          </a:p>
        </p:txBody>
      </p:sp>
      <p:sp>
        <p:nvSpPr>
          <p:cNvPr id="35842" name="Rectangle 2"/>
          <p:cNvSpPr>
            <a:spLocks noGrp="1" noChangeArrowheads="1"/>
          </p:cNvSpPr>
          <p:nvPr>
            <p:ph type="title"/>
          </p:nvPr>
        </p:nvSpPr>
        <p:spPr/>
        <p:txBody>
          <a:bodyPr/>
          <a:lstStyle/>
          <a:p>
            <a:r>
              <a:rPr lang="en-US" dirty="0" smtClean="0"/>
              <a:t>Human Activities Are Disrupting and Degrading Marine Systems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08p176_f12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47850" y="0"/>
            <a:ext cx="54340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p:nvSpPr>
        <p:spPr bwMode="auto">
          <a:xfrm>
            <a:off x="7867650"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8-12, p. 176</a:t>
            </a:r>
          </a:p>
        </p:txBody>
      </p:sp>
      <p:sp>
        <p:nvSpPr>
          <p:cNvPr id="6" name="Text Box 5"/>
          <p:cNvSpPr txBox="1">
            <a:spLocks noChangeArrowheads="1"/>
          </p:cNvSpPr>
          <p:nvPr/>
        </p:nvSpPr>
        <p:spPr bwMode="auto">
          <a:xfrm>
            <a:off x="1944688" y="0"/>
            <a:ext cx="46863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chemeClr val="bg1"/>
                </a:solidFill>
              </a:rPr>
              <a:t>Natural Capital Degradation</a:t>
            </a:r>
          </a:p>
        </p:txBody>
      </p:sp>
      <p:sp>
        <p:nvSpPr>
          <p:cNvPr id="7" name="Text Box 6"/>
          <p:cNvSpPr txBox="1">
            <a:spLocks noChangeArrowheads="1"/>
          </p:cNvSpPr>
          <p:nvPr/>
        </p:nvSpPr>
        <p:spPr bwMode="auto">
          <a:xfrm>
            <a:off x="1944688" y="290513"/>
            <a:ext cx="5338762" cy="522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672813"/>
                </a:solidFill>
                <a:latin typeface="Arial"/>
                <a:cs typeface="Arial" charset="0"/>
              </a:rPr>
              <a:t>Major Human Impacts on Marine Ecosystems and Coral Reefs</a:t>
            </a:r>
          </a:p>
        </p:txBody>
      </p:sp>
      <p:sp>
        <p:nvSpPr>
          <p:cNvPr id="8" name="Text Box 7"/>
          <p:cNvSpPr txBox="1">
            <a:spLocks noChangeArrowheads="1"/>
          </p:cNvSpPr>
          <p:nvPr/>
        </p:nvSpPr>
        <p:spPr bwMode="auto">
          <a:xfrm>
            <a:off x="1944688" y="776288"/>
            <a:ext cx="2379662"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672813"/>
                </a:solidFill>
                <a:latin typeface="Arial"/>
                <a:cs typeface="Arial" charset="0"/>
              </a:rPr>
              <a:t>Marine Ecosystems</a:t>
            </a:r>
          </a:p>
        </p:txBody>
      </p:sp>
      <p:sp>
        <p:nvSpPr>
          <p:cNvPr id="9" name="Text Box 8"/>
          <p:cNvSpPr txBox="1">
            <a:spLocks noChangeArrowheads="1"/>
          </p:cNvSpPr>
          <p:nvPr/>
        </p:nvSpPr>
        <p:spPr bwMode="auto">
          <a:xfrm>
            <a:off x="5638800" y="776288"/>
            <a:ext cx="1516063"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672813"/>
                </a:solidFill>
                <a:latin typeface="Arial"/>
                <a:cs typeface="Arial" charset="0"/>
              </a:rPr>
              <a:t>Coral Reefs</a:t>
            </a:r>
          </a:p>
        </p:txBody>
      </p:sp>
      <p:sp>
        <p:nvSpPr>
          <p:cNvPr id="10" name="Text Box 9"/>
          <p:cNvSpPr txBox="1">
            <a:spLocks noChangeArrowheads="1"/>
          </p:cNvSpPr>
          <p:nvPr/>
        </p:nvSpPr>
        <p:spPr bwMode="auto">
          <a:xfrm>
            <a:off x="1930400" y="4179888"/>
            <a:ext cx="3270250" cy="484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Half of coastal wetlands lost to agriculture and urban development</a:t>
            </a:r>
          </a:p>
        </p:txBody>
      </p:sp>
      <p:sp>
        <p:nvSpPr>
          <p:cNvPr id="11" name="Text Box 10"/>
          <p:cNvSpPr txBox="1">
            <a:spLocks noChangeArrowheads="1"/>
          </p:cNvSpPr>
          <p:nvPr/>
        </p:nvSpPr>
        <p:spPr bwMode="auto">
          <a:xfrm>
            <a:off x="5029200" y="4238625"/>
            <a:ext cx="19478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Ocean warming</a:t>
            </a:r>
          </a:p>
        </p:txBody>
      </p:sp>
      <p:sp>
        <p:nvSpPr>
          <p:cNvPr id="12" name="Text Box 11"/>
          <p:cNvSpPr txBox="1">
            <a:spLocks noChangeArrowheads="1"/>
          </p:cNvSpPr>
          <p:nvPr/>
        </p:nvSpPr>
        <p:spPr bwMode="auto">
          <a:xfrm>
            <a:off x="1930400" y="4611688"/>
            <a:ext cx="3152775" cy="677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Over one-fifth of mangrove forests lost to agriculture, </a:t>
            </a:r>
            <a:r>
              <a:rPr lang="en-US" sz="1400" b="1" dirty="0">
                <a:latin typeface="Arial"/>
                <a:cs typeface="Arial" charset="0"/>
              </a:rPr>
              <a:t>aquaculture, and </a:t>
            </a:r>
            <a:r>
              <a:rPr lang="en-US" sz="1400" b="1" dirty="0">
                <a:solidFill>
                  <a:srgbClr val="000000"/>
                </a:solidFill>
                <a:latin typeface="Arial"/>
                <a:cs typeface="Arial" charset="0"/>
              </a:rPr>
              <a:t>development</a:t>
            </a:r>
          </a:p>
        </p:txBody>
      </p:sp>
      <p:sp>
        <p:nvSpPr>
          <p:cNvPr id="13" name="Text Box 12"/>
          <p:cNvSpPr txBox="1">
            <a:spLocks noChangeArrowheads="1"/>
          </p:cNvSpPr>
          <p:nvPr/>
        </p:nvSpPr>
        <p:spPr bwMode="auto">
          <a:xfrm>
            <a:off x="5029200" y="4695825"/>
            <a:ext cx="15541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Soil erosion</a:t>
            </a:r>
          </a:p>
        </p:txBody>
      </p:sp>
      <p:sp>
        <p:nvSpPr>
          <p:cNvPr id="14" name="Text Box 13"/>
          <p:cNvSpPr txBox="1">
            <a:spLocks noChangeArrowheads="1"/>
          </p:cNvSpPr>
          <p:nvPr/>
        </p:nvSpPr>
        <p:spPr bwMode="auto">
          <a:xfrm>
            <a:off x="5029200" y="4467225"/>
            <a:ext cx="24558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Rising ocean acidity</a:t>
            </a:r>
          </a:p>
        </p:txBody>
      </p:sp>
      <p:sp>
        <p:nvSpPr>
          <p:cNvPr id="15" name="Text Box 14"/>
          <p:cNvSpPr txBox="1">
            <a:spLocks noChangeArrowheads="1"/>
          </p:cNvSpPr>
          <p:nvPr/>
        </p:nvSpPr>
        <p:spPr bwMode="auto">
          <a:xfrm>
            <a:off x="1930400" y="5241925"/>
            <a:ext cx="3152775" cy="48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Beaches eroding due to development and rising sea levels</a:t>
            </a:r>
          </a:p>
        </p:txBody>
      </p:sp>
      <p:sp>
        <p:nvSpPr>
          <p:cNvPr id="16" name="Text Box 15"/>
          <p:cNvSpPr txBox="1">
            <a:spLocks noChangeArrowheads="1"/>
          </p:cNvSpPr>
          <p:nvPr/>
        </p:nvSpPr>
        <p:spPr bwMode="auto">
          <a:xfrm>
            <a:off x="5029200" y="5375275"/>
            <a:ext cx="13382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Bleaching</a:t>
            </a:r>
          </a:p>
        </p:txBody>
      </p:sp>
      <p:sp>
        <p:nvSpPr>
          <p:cNvPr id="17" name="Text Box 16"/>
          <p:cNvSpPr txBox="1">
            <a:spLocks noChangeArrowheads="1"/>
          </p:cNvSpPr>
          <p:nvPr/>
        </p:nvSpPr>
        <p:spPr bwMode="auto">
          <a:xfrm>
            <a:off x="5029200" y="4916488"/>
            <a:ext cx="2233613" cy="522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Algae growth from fertilizer runoff</a:t>
            </a:r>
          </a:p>
        </p:txBody>
      </p:sp>
      <p:sp>
        <p:nvSpPr>
          <p:cNvPr id="18" name="Text Box 17"/>
          <p:cNvSpPr txBox="1">
            <a:spLocks noChangeArrowheads="1"/>
          </p:cNvSpPr>
          <p:nvPr/>
        </p:nvSpPr>
        <p:spPr bwMode="auto">
          <a:xfrm>
            <a:off x="1930400" y="5715000"/>
            <a:ext cx="3076575" cy="484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Ocean bottom habitats degraded by dredging and trawler fishing</a:t>
            </a:r>
          </a:p>
        </p:txBody>
      </p:sp>
      <p:sp>
        <p:nvSpPr>
          <p:cNvPr id="19" name="Text Box 18"/>
          <p:cNvSpPr txBox="1">
            <a:spLocks noChangeArrowheads="1"/>
          </p:cNvSpPr>
          <p:nvPr/>
        </p:nvSpPr>
        <p:spPr bwMode="auto">
          <a:xfrm>
            <a:off x="5029200" y="5881688"/>
            <a:ext cx="2447925"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Increased UV exposure</a:t>
            </a:r>
          </a:p>
        </p:txBody>
      </p:sp>
      <p:sp>
        <p:nvSpPr>
          <p:cNvPr id="20" name="Text Box 19"/>
          <p:cNvSpPr txBox="1">
            <a:spLocks noChangeArrowheads="1"/>
          </p:cNvSpPr>
          <p:nvPr/>
        </p:nvSpPr>
        <p:spPr bwMode="auto">
          <a:xfrm>
            <a:off x="5029200" y="5624513"/>
            <a:ext cx="208756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Rising sea levels</a:t>
            </a:r>
          </a:p>
        </p:txBody>
      </p:sp>
      <p:sp>
        <p:nvSpPr>
          <p:cNvPr id="21" name="Text Box 20"/>
          <p:cNvSpPr txBox="1">
            <a:spLocks noChangeArrowheads="1"/>
          </p:cNvSpPr>
          <p:nvPr/>
        </p:nvSpPr>
        <p:spPr bwMode="auto">
          <a:xfrm>
            <a:off x="1930400" y="6188075"/>
            <a:ext cx="3022600" cy="677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90000"/>
              </a:lnSpc>
              <a:defRPr/>
            </a:pPr>
            <a:r>
              <a:rPr lang="en-US" sz="1400" b="1" dirty="0">
                <a:solidFill>
                  <a:srgbClr val="000000"/>
                </a:solidFill>
                <a:latin typeface="Arial"/>
                <a:cs typeface="Arial" charset="0"/>
              </a:rPr>
              <a:t>At least 20% of coral reefs severely damaged and 25–33% more threatened</a:t>
            </a:r>
          </a:p>
        </p:txBody>
      </p:sp>
      <p:sp>
        <p:nvSpPr>
          <p:cNvPr id="22" name="Text Box 22"/>
          <p:cNvSpPr txBox="1">
            <a:spLocks noChangeArrowheads="1"/>
          </p:cNvSpPr>
          <p:nvPr/>
        </p:nvSpPr>
        <p:spPr bwMode="auto">
          <a:xfrm>
            <a:off x="5029200" y="6153150"/>
            <a:ext cx="2209800"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400" b="1" dirty="0">
                <a:solidFill>
                  <a:srgbClr val="000000"/>
                </a:solidFill>
                <a:latin typeface="Arial"/>
                <a:cs typeface="Arial" charset="0"/>
              </a:rPr>
              <a:t>Damage from anchors</a:t>
            </a:r>
          </a:p>
          <a:p>
            <a:pPr>
              <a:defRPr/>
            </a:pPr>
            <a:r>
              <a:rPr lang="en-US" sz="1400" b="1" dirty="0">
                <a:solidFill>
                  <a:srgbClr val="000000"/>
                </a:solidFill>
                <a:latin typeface="Arial"/>
                <a:cs typeface="Arial" charset="0"/>
              </a:rPr>
              <a:t>and from fishing and diving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r>
              <a:rPr lang="en-US" dirty="0" smtClean="0"/>
              <a:t>Largest estuary in the U.S.</a:t>
            </a:r>
          </a:p>
          <a:p>
            <a:pPr lvl="1"/>
            <a:r>
              <a:rPr lang="en-US" dirty="0" smtClean="0"/>
              <a:t>Polluted since 1960</a:t>
            </a:r>
          </a:p>
          <a:p>
            <a:r>
              <a:rPr lang="en-US" dirty="0" smtClean="0"/>
              <a:t>Large population increase</a:t>
            </a:r>
          </a:p>
          <a:p>
            <a:r>
              <a:rPr lang="en-US" dirty="0" smtClean="0"/>
              <a:t>Point and nonpoint sources raised pollution</a:t>
            </a:r>
          </a:p>
          <a:p>
            <a:r>
              <a:rPr lang="en-US" dirty="0" smtClean="0"/>
              <a:t>Phosphate and nitrate levels too high</a:t>
            </a:r>
          </a:p>
          <a:p>
            <a:r>
              <a:rPr lang="en-US" dirty="0" smtClean="0"/>
              <a:t>Excess sediments from runoff and decreased vegetation</a:t>
            </a:r>
            <a:endParaRPr lang="en-US" dirty="0"/>
          </a:p>
        </p:txBody>
      </p:sp>
      <p:sp>
        <p:nvSpPr>
          <p:cNvPr id="37890" name="Rectangle 2"/>
          <p:cNvSpPr>
            <a:spLocks noGrp="1" noChangeArrowheads="1"/>
          </p:cNvSpPr>
          <p:nvPr>
            <p:ph type="title"/>
          </p:nvPr>
        </p:nvSpPr>
        <p:spPr/>
        <p:txBody>
          <a:bodyPr/>
          <a:lstStyle/>
          <a:p>
            <a:r>
              <a:rPr lang="en-US" dirty="0" smtClean="0"/>
              <a:t>Case Study: The Chesapeake Bay – an Estuary in Trouble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p:txBody>
          <a:bodyPr/>
          <a:lstStyle/>
          <a:p>
            <a:r>
              <a:rPr lang="en-US" dirty="0" smtClean="0"/>
              <a:t>Provide important ecological and economic services</a:t>
            </a:r>
          </a:p>
          <a:p>
            <a:r>
              <a:rPr lang="en-US" dirty="0" smtClean="0"/>
              <a:t>Vulnerable to damage</a:t>
            </a:r>
          </a:p>
          <a:p>
            <a:pPr lvl="1"/>
            <a:r>
              <a:rPr lang="en-US" dirty="0" smtClean="0"/>
              <a:t>Warmer ocean temperatures leading to coral bleaching</a:t>
            </a:r>
          </a:p>
          <a:p>
            <a:pPr lvl="2"/>
            <a:r>
              <a:rPr lang="en-US" dirty="0" smtClean="0"/>
              <a:t>Kills algae and thus the polyps</a:t>
            </a:r>
          </a:p>
          <a:p>
            <a:pPr lvl="1"/>
            <a:r>
              <a:rPr lang="en-US" dirty="0" smtClean="0"/>
              <a:t>Increasing ocean acidity </a:t>
            </a:r>
          </a:p>
          <a:p>
            <a:endParaRPr lang="en-US" dirty="0" smtClean="0"/>
          </a:p>
          <a:p>
            <a:endParaRPr lang="en-US" dirty="0"/>
          </a:p>
        </p:txBody>
      </p:sp>
      <p:sp>
        <p:nvSpPr>
          <p:cNvPr id="5122" name="Title 1"/>
          <p:cNvSpPr>
            <a:spLocks noGrp="1"/>
          </p:cNvSpPr>
          <p:nvPr>
            <p:ph type="title"/>
          </p:nvPr>
        </p:nvSpPr>
        <p:spPr/>
        <p:txBody>
          <a:bodyPr/>
          <a:lstStyle/>
          <a:p>
            <a:r>
              <a:rPr lang="en-US" dirty="0" smtClean="0"/>
              <a:t>Core Case Study: Why Should We Care about Coral Reefs? (cont’d.)</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r>
              <a:rPr lang="en-US" dirty="0" smtClean="0"/>
              <a:t>Oysters, a keystone species, greatly reduced</a:t>
            </a:r>
          </a:p>
          <a:p>
            <a:r>
              <a:rPr lang="en-US" dirty="0" smtClean="0"/>
              <a:t>1983: Chesapeake Bay Program</a:t>
            </a:r>
          </a:p>
          <a:p>
            <a:pPr lvl="1"/>
            <a:r>
              <a:rPr lang="en-US" dirty="0" smtClean="0"/>
              <a:t>Integrated coastal management with local, state, and federal governments, as well as citizens’ groups</a:t>
            </a:r>
          </a:p>
          <a:p>
            <a:r>
              <a:rPr lang="en-US" dirty="0" smtClean="0"/>
              <a:t>2008 update:</a:t>
            </a:r>
          </a:p>
          <a:p>
            <a:pPr lvl="1"/>
            <a:r>
              <a:rPr lang="en-US" dirty="0" smtClean="0"/>
              <a:t>25 years and $6 billion</a:t>
            </a:r>
          </a:p>
          <a:p>
            <a:pPr lvl="1"/>
            <a:r>
              <a:rPr lang="en-US" dirty="0" smtClean="0"/>
              <a:t>Program failed to meet goals</a:t>
            </a:r>
            <a:endParaRPr lang="en-US" dirty="0"/>
          </a:p>
        </p:txBody>
      </p:sp>
      <p:sp>
        <p:nvSpPr>
          <p:cNvPr id="38914" name="Rectangle 2"/>
          <p:cNvSpPr>
            <a:spLocks noGrp="1" noChangeArrowheads="1"/>
          </p:cNvSpPr>
          <p:nvPr>
            <p:ph type="title"/>
          </p:nvPr>
        </p:nvSpPr>
        <p:spPr/>
        <p:txBody>
          <a:bodyPr/>
          <a:lstStyle/>
          <a:p>
            <a:r>
              <a:rPr lang="en-US" dirty="0" smtClean="0"/>
              <a:t>Case Study: The Chesapeake Bay – an Estuary in Trouble (cont’d.)</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08p177_f13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414338"/>
            <a:ext cx="8550275" cy="618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1447800" y="0"/>
            <a:ext cx="18843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Drainage basin</a:t>
            </a:r>
          </a:p>
        </p:txBody>
      </p:sp>
      <p:sp>
        <p:nvSpPr>
          <p:cNvPr id="6" name="Text Box 25"/>
          <p:cNvSpPr txBox="1">
            <a:spLocks noChangeArrowheads="1"/>
          </p:cNvSpPr>
          <p:nvPr/>
        </p:nvSpPr>
        <p:spPr bwMode="auto">
          <a:xfrm>
            <a:off x="5943600" y="4848225"/>
            <a:ext cx="14144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No oxygen</a:t>
            </a:r>
          </a:p>
        </p:txBody>
      </p:sp>
      <p:sp>
        <p:nvSpPr>
          <p:cNvPr id="7" name="Text Box 27"/>
          <p:cNvSpPr txBox="1">
            <a:spLocks noChangeArrowheads="1"/>
          </p:cNvSpPr>
          <p:nvPr/>
        </p:nvSpPr>
        <p:spPr bwMode="auto">
          <a:xfrm>
            <a:off x="5943600" y="5400675"/>
            <a:ext cx="2405063"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0000"/>
                </a:solidFill>
                <a:latin typeface="Arial"/>
                <a:cs typeface="Arial" charset="0"/>
              </a:rPr>
              <a:t>Low concentrations of oxygen</a:t>
            </a:r>
          </a:p>
        </p:txBody>
      </p:sp>
      <p:sp>
        <p:nvSpPr>
          <p:cNvPr id="8" name="Line 34"/>
          <p:cNvSpPr>
            <a:spLocks noChangeShapeType="1"/>
          </p:cNvSpPr>
          <p:nvPr/>
        </p:nvSpPr>
        <p:spPr bwMode="auto">
          <a:xfrm flipH="1" flipV="1">
            <a:off x="2870200" y="339725"/>
            <a:ext cx="388938" cy="798513"/>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1800" dirty="0">
              <a:latin typeface="Arial"/>
              <a:cs typeface="Arial" charset="0"/>
            </a:endParaRPr>
          </a:p>
        </p:txBody>
      </p:sp>
      <p:sp>
        <p:nvSpPr>
          <p:cNvPr id="9" name="Rectangle 3"/>
          <p:cNvSpPr>
            <a:spLocks noChangeArrowheads="1"/>
          </p:cNvSpPr>
          <p:nvPr/>
        </p:nvSpPr>
        <p:spPr bwMode="auto">
          <a:xfrm>
            <a:off x="7842250"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8-13, p. 177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r>
              <a:rPr lang="en-US" dirty="0" smtClean="0"/>
              <a:t>Freshwater ecosystems</a:t>
            </a:r>
          </a:p>
          <a:p>
            <a:pPr lvl="1"/>
            <a:r>
              <a:rPr lang="en-US" dirty="0" smtClean="0"/>
              <a:t>Provide major ecosystem and economic services</a:t>
            </a:r>
          </a:p>
          <a:p>
            <a:pPr lvl="1"/>
            <a:r>
              <a:rPr lang="en-US" dirty="0" smtClean="0"/>
              <a:t>Are irreplaceable reservoirs of biodiversity</a:t>
            </a:r>
            <a:endParaRPr lang="en-US" dirty="0"/>
          </a:p>
        </p:txBody>
      </p:sp>
      <p:sp>
        <p:nvSpPr>
          <p:cNvPr id="40962" name="Rectangle 2"/>
          <p:cNvSpPr>
            <a:spLocks noGrp="1" noChangeArrowheads="1"/>
          </p:cNvSpPr>
          <p:nvPr>
            <p:ph type="title"/>
          </p:nvPr>
        </p:nvSpPr>
        <p:spPr/>
        <p:txBody>
          <a:bodyPr/>
          <a:lstStyle/>
          <a:p>
            <a:r>
              <a:rPr lang="en-US" dirty="0" smtClean="0"/>
              <a:t>8-4 Why Are Freshwater Ecosystems Important?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en-US" dirty="0" smtClean="0"/>
              <a:t>Standing (lentic) bodies of freshwater</a:t>
            </a:r>
          </a:p>
          <a:p>
            <a:pPr lvl="1"/>
            <a:r>
              <a:rPr lang="en-US" dirty="0" smtClean="0"/>
              <a:t>Lakes</a:t>
            </a:r>
          </a:p>
          <a:p>
            <a:pPr lvl="1"/>
            <a:r>
              <a:rPr lang="en-US" dirty="0" smtClean="0"/>
              <a:t>Ponds</a:t>
            </a:r>
          </a:p>
          <a:p>
            <a:pPr lvl="1"/>
            <a:r>
              <a:rPr lang="en-US" dirty="0" smtClean="0"/>
              <a:t>Inland wetlands</a:t>
            </a:r>
          </a:p>
          <a:p>
            <a:r>
              <a:rPr lang="en-US" dirty="0" smtClean="0"/>
              <a:t>Flowing (lotic) systems of freshwater</a:t>
            </a:r>
          </a:p>
          <a:p>
            <a:pPr lvl="1"/>
            <a:r>
              <a:rPr lang="en-US" dirty="0" smtClean="0"/>
              <a:t>Streams</a:t>
            </a:r>
          </a:p>
          <a:p>
            <a:pPr lvl="1"/>
            <a:r>
              <a:rPr lang="en-US" dirty="0" smtClean="0"/>
              <a:t>Rivers</a:t>
            </a:r>
          </a:p>
          <a:p>
            <a:endParaRPr lang="en-US" dirty="0" smtClean="0"/>
          </a:p>
          <a:p>
            <a:endParaRPr lang="en-US" dirty="0"/>
          </a:p>
        </p:txBody>
      </p:sp>
      <p:sp>
        <p:nvSpPr>
          <p:cNvPr id="41986" name="Rectangle 2"/>
          <p:cNvSpPr>
            <a:spLocks noGrp="1" noChangeArrowheads="1"/>
          </p:cNvSpPr>
          <p:nvPr>
            <p:ph type="title"/>
          </p:nvPr>
        </p:nvSpPr>
        <p:spPr/>
        <p:txBody>
          <a:bodyPr/>
          <a:lstStyle/>
          <a:p>
            <a:r>
              <a:rPr lang="en-US" dirty="0" smtClean="0"/>
              <a:t>Water Stands in Some Freshwater Systems and Flows in Others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dirty="0" smtClean="0"/>
              <a:t>Lakes have four zones based on depth and distance from shore</a:t>
            </a:r>
          </a:p>
          <a:p>
            <a:pPr lvl="1"/>
            <a:r>
              <a:rPr lang="en-US" dirty="0" smtClean="0"/>
              <a:t>Littoral zone</a:t>
            </a:r>
          </a:p>
          <a:p>
            <a:pPr lvl="2"/>
            <a:r>
              <a:rPr lang="en-US" dirty="0" smtClean="0"/>
              <a:t>Near shore where rooted plants grow; high biodiversity</a:t>
            </a:r>
          </a:p>
          <a:p>
            <a:pPr lvl="2"/>
            <a:r>
              <a:rPr lang="en-US" dirty="0" smtClean="0"/>
              <a:t>Turtles, frogs, crayfish, some fish</a:t>
            </a:r>
          </a:p>
          <a:p>
            <a:pPr lvl="1"/>
            <a:r>
              <a:rPr lang="en-US" dirty="0" smtClean="0"/>
              <a:t>Limnetic zone</a:t>
            </a:r>
          </a:p>
          <a:p>
            <a:pPr lvl="2"/>
            <a:r>
              <a:rPr lang="en-US" dirty="0" smtClean="0"/>
              <a:t>Open, sunlight area away from shore; main photosynthetic zone</a:t>
            </a:r>
          </a:p>
          <a:p>
            <a:pPr lvl="2"/>
            <a:r>
              <a:rPr lang="en-US" dirty="0" smtClean="0"/>
              <a:t>Some larger fish</a:t>
            </a:r>
          </a:p>
          <a:p>
            <a:pPr lvl="2"/>
            <a:endParaRPr lang="en-US" dirty="0"/>
          </a:p>
        </p:txBody>
      </p:sp>
      <p:sp>
        <p:nvSpPr>
          <p:cNvPr id="43010" name="Rectangle 2"/>
          <p:cNvSpPr>
            <a:spLocks noGrp="1" noChangeArrowheads="1"/>
          </p:cNvSpPr>
          <p:nvPr>
            <p:ph type="title"/>
          </p:nvPr>
        </p:nvSpPr>
        <p:spPr/>
        <p:txBody>
          <a:bodyPr/>
          <a:lstStyle/>
          <a:p>
            <a:r>
              <a:rPr lang="en-US" dirty="0" smtClean="0"/>
              <a:t>Water Stands in Some Freshwater Systems and Flows in Others (cont’d.)</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t>Profundal zone</a:t>
            </a:r>
          </a:p>
          <a:p>
            <a:pPr lvl="2"/>
            <a:r>
              <a:rPr lang="en-US" dirty="0" smtClean="0"/>
              <a:t>Deep water too dark for photosynthesis</a:t>
            </a:r>
          </a:p>
          <a:p>
            <a:pPr lvl="2"/>
            <a:r>
              <a:rPr lang="en-US" dirty="0" smtClean="0"/>
              <a:t>Low oxygen levels</a:t>
            </a:r>
          </a:p>
          <a:p>
            <a:pPr lvl="2"/>
            <a:r>
              <a:rPr lang="en-US" dirty="0" smtClean="0"/>
              <a:t>Some fish</a:t>
            </a:r>
          </a:p>
          <a:p>
            <a:pPr lvl="1"/>
            <a:r>
              <a:rPr lang="en-US" dirty="0" smtClean="0"/>
              <a:t>Benthic zone</a:t>
            </a:r>
          </a:p>
          <a:p>
            <a:pPr lvl="2"/>
            <a:r>
              <a:rPr lang="en-US" dirty="0" smtClean="0"/>
              <a:t>Decomposers</a:t>
            </a:r>
          </a:p>
          <a:p>
            <a:pPr lvl="2"/>
            <a:r>
              <a:rPr lang="en-US" dirty="0" smtClean="0"/>
              <a:t>Detritus feeders</a:t>
            </a:r>
          </a:p>
          <a:p>
            <a:pPr lvl="2"/>
            <a:r>
              <a:rPr lang="en-US" dirty="0" smtClean="0"/>
              <a:t>Some fish</a:t>
            </a:r>
          </a:p>
          <a:p>
            <a:pPr lvl="2"/>
            <a:r>
              <a:rPr lang="en-US" dirty="0" smtClean="0"/>
              <a:t>Nourished primarily by dead matter </a:t>
            </a:r>
          </a:p>
          <a:p>
            <a:pPr lvl="1"/>
            <a:endParaRPr lang="en-US" dirty="0" smtClean="0"/>
          </a:p>
          <a:p>
            <a:endParaRPr lang="en-US" dirty="0"/>
          </a:p>
        </p:txBody>
      </p:sp>
      <p:sp>
        <p:nvSpPr>
          <p:cNvPr id="44034" name="Title 1"/>
          <p:cNvSpPr>
            <a:spLocks noGrp="1"/>
          </p:cNvSpPr>
          <p:nvPr>
            <p:ph type="title"/>
          </p:nvPr>
        </p:nvSpPr>
        <p:spPr/>
        <p:txBody>
          <a:bodyPr/>
          <a:lstStyle/>
          <a:p>
            <a:r>
              <a:rPr lang="en-US" dirty="0" smtClean="0"/>
              <a:t>Water Stands in Some Freshwater Systems and Flows in Others (cont’d.)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1" descr="08p178_f14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0"/>
            <a:ext cx="58991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Rectangle 4"/>
          <p:cNvSpPr>
            <a:spLocks noChangeArrowheads="1"/>
          </p:cNvSpPr>
          <p:nvPr/>
        </p:nvSpPr>
        <p:spPr bwMode="auto">
          <a:xfrm>
            <a:off x="7858125"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8-14, p. 178</a:t>
            </a:r>
          </a:p>
        </p:txBody>
      </p:sp>
      <p:sp>
        <p:nvSpPr>
          <p:cNvPr id="27" name="Text Box 5"/>
          <p:cNvSpPr txBox="1">
            <a:spLocks noChangeArrowheads="1"/>
          </p:cNvSpPr>
          <p:nvPr/>
        </p:nvSpPr>
        <p:spPr bwMode="auto">
          <a:xfrm>
            <a:off x="1806575" y="76200"/>
            <a:ext cx="5495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chemeClr val="bg1"/>
                </a:solidFill>
              </a:rPr>
              <a:t>Natural Capital</a:t>
            </a:r>
          </a:p>
        </p:txBody>
      </p:sp>
      <p:sp>
        <p:nvSpPr>
          <p:cNvPr id="28" name="Text Box 6"/>
          <p:cNvSpPr txBox="1">
            <a:spLocks noChangeArrowheads="1"/>
          </p:cNvSpPr>
          <p:nvPr/>
        </p:nvSpPr>
        <p:spPr bwMode="auto">
          <a:xfrm>
            <a:off x="1806575" y="533400"/>
            <a:ext cx="2468563"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005035"/>
                </a:solidFill>
                <a:latin typeface="Arial"/>
                <a:cs typeface="Arial" charset="0"/>
              </a:rPr>
              <a:t>Freshwater Systems</a:t>
            </a:r>
          </a:p>
        </p:txBody>
      </p:sp>
      <p:sp>
        <p:nvSpPr>
          <p:cNvPr id="29" name="Text Box 7"/>
          <p:cNvSpPr txBox="1">
            <a:spLocks noChangeArrowheads="1"/>
          </p:cNvSpPr>
          <p:nvPr/>
        </p:nvSpPr>
        <p:spPr bwMode="auto">
          <a:xfrm>
            <a:off x="1806575" y="915988"/>
            <a:ext cx="2073275"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5035"/>
                </a:solidFill>
                <a:latin typeface="Arial"/>
                <a:cs typeface="Arial" charset="0"/>
              </a:rPr>
              <a:t>Ecological Services</a:t>
            </a:r>
          </a:p>
        </p:txBody>
      </p:sp>
      <p:sp>
        <p:nvSpPr>
          <p:cNvPr id="30" name="Text Box 8"/>
          <p:cNvSpPr txBox="1">
            <a:spLocks noChangeArrowheads="1"/>
          </p:cNvSpPr>
          <p:nvPr/>
        </p:nvSpPr>
        <p:spPr bwMode="auto">
          <a:xfrm>
            <a:off x="5634038" y="914400"/>
            <a:ext cx="2028825"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05035"/>
                </a:solidFill>
                <a:latin typeface="Arial"/>
                <a:cs typeface="Arial" charset="0"/>
              </a:rPr>
              <a:t>Economic Services</a:t>
            </a:r>
          </a:p>
        </p:txBody>
      </p:sp>
      <p:sp>
        <p:nvSpPr>
          <p:cNvPr id="31" name="Text Box 9"/>
          <p:cNvSpPr txBox="1">
            <a:spLocks noChangeArrowheads="1"/>
          </p:cNvSpPr>
          <p:nvPr/>
        </p:nvSpPr>
        <p:spPr bwMode="auto">
          <a:xfrm>
            <a:off x="1806575" y="1601788"/>
            <a:ext cx="2003425"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Climate moderation</a:t>
            </a:r>
          </a:p>
        </p:txBody>
      </p:sp>
      <p:sp>
        <p:nvSpPr>
          <p:cNvPr id="32" name="Text Box 10"/>
          <p:cNvSpPr txBox="1">
            <a:spLocks noChangeArrowheads="1"/>
          </p:cNvSpPr>
          <p:nvPr/>
        </p:nvSpPr>
        <p:spPr bwMode="auto">
          <a:xfrm>
            <a:off x="5634038" y="1600200"/>
            <a:ext cx="804862"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Food</a:t>
            </a:r>
          </a:p>
        </p:txBody>
      </p:sp>
      <p:sp>
        <p:nvSpPr>
          <p:cNvPr id="33" name="Text Box 11"/>
          <p:cNvSpPr txBox="1">
            <a:spLocks noChangeArrowheads="1"/>
          </p:cNvSpPr>
          <p:nvPr/>
        </p:nvSpPr>
        <p:spPr bwMode="auto">
          <a:xfrm>
            <a:off x="1806575" y="2303463"/>
            <a:ext cx="1973263" cy="338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Nutrient cycling</a:t>
            </a:r>
          </a:p>
        </p:txBody>
      </p:sp>
      <p:sp>
        <p:nvSpPr>
          <p:cNvPr id="34" name="Text Box 12"/>
          <p:cNvSpPr txBox="1">
            <a:spLocks noChangeArrowheads="1"/>
          </p:cNvSpPr>
          <p:nvPr/>
        </p:nvSpPr>
        <p:spPr bwMode="auto">
          <a:xfrm>
            <a:off x="5634038" y="2328863"/>
            <a:ext cx="1833562" cy="338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Drinking water</a:t>
            </a:r>
          </a:p>
        </p:txBody>
      </p:sp>
      <p:sp>
        <p:nvSpPr>
          <p:cNvPr id="35" name="Text Box 13"/>
          <p:cNvSpPr txBox="1">
            <a:spLocks noChangeArrowheads="1"/>
          </p:cNvSpPr>
          <p:nvPr/>
        </p:nvSpPr>
        <p:spPr bwMode="auto">
          <a:xfrm>
            <a:off x="1806575" y="2862263"/>
            <a:ext cx="2024063" cy="338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Waste treatment</a:t>
            </a:r>
          </a:p>
        </p:txBody>
      </p:sp>
      <p:sp>
        <p:nvSpPr>
          <p:cNvPr id="36" name="Text Box 14"/>
          <p:cNvSpPr txBox="1">
            <a:spLocks noChangeArrowheads="1"/>
          </p:cNvSpPr>
          <p:nvPr/>
        </p:nvSpPr>
        <p:spPr bwMode="auto">
          <a:xfrm>
            <a:off x="5634038" y="3062288"/>
            <a:ext cx="1897062"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Irrigation water</a:t>
            </a:r>
          </a:p>
        </p:txBody>
      </p:sp>
      <p:sp>
        <p:nvSpPr>
          <p:cNvPr id="37" name="Text Box 15"/>
          <p:cNvSpPr txBox="1">
            <a:spLocks noChangeArrowheads="1"/>
          </p:cNvSpPr>
          <p:nvPr/>
        </p:nvSpPr>
        <p:spPr bwMode="auto">
          <a:xfrm>
            <a:off x="1806575" y="3395663"/>
            <a:ext cx="1706563" cy="338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Flood control</a:t>
            </a:r>
          </a:p>
        </p:txBody>
      </p:sp>
      <p:sp>
        <p:nvSpPr>
          <p:cNvPr id="38" name="Text Box 16"/>
          <p:cNvSpPr txBox="1">
            <a:spLocks noChangeArrowheads="1"/>
          </p:cNvSpPr>
          <p:nvPr/>
        </p:nvSpPr>
        <p:spPr bwMode="auto">
          <a:xfrm>
            <a:off x="1806575" y="3911600"/>
            <a:ext cx="1668463"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Groundwater recharge</a:t>
            </a:r>
          </a:p>
        </p:txBody>
      </p:sp>
      <p:sp>
        <p:nvSpPr>
          <p:cNvPr id="39" name="Text Box 17"/>
          <p:cNvSpPr txBox="1">
            <a:spLocks noChangeArrowheads="1"/>
          </p:cNvSpPr>
          <p:nvPr/>
        </p:nvSpPr>
        <p:spPr bwMode="auto">
          <a:xfrm>
            <a:off x="5634038" y="3765550"/>
            <a:ext cx="1973262"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Hydroelectricity</a:t>
            </a:r>
          </a:p>
        </p:txBody>
      </p:sp>
      <p:sp>
        <p:nvSpPr>
          <p:cNvPr id="40" name="Text Box 18"/>
          <p:cNvSpPr txBox="1">
            <a:spLocks noChangeArrowheads="1"/>
          </p:cNvSpPr>
          <p:nvPr/>
        </p:nvSpPr>
        <p:spPr bwMode="auto">
          <a:xfrm>
            <a:off x="1806575" y="4673600"/>
            <a:ext cx="2176463"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Habitats for many species</a:t>
            </a:r>
          </a:p>
        </p:txBody>
      </p:sp>
      <p:sp>
        <p:nvSpPr>
          <p:cNvPr id="41" name="Text Box 19"/>
          <p:cNvSpPr txBox="1">
            <a:spLocks noChangeArrowheads="1"/>
          </p:cNvSpPr>
          <p:nvPr/>
        </p:nvSpPr>
        <p:spPr bwMode="auto">
          <a:xfrm>
            <a:off x="5634038" y="4445000"/>
            <a:ext cx="1858962"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Transportation corridors</a:t>
            </a:r>
          </a:p>
        </p:txBody>
      </p:sp>
      <p:sp>
        <p:nvSpPr>
          <p:cNvPr id="42" name="Text Box 20"/>
          <p:cNvSpPr txBox="1">
            <a:spLocks noChangeArrowheads="1"/>
          </p:cNvSpPr>
          <p:nvPr/>
        </p:nvSpPr>
        <p:spPr bwMode="auto">
          <a:xfrm>
            <a:off x="1806575" y="5359400"/>
            <a:ext cx="192722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b="1" dirty="0">
                <a:solidFill>
                  <a:srgbClr val="020101"/>
                </a:solidFill>
                <a:latin typeface="Arial"/>
                <a:cs typeface="Arial" charset="0"/>
              </a:rPr>
              <a:t>Genetic resources and biodiversity</a:t>
            </a:r>
          </a:p>
        </p:txBody>
      </p:sp>
      <p:sp>
        <p:nvSpPr>
          <p:cNvPr id="43" name="Text Box 21"/>
          <p:cNvSpPr txBox="1">
            <a:spLocks noChangeArrowheads="1"/>
          </p:cNvSpPr>
          <p:nvPr/>
        </p:nvSpPr>
        <p:spPr bwMode="auto">
          <a:xfrm>
            <a:off x="5634038" y="5334000"/>
            <a:ext cx="1427162"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Recreation</a:t>
            </a:r>
          </a:p>
        </p:txBody>
      </p:sp>
      <p:sp>
        <p:nvSpPr>
          <p:cNvPr id="44" name="Text Box 22"/>
          <p:cNvSpPr txBox="1">
            <a:spLocks noChangeArrowheads="1"/>
          </p:cNvSpPr>
          <p:nvPr/>
        </p:nvSpPr>
        <p:spPr bwMode="auto">
          <a:xfrm>
            <a:off x="1806575" y="6121400"/>
            <a:ext cx="2135188"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Scientific information</a:t>
            </a:r>
          </a:p>
        </p:txBody>
      </p:sp>
      <p:sp>
        <p:nvSpPr>
          <p:cNvPr id="45" name="Text Box 23"/>
          <p:cNvSpPr txBox="1">
            <a:spLocks noChangeArrowheads="1"/>
          </p:cNvSpPr>
          <p:nvPr/>
        </p:nvSpPr>
        <p:spPr bwMode="auto">
          <a:xfrm>
            <a:off x="5634038" y="5943600"/>
            <a:ext cx="1617662"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Employment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08p179_f16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92088"/>
            <a:ext cx="8782050" cy="657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a:spLocks noChangeArrowheads="1"/>
          </p:cNvSpPr>
          <p:nvPr/>
        </p:nvSpPr>
        <p:spPr bwMode="auto">
          <a:xfrm>
            <a:off x="7847013"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8-16, p. 179</a:t>
            </a:r>
          </a:p>
        </p:txBody>
      </p:sp>
      <p:sp>
        <p:nvSpPr>
          <p:cNvPr id="6" name="Text Box 5"/>
          <p:cNvSpPr txBox="1">
            <a:spLocks noChangeArrowheads="1"/>
          </p:cNvSpPr>
          <p:nvPr/>
        </p:nvSpPr>
        <p:spPr bwMode="auto">
          <a:xfrm>
            <a:off x="2464202" y="1001713"/>
            <a:ext cx="1173948" cy="494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lnSpc>
                <a:spcPct val="80000"/>
              </a:lnSpc>
              <a:defRPr/>
            </a:pPr>
            <a:r>
              <a:rPr lang="en-US" sz="1600" b="1" dirty="0">
                <a:solidFill>
                  <a:srgbClr val="020101"/>
                </a:solidFill>
                <a:latin typeface="Arial"/>
                <a:cs typeface="Arial" charset="0"/>
              </a:rPr>
              <a:t>Painted turtle</a:t>
            </a:r>
          </a:p>
        </p:txBody>
      </p:sp>
      <p:sp>
        <p:nvSpPr>
          <p:cNvPr id="7" name="Text Box 6"/>
          <p:cNvSpPr txBox="1">
            <a:spLocks noChangeArrowheads="1"/>
          </p:cNvSpPr>
          <p:nvPr/>
        </p:nvSpPr>
        <p:spPr bwMode="auto">
          <a:xfrm>
            <a:off x="5688013" y="1028700"/>
            <a:ext cx="1447800" cy="494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lnSpc>
                <a:spcPct val="80000"/>
              </a:lnSpc>
              <a:defRPr/>
            </a:pPr>
            <a:r>
              <a:rPr lang="en-US" sz="1600" b="1" dirty="0">
                <a:solidFill>
                  <a:srgbClr val="020101"/>
                </a:solidFill>
                <a:latin typeface="Arial"/>
                <a:cs typeface="Arial" charset="0"/>
              </a:rPr>
              <a:t>Blue-winged teal</a:t>
            </a:r>
          </a:p>
        </p:txBody>
      </p:sp>
      <p:sp>
        <p:nvSpPr>
          <p:cNvPr id="9" name="Text Box 7"/>
          <p:cNvSpPr txBox="1">
            <a:spLocks noChangeArrowheads="1"/>
          </p:cNvSpPr>
          <p:nvPr/>
        </p:nvSpPr>
        <p:spPr bwMode="auto">
          <a:xfrm>
            <a:off x="918857" y="1676400"/>
            <a:ext cx="973750" cy="494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lnSpc>
                <a:spcPct val="80000"/>
              </a:lnSpc>
              <a:defRPr/>
            </a:pPr>
            <a:r>
              <a:rPr lang="en-US" sz="1600" b="1" dirty="0">
                <a:solidFill>
                  <a:srgbClr val="020101"/>
                </a:solidFill>
                <a:latin typeface="Arial"/>
                <a:cs typeface="Arial" charset="0"/>
              </a:rPr>
              <a:t>Green frog</a:t>
            </a:r>
          </a:p>
        </p:txBody>
      </p:sp>
      <p:sp>
        <p:nvSpPr>
          <p:cNvPr id="10" name="Text Box 8"/>
          <p:cNvSpPr txBox="1">
            <a:spLocks noChangeArrowheads="1"/>
          </p:cNvSpPr>
          <p:nvPr/>
        </p:nvSpPr>
        <p:spPr bwMode="auto">
          <a:xfrm>
            <a:off x="7431088" y="2022475"/>
            <a:ext cx="11223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Muskrat</a:t>
            </a:r>
          </a:p>
        </p:txBody>
      </p:sp>
      <p:sp>
        <p:nvSpPr>
          <p:cNvPr id="11" name="Text Box 9"/>
          <p:cNvSpPr txBox="1">
            <a:spLocks noChangeArrowheads="1"/>
          </p:cNvSpPr>
          <p:nvPr/>
        </p:nvSpPr>
        <p:spPr bwMode="auto">
          <a:xfrm>
            <a:off x="460867" y="3386138"/>
            <a:ext cx="964216" cy="494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lnSpc>
                <a:spcPct val="80000"/>
              </a:lnSpc>
              <a:defRPr/>
            </a:pPr>
            <a:r>
              <a:rPr lang="en-US" sz="1600" b="1" dirty="0">
                <a:solidFill>
                  <a:srgbClr val="020101"/>
                </a:solidFill>
                <a:latin typeface="Arial"/>
                <a:cs typeface="Arial" charset="0"/>
              </a:rPr>
              <a:t>Pond snail</a:t>
            </a:r>
          </a:p>
        </p:txBody>
      </p:sp>
      <p:sp>
        <p:nvSpPr>
          <p:cNvPr id="12" name="Text Box 10"/>
          <p:cNvSpPr txBox="1">
            <a:spLocks noChangeArrowheads="1"/>
          </p:cNvSpPr>
          <p:nvPr/>
        </p:nvSpPr>
        <p:spPr bwMode="auto">
          <a:xfrm>
            <a:off x="2447925" y="3673475"/>
            <a:ext cx="1604963"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800" b="1" dirty="0">
                <a:solidFill>
                  <a:srgbClr val="FFFFFF"/>
                </a:solidFill>
                <a:latin typeface="Arial"/>
                <a:cs typeface="Arial" charset="0"/>
              </a:rPr>
              <a:t>Littoral zone</a:t>
            </a:r>
          </a:p>
        </p:txBody>
      </p:sp>
      <p:sp>
        <p:nvSpPr>
          <p:cNvPr id="13" name="Text Box 11"/>
          <p:cNvSpPr txBox="1">
            <a:spLocks noChangeArrowheads="1"/>
          </p:cNvSpPr>
          <p:nvPr/>
        </p:nvSpPr>
        <p:spPr bwMode="auto">
          <a:xfrm>
            <a:off x="7856538" y="3733800"/>
            <a:ext cx="12112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Plankton</a:t>
            </a:r>
          </a:p>
        </p:txBody>
      </p:sp>
      <p:sp>
        <p:nvSpPr>
          <p:cNvPr id="14" name="Text Box 13"/>
          <p:cNvSpPr txBox="1">
            <a:spLocks noChangeArrowheads="1"/>
          </p:cNvSpPr>
          <p:nvPr/>
        </p:nvSpPr>
        <p:spPr bwMode="auto">
          <a:xfrm>
            <a:off x="566584" y="5122863"/>
            <a:ext cx="1148070" cy="494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lnSpc>
                <a:spcPct val="80000"/>
              </a:lnSpc>
              <a:defRPr/>
            </a:pPr>
            <a:r>
              <a:rPr lang="en-US" sz="1600" b="1" dirty="0">
                <a:solidFill>
                  <a:srgbClr val="020101"/>
                </a:solidFill>
                <a:latin typeface="Arial"/>
                <a:cs typeface="Arial" charset="0"/>
              </a:rPr>
              <a:t>Diving beetle</a:t>
            </a:r>
          </a:p>
        </p:txBody>
      </p:sp>
      <p:sp>
        <p:nvSpPr>
          <p:cNvPr id="15" name="Text Box 14"/>
          <p:cNvSpPr txBox="1">
            <a:spLocks noChangeArrowheads="1"/>
          </p:cNvSpPr>
          <p:nvPr/>
        </p:nvSpPr>
        <p:spPr bwMode="auto">
          <a:xfrm>
            <a:off x="7418324" y="5248275"/>
            <a:ext cx="1147890" cy="494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lnSpc>
                <a:spcPct val="80000"/>
              </a:lnSpc>
              <a:defRPr/>
            </a:pPr>
            <a:r>
              <a:rPr lang="en-US" sz="1600" b="1" dirty="0">
                <a:solidFill>
                  <a:srgbClr val="020101"/>
                </a:solidFill>
                <a:latin typeface="Arial"/>
                <a:cs typeface="Arial" charset="0"/>
              </a:rPr>
              <a:t>Northern pike</a:t>
            </a:r>
          </a:p>
        </p:txBody>
      </p:sp>
      <p:sp>
        <p:nvSpPr>
          <p:cNvPr id="16" name="Text Box 17"/>
          <p:cNvSpPr txBox="1">
            <a:spLocks noChangeArrowheads="1"/>
          </p:cNvSpPr>
          <p:nvPr/>
        </p:nvSpPr>
        <p:spPr bwMode="auto">
          <a:xfrm>
            <a:off x="2007357" y="5978525"/>
            <a:ext cx="1139900" cy="4944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lnSpc>
                <a:spcPct val="80000"/>
              </a:lnSpc>
              <a:defRPr/>
            </a:pPr>
            <a:r>
              <a:rPr lang="en-US" sz="1600" b="1" dirty="0">
                <a:solidFill>
                  <a:srgbClr val="020101"/>
                </a:solidFill>
                <a:latin typeface="Arial"/>
                <a:cs typeface="Arial" charset="0"/>
              </a:rPr>
              <a:t>Yellow perch</a:t>
            </a:r>
          </a:p>
        </p:txBody>
      </p:sp>
      <p:sp>
        <p:nvSpPr>
          <p:cNvPr id="17" name="Text Box 18"/>
          <p:cNvSpPr txBox="1">
            <a:spLocks noChangeArrowheads="1"/>
          </p:cNvSpPr>
          <p:nvPr/>
        </p:nvSpPr>
        <p:spPr bwMode="auto">
          <a:xfrm>
            <a:off x="6029325" y="6200775"/>
            <a:ext cx="16303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600" b="1" dirty="0">
                <a:solidFill>
                  <a:srgbClr val="020101"/>
                </a:solidFill>
                <a:latin typeface="Arial"/>
                <a:cs typeface="Arial" charset="0"/>
              </a:rPr>
              <a:t>Bloodworms</a:t>
            </a:r>
          </a:p>
        </p:txBody>
      </p:sp>
      <p:sp>
        <p:nvSpPr>
          <p:cNvPr id="18" name="WordArt 21"/>
          <p:cNvSpPr>
            <a:spLocks noChangeArrowheads="1" noChangeShapeType="1" noTextEdit="1"/>
          </p:cNvSpPr>
          <p:nvPr/>
        </p:nvSpPr>
        <p:spPr bwMode="auto">
          <a:xfrm>
            <a:off x="3868738" y="4381500"/>
            <a:ext cx="1409700" cy="571500"/>
          </a:xfrm>
          <a:prstGeom prst="rect">
            <a:avLst/>
          </a:prstGeom>
        </p:spPr>
        <p:txBody>
          <a:bodyPr wrap="none" fromWordArt="1">
            <a:prstTxWarp prst="textSlantDown">
              <a:avLst>
                <a:gd name="adj" fmla="val 44444"/>
              </a:avLst>
            </a:prstTxWarp>
          </a:bodyPr>
          <a:lstStyle/>
          <a:p>
            <a:pPr algn="ctr"/>
            <a:r>
              <a:rPr lang="en-US" sz="1800" kern="10">
                <a:ln w="9525">
                  <a:solidFill>
                    <a:srgbClr val="000000"/>
                  </a:solidFill>
                  <a:round/>
                  <a:headEnd/>
                  <a:tailEnd/>
                </a:ln>
                <a:solidFill>
                  <a:srgbClr val="000000"/>
                </a:solidFill>
                <a:latin typeface="Arial"/>
                <a:ea typeface="Arial"/>
                <a:cs typeface="Arial"/>
              </a:rPr>
              <a:t>Limnetic zone</a:t>
            </a:r>
          </a:p>
        </p:txBody>
      </p:sp>
      <p:sp>
        <p:nvSpPr>
          <p:cNvPr id="19" name="WordArt 22"/>
          <p:cNvSpPr>
            <a:spLocks noChangeArrowheads="1" noChangeShapeType="1" noTextEdit="1"/>
          </p:cNvSpPr>
          <p:nvPr/>
        </p:nvSpPr>
        <p:spPr bwMode="auto">
          <a:xfrm>
            <a:off x="3886200" y="4892675"/>
            <a:ext cx="1409700" cy="571500"/>
          </a:xfrm>
          <a:prstGeom prst="rect">
            <a:avLst/>
          </a:prstGeom>
        </p:spPr>
        <p:txBody>
          <a:bodyPr wrap="none" fromWordArt="1">
            <a:prstTxWarp prst="textSlantDown">
              <a:avLst>
                <a:gd name="adj" fmla="val 44444"/>
              </a:avLst>
            </a:prstTxWarp>
          </a:bodyPr>
          <a:lstStyle/>
          <a:p>
            <a:pPr algn="ctr"/>
            <a:r>
              <a:rPr lang="en-US" sz="1800" kern="10">
                <a:ln w="9525">
                  <a:solidFill>
                    <a:srgbClr val="000000"/>
                  </a:solidFill>
                  <a:round/>
                  <a:headEnd/>
                  <a:tailEnd/>
                </a:ln>
                <a:solidFill>
                  <a:srgbClr val="000000"/>
                </a:solidFill>
                <a:latin typeface="Arial"/>
                <a:ea typeface="Arial"/>
                <a:cs typeface="Arial"/>
              </a:rPr>
              <a:t>Profundal zone</a:t>
            </a:r>
          </a:p>
        </p:txBody>
      </p:sp>
      <p:sp>
        <p:nvSpPr>
          <p:cNvPr id="20" name="WordArt 23"/>
          <p:cNvSpPr>
            <a:spLocks noChangeArrowheads="1" noChangeShapeType="1" noTextEdit="1"/>
          </p:cNvSpPr>
          <p:nvPr/>
        </p:nvSpPr>
        <p:spPr bwMode="auto">
          <a:xfrm>
            <a:off x="3903663" y="5516563"/>
            <a:ext cx="1409700" cy="571500"/>
          </a:xfrm>
          <a:prstGeom prst="rect">
            <a:avLst/>
          </a:prstGeom>
        </p:spPr>
        <p:txBody>
          <a:bodyPr wrap="none" fromWordArt="1">
            <a:prstTxWarp prst="textSlantDown">
              <a:avLst>
                <a:gd name="adj" fmla="val 44444"/>
              </a:avLst>
            </a:prstTxWarp>
          </a:bodyPr>
          <a:lstStyle/>
          <a:p>
            <a:pPr algn="ctr"/>
            <a:r>
              <a:rPr lang="en-US" sz="1800" kern="10">
                <a:ln w="9525">
                  <a:solidFill>
                    <a:srgbClr val="000000"/>
                  </a:solidFill>
                  <a:round/>
                  <a:headEnd/>
                  <a:tailEnd/>
                </a:ln>
                <a:solidFill>
                  <a:srgbClr val="000000"/>
                </a:solidFill>
                <a:latin typeface="Arial"/>
                <a:ea typeface="Arial"/>
                <a:cs typeface="Arial"/>
              </a:rPr>
              <a:t>Benthic zone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r>
              <a:rPr lang="en-US" dirty="0" smtClean="0"/>
              <a:t>Oligotrophic lakes</a:t>
            </a:r>
          </a:p>
          <a:p>
            <a:pPr lvl="1"/>
            <a:r>
              <a:rPr lang="en-US" dirty="0" smtClean="0"/>
              <a:t>Low levels of nutrients and low NPP</a:t>
            </a:r>
          </a:p>
          <a:p>
            <a:pPr lvl="1"/>
            <a:r>
              <a:rPr lang="en-US" dirty="0" smtClean="0"/>
              <a:t>Very clear water </a:t>
            </a:r>
          </a:p>
          <a:p>
            <a:r>
              <a:rPr lang="en-US" dirty="0" smtClean="0"/>
              <a:t>Eutrophic lakes</a:t>
            </a:r>
          </a:p>
          <a:p>
            <a:pPr lvl="1"/>
            <a:r>
              <a:rPr lang="en-US" dirty="0" smtClean="0"/>
              <a:t>High levels of nutrients and high NPP</a:t>
            </a:r>
          </a:p>
          <a:p>
            <a:pPr lvl="1"/>
            <a:r>
              <a:rPr lang="en-US" dirty="0" smtClean="0"/>
              <a:t>Murky water with high turbidity</a:t>
            </a:r>
          </a:p>
          <a:p>
            <a:r>
              <a:rPr lang="en-US" dirty="0" smtClean="0"/>
              <a:t>Cultural eutrophication of lakes from human input of nutrients</a:t>
            </a:r>
          </a:p>
          <a:p>
            <a:endParaRPr lang="en-US" dirty="0"/>
          </a:p>
        </p:txBody>
      </p:sp>
      <p:sp>
        <p:nvSpPr>
          <p:cNvPr id="47106" name="Rectangle 2"/>
          <p:cNvSpPr>
            <a:spLocks noGrp="1" noChangeArrowheads="1"/>
          </p:cNvSpPr>
          <p:nvPr>
            <p:ph type="title"/>
          </p:nvPr>
        </p:nvSpPr>
        <p:spPr/>
        <p:txBody>
          <a:bodyPr/>
          <a:lstStyle/>
          <a:p>
            <a:r>
              <a:rPr lang="en-US" dirty="0" smtClean="0"/>
              <a:t>Some Lakes Have More Nutrients </a:t>
            </a:r>
            <a:br>
              <a:rPr lang="en-US" dirty="0" smtClean="0"/>
            </a:br>
            <a:r>
              <a:rPr lang="en-US" dirty="0" smtClean="0"/>
              <a:t>Than Others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43714" name="Rectangle 2" hidden="1"/>
          <p:cNvSpPr>
            <a:spLocks noGrp="1" noChangeArrowheads="1"/>
          </p:cNvSpPr>
          <p:nvPr>
            <p:ph type="title"/>
          </p:nvPr>
        </p:nvSpPr>
        <p:spPr/>
        <p:txBody>
          <a:bodyPr/>
          <a:lstStyle/>
          <a:p>
            <a:endParaRPr lang="en-US" dirty="0"/>
          </a:p>
        </p:txBody>
      </p:sp>
      <p:sp>
        <p:nvSpPr>
          <p:cNvPr id="243715" name="Text Box 3"/>
          <p:cNvSpPr txBox="1">
            <a:spLocks noChangeArrowheads="1"/>
          </p:cNvSpPr>
          <p:nvPr/>
        </p:nvSpPr>
        <p:spPr bwMode="auto">
          <a:xfrm>
            <a:off x="8077200" y="6324600"/>
            <a:ext cx="1047750" cy="274638"/>
          </a:xfrm>
          <a:prstGeom prst="rect">
            <a:avLst/>
          </a:prstGeom>
          <a:noFill/>
          <a:ln w="19050">
            <a:noFill/>
            <a:miter lim="800000"/>
            <a:headEnd/>
            <a:tailEnd/>
          </a:ln>
          <a:effectLst/>
        </p:spPr>
        <p:txBody>
          <a:bodyPr wrap="none">
            <a:prstTxWarp prst="textNoShape">
              <a:avLst/>
            </a:prstTxWarp>
            <a:spAutoFit/>
          </a:bodyPr>
          <a:lstStyle/>
          <a:p>
            <a:r>
              <a:rPr lang="en-US" sz="1200" b="1" dirty="0">
                <a:solidFill>
                  <a:srgbClr val="008040"/>
                </a:solidFill>
                <a:latin typeface="Arial" charset="0"/>
              </a:rPr>
              <a:t>Stepped Art</a:t>
            </a:r>
          </a:p>
        </p:txBody>
      </p:sp>
      <p:pic>
        <p:nvPicPr>
          <p:cNvPr id="243716" name="Picture 4" descr="0816b"/>
          <p:cNvPicPr>
            <a:picLocks noChangeAspect="1" noChangeArrowheads="1"/>
          </p:cNvPicPr>
          <p:nvPr/>
        </p:nvPicPr>
        <p:blipFill>
          <a:blip r:embed="rId3"/>
          <a:srcRect b="2567"/>
          <a:stretch>
            <a:fillRect/>
          </a:stretch>
        </p:blipFill>
        <p:spPr bwMode="auto">
          <a:xfrm>
            <a:off x="4540250" y="1149350"/>
            <a:ext cx="4603750" cy="4037013"/>
          </a:xfrm>
          <a:prstGeom prst="rect">
            <a:avLst/>
          </a:prstGeom>
          <a:noFill/>
        </p:spPr>
      </p:pic>
      <p:pic>
        <p:nvPicPr>
          <p:cNvPr id="243717" name="Picture1" descr="0816"/>
          <p:cNvPicPr>
            <a:picLocks noChangeAspect="1" noChangeArrowheads="1"/>
          </p:cNvPicPr>
          <p:nvPr/>
        </p:nvPicPr>
        <p:blipFill>
          <a:blip r:embed="rId4"/>
          <a:srcRect b="2600"/>
          <a:stretch>
            <a:fillRect/>
          </a:stretch>
        </p:blipFill>
        <p:spPr bwMode="auto">
          <a:xfrm>
            <a:off x="0" y="1143000"/>
            <a:ext cx="4572000" cy="4044950"/>
          </a:xfrm>
          <a:prstGeom prst="rect">
            <a:avLst/>
          </a:prstGeom>
          <a:noFill/>
          <a:ln w="9525">
            <a:noFill/>
            <a:miter lim="800000"/>
            <a:headEnd/>
            <a:tailEnd/>
          </a:ln>
          <a:effectLst/>
        </p:spPr>
      </p:pic>
      <p:sp>
        <p:nvSpPr>
          <p:cNvPr id="6" name="TextBox 5"/>
          <p:cNvSpPr txBox="1"/>
          <p:nvPr/>
        </p:nvSpPr>
        <p:spPr>
          <a:xfrm>
            <a:off x="7099450" y="6550223"/>
            <a:ext cx="1997963" cy="276999"/>
          </a:xfrm>
          <a:prstGeom prst="rect">
            <a:avLst/>
          </a:prstGeom>
          <a:noFill/>
        </p:spPr>
        <p:txBody>
          <a:bodyPr wrap="none" rtlCol="0">
            <a:spAutoFit/>
          </a:bodyPr>
          <a:lstStyle/>
          <a:p>
            <a:r>
              <a:rPr lang="en-US" sz="1200" b="1" dirty="0" smtClean="0">
                <a:latin typeface="Arial"/>
              </a:rPr>
              <a:t>Fig 8-15, 8-17; p. 179-180</a:t>
            </a:r>
            <a:endParaRPr lang="en-US" sz="1200" b="1" dirty="0">
              <a:latin typeface="Arial"/>
            </a:endParaRPr>
          </a:p>
        </p:txBody>
      </p:sp>
      <p:pic>
        <p:nvPicPr>
          <p:cNvPr id="7" name="Picture 1" descr="c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91343" y="6114257"/>
            <a:ext cx="188913"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37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3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431925" y="2020888"/>
            <a:ext cx="184666" cy="1938992"/>
          </a:xfrm>
          <a:prstGeom prst="rect">
            <a:avLst/>
          </a:prstGeom>
          <a:noFill/>
          <a:ln w="9525">
            <a:noFill/>
            <a:miter lim="800000"/>
            <a:headEnd/>
            <a:tailEnd/>
          </a:ln>
        </p:spPr>
        <p:txBody>
          <a:bodyPr wrap="none">
            <a:prstTxWarp prst="textNoShape">
              <a:avLst/>
            </a:prstTxWarp>
            <a:spAutoFit/>
          </a:bodyPr>
          <a:lstStyle/>
          <a:p>
            <a:endParaRPr lang="en-US" dirty="0">
              <a:solidFill>
                <a:srgbClr val="CC3300"/>
              </a:solidFill>
              <a:latin typeface="Arial"/>
            </a:endParaRPr>
          </a:p>
          <a:p>
            <a:endParaRPr lang="en-US" dirty="0">
              <a:solidFill>
                <a:srgbClr val="CC3300"/>
              </a:solidFill>
              <a:latin typeface="Arial"/>
            </a:endParaRPr>
          </a:p>
          <a:p>
            <a:endParaRPr lang="en-US" dirty="0">
              <a:solidFill>
                <a:srgbClr val="CC3300"/>
              </a:solidFill>
              <a:latin typeface="Arial"/>
            </a:endParaRPr>
          </a:p>
          <a:p>
            <a:endParaRPr lang="en-US" dirty="0">
              <a:solidFill>
                <a:srgbClr val="CC3300"/>
              </a:solidFill>
              <a:latin typeface="Arial"/>
            </a:endParaRPr>
          </a:p>
          <a:p>
            <a:r>
              <a:rPr lang="en-US" dirty="0">
                <a:solidFill>
                  <a:srgbClr val="CC3300"/>
                </a:solidFill>
                <a:latin typeface="Arial"/>
              </a:rPr>
              <a:t>	</a:t>
            </a:r>
            <a:endParaRPr lang="en-US" b="1" dirty="0">
              <a:solidFill>
                <a:srgbClr val="CC3300"/>
              </a:solidFill>
              <a:latin typeface="Arial"/>
            </a:endParaRPr>
          </a:p>
        </p:txBody>
      </p:sp>
      <p:pic>
        <p:nvPicPr>
          <p:cNvPr id="5" name="Picture 1" descr="08p168_f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788" y="212725"/>
            <a:ext cx="8477250" cy="643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a:spLocks noChangeArrowheads="1"/>
          </p:cNvSpPr>
          <p:nvPr/>
        </p:nvSpPr>
        <p:spPr bwMode="auto">
          <a:xfrm>
            <a:off x="7932738" y="6589712"/>
            <a:ext cx="12255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8-1, p. 168</a:t>
            </a:r>
          </a:p>
        </p:txBody>
      </p:sp>
      <p:sp>
        <p:nvSpPr>
          <p:cNvPr id="7" name="Title 1"/>
          <p:cNvSpPr>
            <a:spLocks noGrp="1"/>
          </p:cNvSpPr>
          <p:nvPr>
            <p:ph type="title"/>
          </p:nvPr>
        </p:nvSpPr>
        <p:spPr>
          <a:xfrm>
            <a:off x="0" y="0"/>
            <a:ext cx="9144000" cy="457200"/>
          </a:xfrm>
        </p:spPr>
        <p:txBody>
          <a:bodyPr>
            <a:noAutofit/>
          </a:bodyPr>
          <a:lstStyle/>
          <a:p>
            <a:r>
              <a:rPr lang="en-US" sz="2000" dirty="0" smtClean="0"/>
              <a:t>Core Case Study: Why Should We Care about Coral Reefs? (cont’d.)</a:t>
            </a:r>
            <a:endParaRPr 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p:txBody>
          <a:bodyPr/>
          <a:lstStyle/>
          <a:p>
            <a:r>
              <a:rPr lang="en-US" dirty="0" smtClean="0"/>
              <a:t>Surface water</a:t>
            </a:r>
          </a:p>
          <a:p>
            <a:pPr lvl="1"/>
            <a:r>
              <a:rPr lang="en-US" dirty="0" smtClean="0"/>
              <a:t>Runoff</a:t>
            </a:r>
          </a:p>
          <a:p>
            <a:r>
              <a:rPr lang="en-US" dirty="0" smtClean="0"/>
              <a:t>Downward flow of water from mountains</a:t>
            </a:r>
          </a:p>
          <a:p>
            <a:r>
              <a:rPr lang="en-US" dirty="0" smtClean="0"/>
              <a:t>Three aquatic life zones </a:t>
            </a:r>
          </a:p>
          <a:p>
            <a:pPr lvl="1"/>
            <a:r>
              <a:rPr lang="en-US" dirty="0" smtClean="0"/>
              <a:t>Source zone</a:t>
            </a:r>
          </a:p>
          <a:p>
            <a:pPr lvl="2"/>
            <a:r>
              <a:rPr lang="en-US" dirty="0" smtClean="0"/>
              <a:t>Shallow, cold, clear, swiftly flowing</a:t>
            </a:r>
          </a:p>
          <a:p>
            <a:pPr lvl="2"/>
            <a:r>
              <a:rPr lang="en-US" dirty="0" smtClean="0"/>
              <a:t>High dissolved oxygen</a:t>
            </a:r>
          </a:p>
          <a:p>
            <a:endParaRPr lang="en-US" dirty="0"/>
          </a:p>
        </p:txBody>
      </p:sp>
      <p:sp>
        <p:nvSpPr>
          <p:cNvPr id="49154" name="Rectangle 2"/>
          <p:cNvSpPr>
            <a:spLocks noGrp="1" noChangeArrowheads="1"/>
          </p:cNvSpPr>
          <p:nvPr>
            <p:ph type="title"/>
          </p:nvPr>
        </p:nvSpPr>
        <p:spPr/>
        <p:txBody>
          <a:bodyPr/>
          <a:lstStyle/>
          <a:p>
            <a:r>
              <a:rPr lang="en-US" dirty="0" smtClean="0"/>
              <a:t>Freshwater Streams and Rivers Carry Large Volumes of Water</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t>Transition zone</a:t>
            </a:r>
          </a:p>
          <a:p>
            <a:pPr lvl="2"/>
            <a:r>
              <a:rPr lang="en-US" dirty="0" smtClean="0"/>
              <a:t>Wider, deeper, warmer streams</a:t>
            </a:r>
          </a:p>
          <a:p>
            <a:pPr lvl="2"/>
            <a:r>
              <a:rPr lang="en-US" dirty="0" smtClean="0"/>
              <a:t>More turbid</a:t>
            </a:r>
          </a:p>
          <a:p>
            <a:pPr lvl="2"/>
            <a:r>
              <a:rPr lang="en-US" dirty="0" smtClean="0"/>
              <a:t>Less dissolved oxygen</a:t>
            </a:r>
          </a:p>
          <a:p>
            <a:pPr lvl="1"/>
            <a:r>
              <a:rPr lang="en-US" dirty="0" smtClean="0"/>
              <a:t>Floodplain zone </a:t>
            </a:r>
          </a:p>
          <a:p>
            <a:pPr lvl="2"/>
            <a:r>
              <a:rPr lang="en-US" dirty="0" smtClean="0"/>
              <a:t>Wide, deep rivers</a:t>
            </a:r>
          </a:p>
          <a:p>
            <a:pPr lvl="2"/>
            <a:r>
              <a:rPr lang="en-US" dirty="0" smtClean="0"/>
              <a:t>Broad, flat valleys</a:t>
            </a:r>
          </a:p>
          <a:p>
            <a:endParaRPr lang="en-US" dirty="0"/>
          </a:p>
        </p:txBody>
      </p:sp>
      <p:sp>
        <p:nvSpPr>
          <p:cNvPr id="2" name="Title 1"/>
          <p:cNvSpPr>
            <a:spLocks noGrp="1"/>
          </p:cNvSpPr>
          <p:nvPr>
            <p:ph type="title"/>
          </p:nvPr>
        </p:nvSpPr>
        <p:spPr/>
        <p:txBody>
          <a:bodyPr/>
          <a:lstStyle/>
          <a:p>
            <a:r>
              <a:rPr lang="en-US" dirty="0" smtClean="0"/>
              <a:t>Freshwater Streams and Rivers Carry Large Volumes of Water</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45762" name="Group 2"/>
          <p:cNvGrpSpPr>
            <a:grpSpLocks/>
          </p:cNvGrpSpPr>
          <p:nvPr/>
        </p:nvGrpSpPr>
        <p:grpSpPr bwMode="auto">
          <a:xfrm>
            <a:off x="0" y="457200"/>
            <a:ext cx="4167188" cy="3338513"/>
            <a:chOff x="0" y="288"/>
            <a:chExt cx="2625" cy="2103"/>
          </a:xfrm>
        </p:grpSpPr>
        <p:sp>
          <p:nvSpPr>
            <p:cNvPr id="245763" name="Text Box 3"/>
            <p:cNvSpPr txBox="1">
              <a:spLocks noChangeArrowheads="1"/>
            </p:cNvSpPr>
            <p:nvPr/>
          </p:nvSpPr>
          <p:spPr bwMode="auto">
            <a:xfrm>
              <a:off x="1862" y="816"/>
              <a:ext cx="763" cy="231"/>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Waterfall</a:t>
              </a:r>
            </a:p>
          </p:txBody>
        </p:sp>
        <p:grpSp>
          <p:nvGrpSpPr>
            <p:cNvPr id="245764" name="Group 4"/>
            <p:cNvGrpSpPr>
              <a:grpSpLocks/>
            </p:cNvGrpSpPr>
            <p:nvPr/>
          </p:nvGrpSpPr>
          <p:grpSpPr bwMode="auto">
            <a:xfrm>
              <a:off x="0" y="288"/>
              <a:ext cx="2249" cy="2103"/>
              <a:chOff x="0" y="288"/>
              <a:chExt cx="2249" cy="2103"/>
            </a:xfrm>
          </p:grpSpPr>
          <p:pic>
            <p:nvPicPr>
              <p:cNvPr id="245765" name="Picture 5" descr="0817_E copy"/>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5" y="596"/>
                <a:ext cx="1988" cy="1604"/>
              </a:xfrm>
              <a:prstGeom prst="rect">
                <a:avLst/>
              </a:prstGeom>
              <a:noFill/>
            </p:spPr>
          </p:pic>
          <p:sp>
            <p:nvSpPr>
              <p:cNvPr id="245766" name="Text Box 6"/>
              <p:cNvSpPr txBox="1">
                <a:spLocks noChangeArrowheads="1"/>
              </p:cNvSpPr>
              <p:nvPr/>
            </p:nvSpPr>
            <p:spPr bwMode="auto">
              <a:xfrm>
                <a:off x="768" y="288"/>
                <a:ext cx="483" cy="231"/>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Lake</a:t>
                </a:r>
              </a:p>
            </p:txBody>
          </p:sp>
          <p:sp>
            <p:nvSpPr>
              <p:cNvPr id="245767" name="Text Box 7"/>
              <p:cNvSpPr txBox="1">
                <a:spLocks noChangeArrowheads="1"/>
              </p:cNvSpPr>
              <p:nvPr/>
            </p:nvSpPr>
            <p:spPr bwMode="auto">
              <a:xfrm>
                <a:off x="1200" y="432"/>
                <a:ext cx="643" cy="231"/>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Glacier</a:t>
                </a:r>
              </a:p>
            </p:txBody>
          </p:sp>
          <p:sp>
            <p:nvSpPr>
              <p:cNvPr id="245768" name="Text Box 8"/>
              <p:cNvSpPr txBox="1">
                <a:spLocks noChangeArrowheads="1"/>
              </p:cNvSpPr>
              <p:nvPr/>
            </p:nvSpPr>
            <p:spPr bwMode="auto">
              <a:xfrm>
                <a:off x="0" y="364"/>
                <a:ext cx="831" cy="231"/>
              </a:xfrm>
              <a:prstGeom prst="rect">
                <a:avLst/>
              </a:prstGeom>
              <a:noFill/>
              <a:ln w="9525">
                <a:noFill/>
                <a:miter lim="800000"/>
                <a:headEnd/>
                <a:tailEnd/>
              </a:ln>
              <a:effectLst/>
            </p:spPr>
            <p:txBody>
              <a:bodyPr>
                <a:prstTxWarp prst="textNoShape">
                  <a:avLst/>
                </a:prstTxWarp>
              </a:bodyPr>
              <a:lstStyle/>
              <a:p>
                <a:pPr algn="ctr" eaLnBrk="1" hangingPunct="1"/>
                <a:r>
                  <a:rPr lang="en-US" sz="1600" b="1" dirty="0">
                    <a:solidFill>
                      <a:srgbClr val="000000"/>
                    </a:solidFill>
                    <a:latin typeface="Arial" charset="0"/>
                  </a:rPr>
                  <a:t>Rain and snow</a:t>
                </a:r>
              </a:p>
            </p:txBody>
          </p:sp>
          <p:sp>
            <p:nvSpPr>
              <p:cNvPr id="245769" name="Text Box 9"/>
              <p:cNvSpPr txBox="1">
                <a:spLocks noChangeArrowheads="1"/>
              </p:cNvSpPr>
              <p:nvPr/>
            </p:nvSpPr>
            <p:spPr bwMode="auto">
              <a:xfrm>
                <a:off x="1614" y="624"/>
                <a:ext cx="635" cy="231"/>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Rapids</a:t>
                </a:r>
              </a:p>
            </p:txBody>
          </p:sp>
          <p:sp>
            <p:nvSpPr>
              <p:cNvPr id="245770" name="Text Box 10"/>
              <p:cNvSpPr txBox="1">
                <a:spLocks noChangeArrowheads="1"/>
              </p:cNvSpPr>
              <p:nvPr/>
            </p:nvSpPr>
            <p:spPr bwMode="auto">
              <a:xfrm>
                <a:off x="0" y="2160"/>
                <a:ext cx="1027" cy="231"/>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Source Zone</a:t>
                </a:r>
              </a:p>
            </p:txBody>
          </p:sp>
          <p:sp>
            <p:nvSpPr>
              <p:cNvPr id="245771" name="Line 11"/>
              <p:cNvSpPr>
                <a:spLocks noChangeShapeType="1"/>
              </p:cNvSpPr>
              <p:nvPr/>
            </p:nvSpPr>
            <p:spPr bwMode="auto">
              <a:xfrm flipV="1">
                <a:off x="1008" y="480"/>
                <a:ext cx="0" cy="720"/>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latin typeface="Arial"/>
                </a:endParaRPr>
              </a:p>
            </p:txBody>
          </p:sp>
          <p:sp>
            <p:nvSpPr>
              <p:cNvPr id="245772" name="Line 12"/>
              <p:cNvSpPr>
                <a:spLocks noChangeShapeType="1"/>
              </p:cNvSpPr>
              <p:nvPr/>
            </p:nvSpPr>
            <p:spPr bwMode="auto">
              <a:xfrm flipV="1">
                <a:off x="1227" y="616"/>
                <a:ext cx="169" cy="426"/>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latin typeface="Arial"/>
                </a:endParaRPr>
              </a:p>
            </p:txBody>
          </p:sp>
          <p:sp>
            <p:nvSpPr>
              <p:cNvPr id="245773" name="Line 13"/>
              <p:cNvSpPr>
                <a:spLocks noChangeShapeType="1"/>
              </p:cNvSpPr>
              <p:nvPr/>
            </p:nvSpPr>
            <p:spPr bwMode="auto">
              <a:xfrm flipV="1">
                <a:off x="1120" y="810"/>
                <a:ext cx="645" cy="489"/>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latin typeface="Arial"/>
                </a:endParaRPr>
              </a:p>
            </p:txBody>
          </p:sp>
          <p:sp>
            <p:nvSpPr>
              <p:cNvPr id="245774" name="Line 14"/>
              <p:cNvSpPr>
                <a:spLocks noChangeShapeType="1"/>
              </p:cNvSpPr>
              <p:nvPr/>
            </p:nvSpPr>
            <p:spPr bwMode="auto">
              <a:xfrm flipV="1">
                <a:off x="1104" y="994"/>
                <a:ext cx="855" cy="398"/>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latin typeface="Arial"/>
                </a:endParaRPr>
              </a:p>
            </p:txBody>
          </p:sp>
        </p:grpSp>
      </p:grpSp>
      <p:sp>
        <p:nvSpPr>
          <p:cNvPr id="245775" name="Rectangle 15" hidden="1"/>
          <p:cNvSpPr>
            <a:spLocks noGrp="1" noChangeArrowheads="1"/>
          </p:cNvSpPr>
          <p:nvPr>
            <p:ph type="title"/>
          </p:nvPr>
        </p:nvSpPr>
        <p:spPr/>
        <p:txBody>
          <a:bodyPr/>
          <a:lstStyle/>
          <a:p>
            <a:endParaRPr lang="en-US" sz="1400" dirty="0"/>
          </a:p>
        </p:txBody>
      </p:sp>
      <p:grpSp>
        <p:nvGrpSpPr>
          <p:cNvPr id="245776" name="Group 16"/>
          <p:cNvGrpSpPr>
            <a:grpSpLocks/>
          </p:cNvGrpSpPr>
          <p:nvPr/>
        </p:nvGrpSpPr>
        <p:grpSpPr bwMode="auto">
          <a:xfrm>
            <a:off x="1143000" y="1538288"/>
            <a:ext cx="4286250" cy="2867025"/>
            <a:chOff x="720" y="969"/>
            <a:chExt cx="2700" cy="1806"/>
          </a:xfrm>
        </p:grpSpPr>
        <p:sp>
          <p:nvSpPr>
            <p:cNvPr id="245777" name="Text Box 17"/>
            <p:cNvSpPr txBox="1">
              <a:spLocks noChangeArrowheads="1"/>
            </p:cNvSpPr>
            <p:nvPr/>
          </p:nvSpPr>
          <p:spPr bwMode="auto">
            <a:xfrm>
              <a:off x="720" y="2544"/>
              <a:ext cx="1235" cy="231"/>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Transition Zone</a:t>
              </a:r>
            </a:p>
          </p:txBody>
        </p:sp>
        <p:grpSp>
          <p:nvGrpSpPr>
            <p:cNvPr id="245778" name="Group 18"/>
            <p:cNvGrpSpPr>
              <a:grpSpLocks/>
            </p:cNvGrpSpPr>
            <p:nvPr/>
          </p:nvGrpSpPr>
          <p:grpSpPr bwMode="auto">
            <a:xfrm>
              <a:off x="954" y="969"/>
              <a:ext cx="2466" cy="1756"/>
              <a:chOff x="954" y="969"/>
              <a:chExt cx="2466" cy="1756"/>
            </a:xfrm>
          </p:grpSpPr>
          <p:pic>
            <p:nvPicPr>
              <p:cNvPr id="245779" name="Picture 19" descr="0817_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54" y="1268"/>
                <a:ext cx="2423" cy="1457"/>
              </a:xfrm>
              <a:prstGeom prst="rect">
                <a:avLst/>
              </a:prstGeom>
              <a:noFill/>
            </p:spPr>
          </p:pic>
          <p:sp>
            <p:nvSpPr>
              <p:cNvPr id="245780" name="Text Box 20"/>
              <p:cNvSpPr txBox="1">
                <a:spLocks noChangeArrowheads="1"/>
              </p:cNvSpPr>
              <p:nvPr/>
            </p:nvSpPr>
            <p:spPr bwMode="auto">
              <a:xfrm>
                <a:off x="2245" y="969"/>
                <a:ext cx="779" cy="231"/>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Tributary</a:t>
                </a:r>
              </a:p>
            </p:txBody>
          </p:sp>
          <p:sp>
            <p:nvSpPr>
              <p:cNvPr id="245781" name="Text Box 21"/>
              <p:cNvSpPr txBox="1">
                <a:spLocks noChangeArrowheads="1"/>
              </p:cNvSpPr>
              <p:nvPr/>
            </p:nvSpPr>
            <p:spPr bwMode="auto">
              <a:xfrm>
                <a:off x="2497" y="1152"/>
                <a:ext cx="923" cy="231"/>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Flood plain</a:t>
                </a:r>
              </a:p>
            </p:txBody>
          </p:sp>
          <p:sp>
            <p:nvSpPr>
              <p:cNvPr id="245782" name="Line 22"/>
              <p:cNvSpPr>
                <a:spLocks noChangeShapeType="1"/>
              </p:cNvSpPr>
              <p:nvPr/>
            </p:nvSpPr>
            <p:spPr bwMode="auto">
              <a:xfrm flipV="1">
                <a:off x="2400" y="1152"/>
                <a:ext cx="0" cy="384"/>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latin typeface="Arial"/>
                </a:endParaRPr>
              </a:p>
            </p:txBody>
          </p:sp>
          <p:sp>
            <p:nvSpPr>
              <p:cNvPr id="245783" name="Line 23"/>
              <p:cNvSpPr>
                <a:spLocks noChangeShapeType="1"/>
              </p:cNvSpPr>
              <p:nvPr/>
            </p:nvSpPr>
            <p:spPr bwMode="auto">
              <a:xfrm flipV="1">
                <a:off x="2607" y="1334"/>
                <a:ext cx="0" cy="816"/>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latin typeface="Arial"/>
                </a:endParaRPr>
              </a:p>
            </p:txBody>
          </p:sp>
        </p:grpSp>
      </p:grpSp>
      <p:grpSp>
        <p:nvGrpSpPr>
          <p:cNvPr id="245784" name="Group 24"/>
          <p:cNvGrpSpPr>
            <a:grpSpLocks/>
          </p:cNvGrpSpPr>
          <p:nvPr/>
        </p:nvGrpSpPr>
        <p:grpSpPr bwMode="auto">
          <a:xfrm>
            <a:off x="3359150" y="2057400"/>
            <a:ext cx="5784850" cy="3678238"/>
            <a:chOff x="2116" y="1296"/>
            <a:chExt cx="3644" cy="2317"/>
          </a:xfrm>
        </p:grpSpPr>
        <p:pic>
          <p:nvPicPr>
            <p:cNvPr id="245785" name="Picture 25" descr="0817_E copy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116" y="1636"/>
              <a:ext cx="3598" cy="1977"/>
            </a:xfrm>
            <a:prstGeom prst="rect">
              <a:avLst/>
            </a:prstGeom>
            <a:noFill/>
          </p:spPr>
        </p:pic>
        <p:sp>
          <p:nvSpPr>
            <p:cNvPr id="245786" name="Text Box 26"/>
            <p:cNvSpPr txBox="1">
              <a:spLocks noChangeArrowheads="1"/>
            </p:cNvSpPr>
            <p:nvPr/>
          </p:nvSpPr>
          <p:spPr bwMode="auto">
            <a:xfrm>
              <a:off x="3264" y="1296"/>
              <a:ext cx="955" cy="231"/>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Oxbow lake</a:t>
              </a:r>
            </a:p>
          </p:txBody>
        </p:sp>
        <p:sp>
          <p:nvSpPr>
            <p:cNvPr id="245787" name="Text Box 27"/>
            <p:cNvSpPr txBox="1">
              <a:spLocks noChangeArrowheads="1"/>
            </p:cNvSpPr>
            <p:nvPr/>
          </p:nvSpPr>
          <p:spPr bwMode="auto">
            <a:xfrm>
              <a:off x="3888" y="1440"/>
              <a:ext cx="891" cy="231"/>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Salt marsh</a:t>
              </a:r>
            </a:p>
          </p:txBody>
        </p:sp>
        <p:sp>
          <p:nvSpPr>
            <p:cNvPr id="245788" name="Text Box 28"/>
            <p:cNvSpPr txBox="1">
              <a:spLocks noChangeArrowheads="1"/>
            </p:cNvSpPr>
            <p:nvPr/>
          </p:nvSpPr>
          <p:spPr bwMode="auto">
            <a:xfrm>
              <a:off x="4418" y="1662"/>
              <a:ext cx="507" cy="231"/>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Delta</a:t>
              </a:r>
            </a:p>
          </p:txBody>
        </p:sp>
        <p:sp>
          <p:nvSpPr>
            <p:cNvPr id="245789" name="Text Box 29"/>
            <p:cNvSpPr txBox="1">
              <a:spLocks noChangeArrowheads="1"/>
            </p:cNvSpPr>
            <p:nvPr/>
          </p:nvSpPr>
          <p:spPr bwMode="auto">
            <a:xfrm>
              <a:off x="4800" y="1617"/>
              <a:ext cx="768" cy="231"/>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Deposited sediment</a:t>
              </a:r>
            </a:p>
          </p:txBody>
        </p:sp>
        <p:sp>
          <p:nvSpPr>
            <p:cNvPr id="245790" name="Text Box 30"/>
            <p:cNvSpPr txBox="1">
              <a:spLocks noChangeArrowheads="1"/>
            </p:cNvSpPr>
            <p:nvPr/>
          </p:nvSpPr>
          <p:spPr bwMode="auto">
            <a:xfrm>
              <a:off x="5178" y="2031"/>
              <a:ext cx="544" cy="231"/>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Ocean</a:t>
              </a:r>
            </a:p>
          </p:txBody>
        </p:sp>
        <p:sp>
          <p:nvSpPr>
            <p:cNvPr id="245791" name="Text Box 31"/>
            <p:cNvSpPr txBox="1">
              <a:spLocks noChangeArrowheads="1"/>
            </p:cNvSpPr>
            <p:nvPr/>
          </p:nvSpPr>
          <p:spPr bwMode="auto">
            <a:xfrm>
              <a:off x="5232" y="3024"/>
              <a:ext cx="528" cy="231"/>
            </a:xfrm>
            <a:prstGeom prst="rect">
              <a:avLst/>
            </a:prstGeom>
            <a:noFill/>
            <a:ln w="9525">
              <a:noFill/>
              <a:miter lim="800000"/>
              <a:headEnd/>
              <a:tailEnd/>
            </a:ln>
            <a:effectLst/>
          </p:spPr>
          <p:txBody>
            <a:bodyPr>
              <a:prstTxWarp prst="textNoShape">
                <a:avLst/>
              </a:prstTxWarp>
            </a:bodyPr>
            <a:lstStyle/>
            <a:p>
              <a:pPr algn="r" eaLnBrk="1" hangingPunct="1"/>
              <a:r>
                <a:rPr lang="en-US" sz="1600" b="1" dirty="0">
                  <a:solidFill>
                    <a:srgbClr val="000000"/>
                  </a:solidFill>
                  <a:latin typeface="Arial" charset="0"/>
                </a:rPr>
                <a:t>Water</a:t>
              </a:r>
            </a:p>
          </p:txBody>
        </p:sp>
        <p:sp>
          <p:nvSpPr>
            <p:cNvPr id="245792" name="Text Box 32"/>
            <p:cNvSpPr txBox="1">
              <a:spLocks noChangeArrowheads="1"/>
            </p:cNvSpPr>
            <p:nvPr/>
          </p:nvSpPr>
          <p:spPr bwMode="auto">
            <a:xfrm>
              <a:off x="4720" y="3117"/>
              <a:ext cx="803" cy="231"/>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Sediment</a:t>
              </a:r>
            </a:p>
          </p:txBody>
        </p:sp>
        <p:sp>
          <p:nvSpPr>
            <p:cNvPr id="245793" name="Text Box 33"/>
            <p:cNvSpPr txBox="1">
              <a:spLocks noChangeArrowheads="1"/>
            </p:cNvSpPr>
            <p:nvPr/>
          </p:nvSpPr>
          <p:spPr bwMode="auto">
            <a:xfrm>
              <a:off x="2246" y="3216"/>
              <a:ext cx="1267" cy="231"/>
            </a:xfrm>
            <a:prstGeom prst="rect">
              <a:avLst/>
            </a:prstGeom>
            <a:noFill/>
            <a:ln w="9525">
              <a:noFill/>
              <a:miter lim="800000"/>
              <a:headEnd/>
              <a:tailEnd/>
            </a:ln>
            <a:effectLst/>
          </p:spPr>
          <p:txBody>
            <a:bodyPr>
              <a:prstTxWarp prst="textNoShape">
                <a:avLst/>
              </a:prstTxWarp>
            </a:bodyPr>
            <a:lstStyle/>
            <a:p>
              <a:pPr eaLnBrk="1" hangingPunct="1"/>
              <a:r>
                <a:rPr lang="en-US" sz="1600" b="1" dirty="0">
                  <a:solidFill>
                    <a:srgbClr val="000000"/>
                  </a:solidFill>
                  <a:latin typeface="Arial" charset="0"/>
                </a:rPr>
                <a:t>Floodplain Zone</a:t>
              </a:r>
            </a:p>
          </p:txBody>
        </p:sp>
        <p:sp>
          <p:nvSpPr>
            <p:cNvPr id="245794" name="Line 34"/>
            <p:cNvSpPr>
              <a:spLocks noChangeShapeType="1"/>
            </p:cNvSpPr>
            <p:nvPr/>
          </p:nvSpPr>
          <p:spPr bwMode="auto">
            <a:xfrm flipV="1">
              <a:off x="3600" y="1488"/>
              <a:ext cx="0" cy="1056"/>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latin typeface="Arial"/>
              </a:endParaRPr>
            </a:p>
          </p:txBody>
        </p:sp>
        <p:sp>
          <p:nvSpPr>
            <p:cNvPr id="245795" name="Line 35"/>
            <p:cNvSpPr>
              <a:spLocks noChangeShapeType="1"/>
            </p:cNvSpPr>
            <p:nvPr/>
          </p:nvSpPr>
          <p:spPr bwMode="auto">
            <a:xfrm flipV="1">
              <a:off x="4080" y="1632"/>
              <a:ext cx="0" cy="1248"/>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latin typeface="Arial"/>
              </a:endParaRPr>
            </a:p>
          </p:txBody>
        </p:sp>
        <p:sp>
          <p:nvSpPr>
            <p:cNvPr id="245796" name="Line 36"/>
            <p:cNvSpPr>
              <a:spLocks noChangeShapeType="1"/>
            </p:cNvSpPr>
            <p:nvPr/>
          </p:nvSpPr>
          <p:spPr bwMode="auto">
            <a:xfrm flipV="1">
              <a:off x="4729" y="1857"/>
              <a:ext cx="0" cy="816"/>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latin typeface="Arial"/>
              </a:endParaRPr>
            </a:p>
          </p:txBody>
        </p:sp>
        <p:sp>
          <p:nvSpPr>
            <p:cNvPr id="245797" name="Line 37"/>
            <p:cNvSpPr>
              <a:spLocks noChangeShapeType="1"/>
            </p:cNvSpPr>
            <p:nvPr/>
          </p:nvSpPr>
          <p:spPr bwMode="auto">
            <a:xfrm flipV="1">
              <a:off x="5151" y="1943"/>
              <a:ext cx="0" cy="528"/>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latin typeface="Arial"/>
              </a:endParaRPr>
            </a:p>
          </p:txBody>
        </p:sp>
        <p:sp>
          <p:nvSpPr>
            <p:cNvPr id="245798" name="Line 38"/>
            <p:cNvSpPr>
              <a:spLocks noChangeShapeType="1"/>
            </p:cNvSpPr>
            <p:nvPr/>
          </p:nvSpPr>
          <p:spPr bwMode="auto">
            <a:xfrm>
              <a:off x="5515" y="2211"/>
              <a:ext cx="0" cy="144"/>
            </a:xfrm>
            <a:prstGeom prst="line">
              <a:avLst/>
            </a:prstGeom>
            <a:noFill/>
            <a:ln w="19050">
              <a:solidFill>
                <a:schemeClr val="tx1"/>
              </a:solidFill>
              <a:round/>
              <a:headEnd/>
              <a:tailEnd/>
            </a:ln>
            <a:effectLst/>
          </p:spPr>
          <p:txBody>
            <a:bodyPr wrap="none" anchor="ctr">
              <a:prstTxWarp prst="textNoShape">
                <a:avLst/>
              </a:prstTxWarp>
            </a:bodyPr>
            <a:lstStyle/>
            <a:p>
              <a:endParaRPr lang="en-US" dirty="0">
                <a:latin typeface="Arial"/>
              </a:endParaRPr>
            </a:p>
          </p:txBody>
        </p:sp>
      </p:grpSp>
      <p:sp>
        <p:nvSpPr>
          <p:cNvPr id="245799" name="Text Box 39"/>
          <p:cNvSpPr txBox="1">
            <a:spLocks noChangeArrowheads="1"/>
          </p:cNvSpPr>
          <p:nvPr/>
        </p:nvSpPr>
        <p:spPr bwMode="auto">
          <a:xfrm>
            <a:off x="8077200" y="6324600"/>
            <a:ext cx="1047750" cy="274638"/>
          </a:xfrm>
          <a:prstGeom prst="rect">
            <a:avLst/>
          </a:prstGeom>
          <a:noFill/>
          <a:ln w="19050">
            <a:noFill/>
            <a:miter lim="800000"/>
            <a:headEnd/>
            <a:tailEnd/>
          </a:ln>
          <a:effectLst/>
        </p:spPr>
        <p:txBody>
          <a:bodyPr wrap="none">
            <a:prstTxWarp prst="textNoShape">
              <a:avLst/>
            </a:prstTxWarp>
            <a:spAutoFit/>
          </a:bodyPr>
          <a:lstStyle/>
          <a:p>
            <a:r>
              <a:rPr lang="en-US" sz="1200" b="1" dirty="0">
                <a:solidFill>
                  <a:srgbClr val="008040"/>
                </a:solidFill>
                <a:latin typeface="Arial" charset="0"/>
              </a:rPr>
              <a:t>Stepped Art</a:t>
            </a:r>
          </a:p>
        </p:txBody>
      </p:sp>
      <p:sp>
        <p:nvSpPr>
          <p:cNvPr id="40" name="TextBox 39"/>
          <p:cNvSpPr txBox="1"/>
          <p:nvPr/>
        </p:nvSpPr>
        <p:spPr>
          <a:xfrm>
            <a:off x="7798660" y="6550223"/>
            <a:ext cx="1330713" cy="276999"/>
          </a:xfrm>
          <a:prstGeom prst="rect">
            <a:avLst/>
          </a:prstGeom>
          <a:noFill/>
        </p:spPr>
        <p:txBody>
          <a:bodyPr wrap="none" rtlCol="0">
            <a:spAutoFit/>
          </a:bodyPr>
          <a:lstStyle/>
          <a:p>
            <a:r>
              <a:rPr lang="en-US" sz="1200" b="1" dirty="0" smtClean="0">
                <a:latin typeface="Arial"/>
              </a:rPr>
              <a:t>Fig. 8-18, p. 180</a:t>
            </a:r>
            <a:endParaRPr lang="en-US" sz="1200" b="1" dirty="0">
              <a:latin typeface="Arial"/>
            </a:endParaRPr>
          </a:p>
        </p:txBody>
      </p:sp>
      <p:pic>
        <p:nvPicPr>
          <p:cNvPr id="41" name="Picture 1" descr="c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91343" y="6114257"/>
            <a:ext cx="188913"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r>
              <a:rPr lang="en-US" dirty="0" smtClean="0"/>
              <a:t>Coastal deltas, mangrove forests, and coastal wetlands provide natural protection against storms</a:t>
            </a:r>
          </a:p>
          <a:p>
            <a:r>
              <a:rPr lang="en-US" dirty="0" smtClean="0"/>
              <a:t>Dams and levees reduce sediments in deltas</a:t>
            </a:r>
          </a:p>
          <a:p>
            <a:pPr lvl="1"/>
            <a:r>
              <a:rPr lang="en-US" dirty="0" smtClean="0"/>
              <a:t>Subsidence of New Orleans</a:t>
            </a:r>
          </a:p>
          <a:p>
            <a:r>
              <a:rPr lang="en-US" dirty="0" smtClean="0"/>
              <a:t>Rising sea levels will inundate coastal areas</a:t>
            </a:r>
            <a:endParaRPr lang="en-US" dirty="0"/>
          </a:p>
        </p:txBody>
      </p:sp>
      <p:sp>
        <p:nvSpPr>
          <p:cNvPr id="51202" name="Rectangle 2"/>
          <p:cNvSpPr>
            <a:spLocks noGrp="1" noChangeArrowheads="1"/>
          </p:cNvSpPr>
          <p:nvPr>
            <p:ph type="title"/>
          </p:nvPr>
        </p:nvSpPr>
        <p:spPr/>
        <p:txBody>
          <a:bodyPr/>
          <a:lstStyle/>
          <a:p>
            <a:r>
              <a:rPr lang="en-US" dirty="0" smtClean="0"/>
              <a:t>Case Study: River Deltas and Coastal Wetlands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834313"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8-19, p. 182</a:t>
            </a:r>
          </a:p>
        </p:txBody>
      </p:sp>
      <p:pic>
        <p:nvPicPr>
          <p:cNvPr id="5" name="Picture 1" descr="08p182_f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038" y="619125"/>
            <a:ext cx="8797925" cy="560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834313"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8-20, p. 182</a:t>
            </a:r>
          </a:p>
        </p:txBody>
      </p:sp>
      <p:pic>
        <p:nvPicPr>
          <p:cNvPr id="5" name="Picture 3" descr="08p182_f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5825" y="219075"/>
            <a:ext cx="7350125" cy="641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p:txBody>
          <a:bodyPr/>
          <a:lstStyle/>
          <a:p>
            <a:r>
              <a:rPr lang="en-US" dirty="0" smtClean="0"/>
              <a:t>Inland wetlands </a:t>
            </a:r>
          </a:p>
          <a:p>
            <a:pPr lvl="1"/>
            <a:r>
              <a:rPr lang="en-US" dirty="0" smtClean="0"/>
              <a:t>Lands located away from coasts that are covered with freshwater all or part of the time</a:t>
            </a:r>
          </a:p>
          <a:p>
            <a:r>
              <a:rPr lang="en-US" dirty="0" smtClean="0"/>
              <a:t>Include:</a:t>
            </a:r>
          </a:p>
          <a:p>
            <a:pPr lvl="1"/>
            <a:r>
              <a:rPr lang="en-US" dirty="0" smtClean="0"/>
              <a:t>Marshes, swamps, prairie potholes, floodplains, and arctic tundra</a:t>
            </a:r>
            <a:endParaRPr lang="en-US" dirty="0"/>
          </a:p>
        </p:txBody>
      </p:sp>
      <p:sp>
        <p:nvSpPr>
          <p:cNvPr id="54274" name="Rectangle 2"/>
          <p:cNvSpPr>
            <a:spLocks noGrp="1" noChangeArrowheads="1"/>
          </p:cNvSpPr>
          <p:nvPr>
            <p:ph type="title"/>
          </p:nvPr>
        </p:nvSpPr>
        <p:spPr/>
        <p:txBody>
          <a:bodyPr/>
          <a:lstStyle/>
          <a:p>
            <a:r>
              <a:rPr lang="en-US" dirty="0" smtClean="0"/>
              <a:t>Freshwater Inland Wetlands Are Vital Sponges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r>
              <a:rPr lang="en-US" dirty="0" smtClean="0"/>
              <a:t>Provide free ecosystem and economic services</a:t>
            </a:r>
          </a:p>
          <a:p>
            <a:pPr lvl="1"/>
            <a:r>
              <a:rPr lang="en-US" dirty="0" smtClean="0"/>
              <a:t>Filter and degrade toxic wastes</a:t>
            </a:r>
          </a:p>
          <a:p>
            <a:pPr lvl="1"/>
            <a:r>
              <a:rPr lang="en-US" dirty="0" smtClean="0"/>
              <a:t>Reduce flooding and erosion</a:t>
            </a:r>
          </a:p>
          <a:p>
            <a:pPr lvl="1"/>
            <a:r>
              <a:rPr lang="en-US" dirty="0" smtClean="0"/>
              <a:t>Help to replenish streams and recharge groundwater aquifers</a:t>
            </a:r>
          </a:p>
          <a:p>
            <a:pPr lvl="1"/>
            <a:r>
              <a:rPr lang="en-US" dirty="0" smtClean="0"/>
              <a:t>Biodiversity</a:t>
            </a:r>
          </a:p>
          <a:p>
            <a:pPr lvl="1"/>
            <a:r>
              <a:rPr lang="en-US" dirty="0" smtClean="0"/>
              <a:t>Food and timber</a:t>
            </a:r>
          </a:p>
          <a:p>
            <a:pPr lvl="1"/>
            <a:r>
              <a:rPr lang="en-US" dirty="0" smtClean="0"/>
              <a:t>Recreation areas</a:t>
            </a:r>
          </a:p>
          <a:p>
            <a:pPr lvl="1"/>
            <a:endParaRPr lang="en-US" dirty="0" smtClean="0"/>
          </a:p>
          <a:p>
            <a:pPr lvl="1"/>
            <a:endParaRPr lang="en-US" dirty="0" smtClean="0"/>
          </a:p>
          <a:p>
            <a:pPr lvl="1"/>
            <a:endParaRPr lang="en-US" dirty="0"/>
          </a:p>
        </p:txBody>
      </p:sp>
      <p:sp>
        <p:nvSpPr>
          <p:cNvPr id="55298" name="Rectangle 2"/>
          <p:cNvSpPr>
            <a:spLocks noGrp="1" noChangeArrowheads="1"/>
          </p:cNvSpPr>
          <p:nvPr>
            <p:ph type="title"/>
          </p:nvPr>
        </p:nvSpPr>
        <p:spPr/>
        <p:txBody>
          <a:bodyPr/>
          <a:lstStyle/>
          <a:p>
            <a:r>
              <a:rPr lang="en-US" dirty="0" smtClean="0"/>
              <a:t>Freshwater Inland Wetlands Are </a:t>
            </a:r>
            <a:br>
              <a:rPr lang="en-US" dirty="0" smtClean="0"/>
            </a:br>
            <a:r>
              <a:rPr lang="en-US" dirty="0" smtClean="0"/>
              <a:t>Vital Sponges (cont’d.)</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834313" y="6584950"/>
            <a:ext cx="1311275"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8-21, p. 184</a:t>
            </a:r>
          </a:p>
        </p:txBody>
      </p:sp>
      <p:pic>
        <p:nvPicPr>
          <p:cNvPr id="5" name="Picture 1" descr="08p184_f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03400"/>
            <a:ext cx="9144000" cy="324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r>
              <a:rPr lang="en-US" dirty="0" smtClean="0"/>
              <a:t>Human activities </a:t>
            </a:r>
          </a:p>
          <a:p>
            <a:pPr lvl="1"/>
            <a:r>
              <a:rPr lang="en-US" dirty="0" smtClean="0"/>
              <a:t>Threaten and disrupt ecosystem and economic services provided by freshwater lakes, rivers, and wetlands</a:t>
            </a:r>
            <a:endParaRPr lang="en-US" dirty="0"/>
          </a:p>
        </p:txBody>
      </p:sp>
      <p:sp>
        <p:nvSpPr>
          <p:cNvPr id="56322" name="Rectangle 2"/>
          <p:cNvSpPr>
            <a:spLocks noGrp="1" noChangeArrowheads="1"/>
          </p:cNvSpPr>
          <p:nvPr>
            <p:ph type="title"/>
          </p:nvPr>
        </p:nvSpPr>
        <p:spPr/>
        <p:txBody>
          <a:bodyPr/>
          <a:lstStyle/>
          <a:p>
            <a:r>
              <a:rPr lang="en-US" dirty="0" smtClean="0"/>
              <a:t>8-5 How Have Human Activities Affected Freshwater Ecosystems?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r>
              <a:rPr lang="en-US" dirty="0" smtClean="0"/>
              <a:t>Saltwater and freshwater aquatic life zones cover almost three-fourths of the earth’s surface, with oceans dominating the planet</a:t>
            </a:r>
          </a:p>
          <a:p>
            <a:r>
              <a:rPr lang="en-US" dirty="0" smtClean="0"/>
              <a:t>Key factors determining biodiversity in aquatic systems </a:t>
            </a:r>
          </a:p>
          <a:p>
            <a:pPr lvl="1"/>
            <a:r>
              <a:rPr lang="en-US" dirty="0" smtClean="0"/>
              <a:t>Temperature, dissolved oxygen content, availability of food, and access to light and nutrients necessary for photosynthesis </a:t>
            </a:r>
            <a:endParaRPr lang="en-US" dirty="0"/>
          </a:p>
        </p:txBody>
      </p:sp>
      <p:sp>
        <p:nvSpPr>
          <p:cNvPr id="8194" name="Rectangle 2"/>
          <p:cNvSpPr>
            <a:spLocks noGrp="1" noChangeArrowheads="1"/>
          </p:cNvSpPr>
          <p:nvPr>
            <p:ph type="title"/>
          </p:nvPr>
        </p:nvSpPr>
        <p:spPr/>
        <p:txBody>
          <a:bodyPr/>
          <a:lstStyle/>
          <a:p>
            <a:r>
              <a:rPr lang="en-US" dirty="0" smtClean="0"/>
              <a:t>8-1 What Is the General Nature of </a:t>
            </a:r>
            <a:br>
              <a:rPr lang="en-US" dirty="0" smtClean="0"/>
            </a:br>
            <a:r>
              <a:rPr lang="en-US" dirty="0" smtClean="0"/>
              <a:t>Aquatic Systems?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en-US" dirty="0" smtClean="0"/>
              <a:t>Dams and canals restrict the flows of rivers</a:t>
            </a:r>
          </a:p>
          <a:p>
            <a:pPr lvl="1"/>
            <a:r>
              <a:rPr lang="en-US" dirty="0" smtClean="0"/>
              <a:t>40% of the world’s largest rivers</a:t>
            </a:r>
          </a:p>
          <a:p>
            <a:r>
              <a:rPr lang="en-US" dirty="0" smtClean="0"/>
              <a:t>Flood-control destroys aquatic habitats and alters wetlands</a:t>
            </a:r>
          </a:p>
          <a:p>
            <a:r>
              <a:rPr lang="en-US" dirty="0" smtClean="0"/>
              <a:t>Cities and farms pollute water</a:t>
            </a:r>
          </a:p>
          <a:p>
            <a:r>
              <a:rPr lang="en-US" dirty="0" smtClean="0"/>
              <a:t>Many wetlands have been drained for human purposes </a:t>
            </a:r>
            <a:endParaRPr lang="en-US" dirty="0"/>
          </a:p>
        </p:txBody>
      </p:sp>
      <p:sp>
        <p:nvSpPr>
          <p:cNvPr id="57346" name="Rectangle 2"/>
          <p:cNvSpPr>
            <a:spLocks noGrp="1" noChangeArrowheads="1"/>
          </p:cNvSpPr>
          <p:nvPr>
            <p:ph type="title"/>
          </p:nvPr>
        </p:nvSpPr>
        <p:spPr/>
        <p:txBody>
          <a:bodyPr/>
          <a:lstStyle/>
          <a:p>
            <a:r>
              <a:rPr lang="en-US" dirty="0" smtClean="0"/>
              <a:t>Human Activities Are Disrupting and Degrading Freshwater Systems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p:txBody>
          <a:bodyPr/>
          <a:lstStyle/>
          <a:p>
            <a:r>
              <a:rPr lang="en-US" dirty="0" smtClean="0"/>
              <a:t>Water dominates the planet</a:t>
            </a:r>
          </a:p>
          <a:p>
            <a:pPr lvl="1"/>
            <a:r>
              <a:rPr lang="en-US" dirty="0" smtClean="0"/>
              <a:t>Saltwater and freshwater aquatic life zones cover almost three-fourths of the earth’s surface</a:t>
            </a:r>
          </a:p>
          <a:p>
            <a:r>
              <a:rPr lang="en-US" dirty="0" smtClean="0"/>
              <a:t>The earth’s aquatic systems provide important ecosystem and economic services</a:t>
            </a:r>
          </a:p>
        </p:txBody>
      </p:sp>
      <p:sp>
        <p:nvSpPr>
          <p:cNvPr id="58370" name="Title 1"/>
          <p:cNvSpPr>
            <a:spLocks noGrp="1"/>
          </p:cNvSpPr>
          <p:nvPr>
            <p:ph type="title"/>
          </p:nvPr>
        </p:nvSpPr>
        <p:spPr/>
        <p:txBody>
          <a:bodyPr/>
          <a:lstStyle/>
          <a:p>
            <a:r>
              <a:rPr lang="en-US" dirty="0" smtClean="0"/>
              <a:t>Three Big Ideas</a:t>
            </a:r>
            <a:endParaRPr lang="en-US" dirty="0"/>
          </a:p>
        </p:txBody>
      </p:sp>
    </p:spTree>
    <p:extLst>
      <p:ext uri="{BB962C8B-B14F-4D97-AF65-F5344CB8AC3E}">
        <p14:creationId xmlns:p14="http://schemas.microsoft.com/office/powerpoint/2010/main" val="41952564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Content Placeholder 2"/>
          <p:cNvSpPr>
            <a:spLocks noGrp="1"/>
          </p:cNvSpPr>
          <p:nvPr>
            <p:ph idx="1"/>
          </p:nvPr>
        </p:nvSpPr>
        <p:spPr/>
        <p:txBody>
          <a:bodyPr/>
          <a:lstStyle/>
          <a:p>
            <a:r>
              <a:rPr lang="en-US" dirty="0" smtClean="0"/>
              <a:t>Human activities threaten biodiversity and disrupt ecological and economic services provided by aquatic systems</a:t>
            </a:r>
            <a:endParaRPr lang="en-US" dirty="0"/>
          </a:p>
        </p:txBody>
      </p:sp>
      <p:sp>
        <p:nvSpPr>
          <p:cNvPr id="58370" name="Title 1"/>
          <p:cNvSpPr>
            <a:spLocks noGrp="1"/>
          </p:cNvSpPr>
          <p:nvPr>
            <p:ph type="title"/>
          </p:nvPr>
        </p:nvSpPr>
        <p:spPr/>
        <p:txBody>
          <a:bodyPr/>
          <a:lstStyle/>
          <a:p>
            <a:r>
              <a:rPr lang="en-US" dirty="0" smtClean="0"/>
              <a:t>Three Big Ideas (cont’d.)</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Coral reefs:</a:t>
            </a:r>
          </a:p>
          <a:p>
            <a:pPr lvl="1"/>
            <a:r>
              <a:rPr lang="en-US" dirty="0" smtClean="0"/>
              <a:t>Thrive on solar energy</a:t>
            </a:r>
          </a:p>
          <a:p>
            <a:pPr lvl="1"/>
            <a:r>
              <a:rPr lang="en-US" dirty="0" smtClean="0"/>
              <a:t>Participate in nutrient cycling</a:t>
            </a:r>
          </a:p>
          <a:p>
            <a:pPr lvl="1"/>
            <a:r>
              <a:rPr lang="en-US" dirty="0" smtClean="0"/>
              <a:t>Sustain aquatic biodiversity</a:t>
            </a:r>
          </a:p>
          <a:p>
            <a:r>
              <a:rPr lang="en-US" dirty="0" smtClean="0"/>
              <a:t>In nature, everything is connected</a:t>
            </a:r>
          </a:p>
          <a:p>
            <a:r>
              <a:rPr lang="en-US" dirty="0" smtClean="0"/>
              <a:t>How can we can reduce harm to coral reefs?</a:t>
            </a:r>
            <a:endParaRPr lang="en-US" dirty="0"/>
          </a:p>
        </p:txBody>
      </p:sp>
      <p:sp>
        <p:nvSpPr>
          <p:cNvPr id="2" name="Title 1"/>
          <p:cNvSpPr>
            <a:spLocks noGrp="1"/>
          </p:cNvSpPr>
          <p:nvPr>
            <p:ph type="title"/>
          </p:nvPr>
        </p:nvSpPr>
        <p:spPr/>
        <p:txBody>
          <a:bodyPr/>
          <a:lstStyle/>
          <a:p>
            <a:r>
              <a:rPr lang="en-US" dirty="0" smtClean="0"/>
              <a:t>Tying It All Together: Coral Reefs and Sustainability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r>
              <a:rPr lang="en-US" dirty="0" smtClean="0"/>
              <a:t>Saltwater – 71% of the earth’s surface</a:t>
            </a:r>
          </a:p>
          <a:p>
            <a:r>
              <a:rPr lang="en-US" dirty="0" smtClean="0"/>
              <a:t>Global ocean divided into four areas</a:t>
            </a:r>
          </a:p>
          <a:p>
            <a:pPr lvl="1"/>
            <a:r>
              <a:rPr lang="en-US" dirty="0" smtClean="0"/>
              <a:t>Atlantic</a:t>
            </a:r>
          </a:p>
          <a:p>
            <a:pPr lvl="1"/>
            <a:r>
              <a:rPr lang="en-US" dirty="0" smtClean="0"/>
              <a:t>Pacific</a:t>
            </a:r>
          </a:p>
          <a:p>
            <a:pPr lvl="1"/>
            <a:r>
              <a:rPr lang="en-US" dirty="0" smtClean="0"/>
              <a:t>Arctic</a:t>
            </a:r>
          </a:p>
          <a:p>
            <a:pPr lvl="1"/>
            <a:r>
              <a:rPr lang="en-US" dirty="0" smtClean="0"/>
              <a:t>Indian </a:t>
            </a:r>
          </a:p>
          <a:p>
            <a:r>
              <a:rPr lang="en-US" dirty="0" smtClean="0"/>
              <a:t>Freshwater – 2.2% of the earth’s surface</a:t>
            </a:r>
          </a:p>
          <a:p>
            <a:pPr lvl="1"/>
            <a:endParaRPr lang="en-US" dirty="0"/>
          </a:p>
        </p:txBody>
      </p:sp>
      <p:sp>
        <p:nvSpPr>
          <p:cNvPr id="9218" name="Rectangle 2"/>
          <p:cNvSpPr>
            <a:spLocks noGrp="1" noChangeArrowheads="1"/>
          </p:cNvSpPr>
          <p:nvPr>
            <p:ph type="title"/>
          </p:nvPr>
        </p:nvSpPr>
        <p:spPr/>
        <p:txBody>
          <a:bodyPr/>
          <a:lstStyle/>
          <a:p>
            <a:r>
              <a:rPr lang="en-US" dirty="0" smtClean="0"/>
              <a:t>Most of the Earth Is Covered with </a:t>
            </a:r>
            <a:br>
              <a:rPr lang="en-US" dirty="0" smtClean="0"/>
            </a:br>
            <a:r>
              <a:rPr lang="en-US" dirty="0" smtClean="0"/>
              <a:t>Water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r>
              <a:rPr lang="en-US" dirty="0" smtClean="0"/>
              <a:t>Aquatic life zones</a:t>
            </a:r>
          </a:p>
          <a:p>
            <a:pPr lvl="1"/>
            <a:r>
              <a:rPr lang="en-US" dirty="0" smtClean="0"/>
              <a:t>Saltwater life zones (marine life zones)</a:t>
            </a:r>
          </a:p>
          <a:p>
            <a:pPr lvl="2"/>
            <a:r>
              <a:rPr lang="en-US" dirty="0" smtClean="0"/>
              <a:t>Oceans and estuaries</a:t>
            </a:r>
          </a:p>
          <a:p>
            <a:pPr lvl="2"/>
            <a:r>
              <a:rPr lang="en-US" dirty="0" smtClean="0"/>
              <a:t>Coastlands and shorelines</a:t>
            </a:r>
          </a:p>
          <a:p>
            <a:pPr lvl="2"/>
            <a:r>
              <a:rPr lang="en-US" dirty="0" smtClean="0"/>
              <a:t>Coral reefs</a:t>
            </a:r>
          </a:p>
          <a:p>
            <a:pPr lvl="2"/>
            <a:r>
              <a:rPr lang="en-US" dirty="0" smtClean="0"/>
              <a:t>Mangrove forests</a:t>
            </a:r>
          </a:p>
          <a:p>
            <a:pPr lvl="1"/>
            <a:r>
              <a:rPr lang="en-US" dirty="0" smtClean="0"/>
              <a:t>Freshwater life zones</a:t>
            </a:r>
          </a:p>
          <a:p>
            <a:pPr lvl="2"/>
            <a:r>
              <a:rPr lang="en-US" dirty="0" smtClean="0"/>
              <a:t>Lakes, rivers, and streams</a:t>
            </a:r>
          </a:p>
          <a:p>
            <a:pPr lvl="2"/>
            <a:r>
              <a:rPr lang="en-US" dirty="0" smtClean="0"/>
              <a:t>Inland wetlands</a:t>
            </a:r>
          </a:p>
          <a:p>
            <a:pPr lvl="2"/>
            <a:endParaRPr lang="en-US" dirty="0"/>
          </a:p>
        </p:txBody>
      </p:sp>
      <p:sp>
        <p:nvSpPr>
          <p:cNvPr id="10242" name="Rectangle 2"/>
          <p:cNvSpPr>
            <a:spLocks noGrp="1" noChangeArrowheads="1"/>
          </p:cNvSpPr>
          <p:nvPr>
            <p:ph type="title"/>
          </p:nvPr>
        </p:nvSpPr>
        <p:spPr/>
        <p:txBody>
          <a:bodyPr/>
          <a:lstStyle/>
          <a:p>
            <a:r>
              <a:rPr lang="en-US" dirty="0" smtClean="0"/>
              <a:t>Most of the Earth Is Covered with </a:t>
            </a:r>
            <a:br>
              <a:rPr lang="en-US" dirty="0" smtClean="0"/>
            </a:br>
            <a:r>
              <a:rPr lang="en-US" dirty="0" smtClean="0"/>
              <a:t>Water (cont’d.)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945438" y="6584950"/>
            <a:ext cx="1216025" cy="265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58" tIns="41029" rIns="82058" bIns="41029">
            <a:spAutoFit/>
          </a:bodyPr>
          <a:lstStyle/>
          <a:p>
            <a:pPr algn="r" defTabSz="820738" eaLnBrk="0" hangingPunct="0">
              <a:defRPr/>
            </a:pPr>
            <a:r>
              <a:rPr lang="en-US" sz="1200" b="1" dirty="0">
                <a:latin typeface="Arial"/>
                <a:cs typeface="Arial" charset="0"/>
              </a:rPr>
              <a:t>Fig. 8-2, p. 169</a:t>
            </a:r>
          </a:p>
        </p:txBody>
      </p:sp>
      <p:sp>
        <p:nvSpPr>
          <p:cNvPr id="5" name="Text Box 5"/>
          <p:cNvSpPr txBox="1">
            <a:spLocks noChangeArrowheads="1"/>
          </p:cNvSpPr>
          <p:nvPr/>
        </p:nvSpPr>
        <p:spPr bwMode="auto">
          <a:xfrm>
            <a:off x="838200" y="5486400"/>
            <a:ext cx="25384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b="1" dirty="0">
                <a:solidFill>
                  <a:srgbClr val="000000"/>
                </a:solidFill>
                <a:latin typeface="Arial"/>
                <a:cs typeface="Arial" charset="0"/>
              </a:rPr>
              <a:t>Ocean hemisphere</a:t>
            </a:r>
          </a:p>
        </p:txBody>
      </p:sp>
      <p:sp>
        <p:nvSpPr>
          <p:cNvPr id="6" name="Text Box 6"/>
          <p:cNvSpPr txBox="1">
            <a:spLocks noChangeArrowheads="1"/>
          </p:cNvSpPr>
          <p:nvPr/>
        </p:nvSpPr>
        <p:spPr bwMode="auto">
          <a:xfrm>
            <a:off x="5375275" y="5486400"/>
            <a:ext cx="33575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000" b="1" dirty="0">
                <a:solidFill>
                  <a:srgbClr val="000000"/>
                </a:solidFill>
                <a:latin typeface="Arial"/>
                <a:cs typeface="Arial" charset="0"/>
              </a:rPr>
              <a:t>Land–ocean hemisphere</a:t>
            </a:r>
          </a:p>
        </p:txBody>
      </p:sp>
      <p:pic>
        <p:nvPicPr>
          <p:cNvPr id="7" name="Picture 1" descr="08p169_f02_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295400"/>
            <a:ext cx="8810625" cy="393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r>
              <a:rPr lang="en-US" dirty="0" smtClean="0"/>
              <a:t>Plankton – drifting</a:t>
            </a:r>
          </a:p>
          <a:p>
            <a:pPr lvl="1"/>
            <a:r>
              <a:rPr lang="en-US" dirty="0" smtClean="0"/>
              <a:t>Phytoplankton</a:t>
            </a:r>
          </a:p>
          <a:p>
            <a:pPr lvl="2"/>
            <a:r>
              <a:rPr lang="en-US" dirty="0" smtClean="0"/>
              <a:t>Primary producers for most aquatic food webs</a:t>
            </a:r>
          </a:p>
          <a:p>
            <a:pPr lvl="1"/>
            <a:r>
              <a:rPr lang="en-US" dirty="0" smtClean="0"/>
              <a:t>Ultraplankton </a:t>
            </a:r>
          </a:p>
          <a:p>
            <a:pPr lvl="2"/>
            <a:r>
              <a:rPr lang="en-US" dirty="0" smtClean="0"/>
              <a:t>Tiny photosynthetic bacteria</a:t>
            </a:r>
          </a:p>
          <a:p>
            <a:pPr lvl="1"/>
            <a:r>
              <a:rPr lang="en-US" dirty="0" smtClean="0"/>
              <a:t>Zooplankton</a:t>
            </a:r>
          </a:p>
          <a:p>
            <a:pPr lvl="2"/>
            <a:r>
              <a:rPr lang="en-US" dirty="0" smtClean="0"/>
              <a:t>Secondary consumers</a:t>
            </a:r>
          </a:p>
          <a:p>
            <a:pPr lvl="2"/>
            <a:r>
              <a:rPr lang="en-US" dirty="0" smtClean="0"/>
              <a:t>Single-celled to large invertebrates like jellyfish</a:t>
            </a:r>
          </a:p>
          <a:p>
            <a:endParaRPr lang="en-US" dirty="0"/>
          </a:p>
        </p:txBody>
      </p:sp>
      <p:sp>
        <p:nvSpPr>
          <p:cNvPr id="13314" name="Rectangle 2"/>
          <p:cNvSpPr>
            <a:spLocks noGrp="1" noChangeArrowheads="1"/>
          </p:cNvSpPr>
          <p:nvPr>
            <p:ph type="title"/>
          </p:nvPr>
        </p:nvSpPr>
        <p:spPr/>
        <p:txBody>
          <a:bodyPr/>
          <a:lstStyle/>
          <a:p>
            <a:r>
              <a:rPr lang="en-US" dirty="0" smtClean="0"/>
              <a:t>Aquatic Species Drift, Swim, Crawl, and Cling</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2_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8533</TotalTime>
  <Words>2573</Words>
  <Application>Microsoft Office PowerPoint</Application>
  <PresentationFormat>On-screen Show (4:3)</PresentationFormat>
  <Paragraphs>466</Paragraphs>
  <Slides>53</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ＭＳ Ｐゴシック</vt:lpstr>
      <vt:lpstr>Arial</vt:lpstr>
      <vt:lpstr>Calibri</vt:lpstr>
      <vt:lpstr>Frutiger LT Std 45 Light</vt:lpstr>
      <vt:lpstr>Vrinda</vt:lpstr>
      <vt:lpstr>2_Office Theme</vt:lpstr>
      <vt:lpstr>8</vt:lpstr>
      <vt:lpstr>Core Case Study: Why Should We Care about Coral Reefs?</vt:lpstr>
      <vt:lpstr>Core Case Study: Why Should We Care about Coral Reefs? (cont’d.)</vt:lpstr>
      <vt:lpstr>Core Case Study: Why Should We Care about Coral Reefs? (cont’d.)</vt:lpstr>
      <vt:lpstr>8-1 What Is the General Nature of  Aquatic Systems? </vt:lpstr>
      <vt:lpstr>Most of the Earth Is Covered with  Water</vt:lpstr>
      <vt:lpstr>Most of the Earth Is Covered with  Water (cont’d.)</vt:lpstr>
      <vt:lpstr>PowerPoint Presentation</vt:lpstr>
      <vt:lpstr>Aquatic Species Drift, Swim, Crawl, and Cling</vt:lpstr>
      <vt:lpstr>Aquatic Species Drift, Swim, Crawl, and Cling (cont’d.)</vt:lpstr>
      <vt:lpstr>Aquatic Species Drift, Swim, Crawl, and Cling (cont’d.)</vt:lpstr>
      <vt:lpstr>8-2 Why Are Marine Aquatic Systems Important? </vt:lpstr>
      <vt:lpstr>Oceans Provide Vital Ecosystem and Economic Services</vt:lpstr>
      <vt:lpstr>PowerPoint Presentation</vt:lpstr>
      <vt:lpstr>PowerPoint Presentation</vt:lpstr>
      <vt:lpstr>Estuaries and Coastal Wetlands Are Highly Productive</vt:lpstr>
      <vt:lpstr>Estuaries and Coastal Wetlands Are Highly Productive (cont’d.)</vt:lpstr>
      <vt:lpstr>PowerPoint Presentation</vt:lpstr>
      <vt:lpstr>PowerPoint Presentation</vt:lpstr>
      <vt:lpstr>PowerPoint Presentation</vt:lpstr>
      <vt:lpstr>Rocky and Sandy Shores Host Different Types of Organisms</vt:lpstr>
      <vt:lpstr>PowerPoint Presentation</vt:lpstr>
      <vt:lpstr>Coral Reefs Are Amazing Centers  of Biodiversity</vt:lpstr>
      <vt:lpstr>The Open Sea and the Ocean Floor Host a Variety of Species</vt:lpstr>
      <vt:lpstr>The Open Sea and the Ocean Floor Host a Variety of Species (cont’d.)</vt:lpstr>
      <vt:lpstr>8-3 How Have Human Activities Affected Marine Ecosystems? </vt:lpstr>
      <vt:lpstr>Human Activities Are Disrupting and Degrading Marine Systems</vt:lpstr>
      <vt:lpstr>PowerPoint Presentation</vt:lpstr>
      <vt:lpstr>Case Study: The Chesapeake Bay – an Estuary in Trouble </vt:lpstr>
      <vt:lpstr>Case Study: The Chesapeake Bay – an Estuary in Trouble (cont’d.)</vt:lpstr>
      <vt:lpstr>PowerPoint Presentation</vt:lpstr>
      <vt:lpstr>8-4 Why Are Freshwater Ecosystems Important?</vt:lpstr>
      <vt:lpstr>Water Stands in Some Freshwater Systems and Flows in Others</vt:lpstr>
      <vt:lpstr>Water Stands in Some Freshwater Systems and Flows in Others (cont’d.)</vt:lpstr>
      <vt:lpstr>Water Stands in Some Freshwater Systems and Flows in Others (cont’d.)</vt:lpstr>
      <vt:lpstr>PowerPoint Presentation</vt:lpstr>
      <vt:lpstr>PowerPoint Presentation</vt:lpstr>
      <vt:lpstr>Some Lakes Have More Nutrients  Than Others</vt:lpstr>
      <vt:lpstr>PowerPoint Presentation</vt:lpstr>
      <vt:lpstr>Freshwater Streams and Rivers Carry Large Volumes of Water</vt:lpstr>
      <vt:lpstr>Freshwater Streams and Rivers Carry Large Volumes of Water</vt:lpstr>
      <vt:lpstr>PowerPoint Presentation</vt:lpstr>
      <vt:lpstr>Case Study: River Deltas and Coastal Wetlands</vt:lpstr>
      <vt:lpstr>PowerPoint Presentation</vt:lpstr>
      <vt:lpstr>PowerPoint Presentation</vt:lpstr>
      <vt:lpstr>Freshwater Inland Wetlands Are Vital Sponges</vt:lpstr>
      <vt:lpstr>Freshwater Inland Wetlands Are  Vital Sponges (cont’d.)</vt:lpstr>
      <vt:lpstr>PowerPoint Presentation</vt:lpstr>
      <vt:lpstr>8-5 How Have Human Activities Affected Freshwater Ecosystems?</vt:lpstr>
      <vt:lpstr>Human Activities Are Disrupting and Degrading Freshwater Systems</vt:lpstr>
      <vt:lpstr>Three Big Ideas</vt:lpstr>
      <vt:lpstr>Three Big Ideas (cont’d.)</vt:lpstr>
      <vt:lpstr>Tying It All Together: Coral Reefs and Sustainability</vt:lpstr>
    </vt:vector>
  </TitlesOfParts>
  <Company>LMP Media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Banks, Laura H.</cp:lastModifiedBy>
  <cp:revision>278</cp:revision>
  <dcterms:created xsi:type="dcterms:W3CDTF">2013-09-24T17:37:20Z</dcterms:created>
  <dcterms:modified xsi:type="dcterms:W3CDTF">2019-08-08T18:37:00Z</dcterms:modified>
</cp:coreProperties>
</file>