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4" r:id="rId1"/>
  </p:sldMasterIdLst>
  <p:notesMasterIdLst>
    <p:notesMasterId r:id="rId27"/>
  </p:notesMasterIdLst>
  <p:sldIdLst>
    <p:sldId id="261" r:id="rId2"/>
    <p:sldId id="286" r:id="rId3"/>
    <p:sldId id="477" r:id="rId4"/>
    <p:sldId id="506" r:id="rId5"/>
    <p:sldId id="507" r:id="rId6"/>
    <p:sldId id="489" r:id="rId7"/>
    <p:sldId id="490" r:id="rId8"/>
    <p:sldId id="491" r:id="rId9"/>
    <p:sldId id="289" r:id="rId10"/>
    <p:sldId id="356" r:id="rId11"/>
    <p:sldId id="291" r:id="rId12"/>
    <p:sldId id="357" r:id="rId13"/>
    <p:sldId id="492" r:id="rId14"/>
    <p:sldId id="508" r:id="rId15"/>
    <p:sldId id="493" r:id="rId16"/>
    <p:sldId id="293" r:id="rId17"/>
    <p:sldId id="294" r:id="rId18"/>
    <p:sldId id="509" r:id="rId19"/>
    <p:sldId id="361" r:id="rId20"/>
    <p:sldId id="362" r:id="rId21"/>
    <p:sldId id="298" r:id="rId22"/>
    <p:sldId id="510" r:id="rId23"/>
    <p:sldId id="304" r:id="rId24"/>
    <p:sldId id="367" r:id="rId25"/>
    <p:sldId id="494" r:id="rId26"/>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016"/>
    <a:srgbClr val="F9F9F9"/>
    <a:srgbClr val="4560B7"/>
    <a:srgbClr val="2244C8"/>
    <a:srgbClr val="4E6CC8"/>
    <a:srgbClr val="00CC66"/>
    <a:srgbClr val="1D3D6B"/>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473" autoAdjust="0"/>
  </p:normalViewPr>
  <p:slideViewPr>
    <p:cSldViewPr>
      <p:cViewPr varScale="1">
        <p:scale>
          <a:sx n="81" d="100"/>
          <a:sy n="81" d="100"/>
        </p:scale>
        <p:origin x="1498" y="58"/>
      </p:cViewPr>
      <p:guideLst>
        <p:guide orient="horz" pos="2160"/>
        <p:guide orient="horz" pos="9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defRPr>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defRPr>
            </a:lvl1pPr>
          </a:lstStyle>
          <a:p>
            <a:endParaRPr lang="en-US" dirty="0"/>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defRPr>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a:defRPr>
            </a:lvl1pPr>
          </a:lstStyle>
          <a:p>
            <a:fld id="{D6C20E15-55B5-F14F-84F8-3F87E7C55E7C}" type="slidenum">
              <a:rPr lang="en-US" smtClean="0"/>
              <a:pPr/>
              <a:t>‹#›</a:t>
            </a:fld>
            <a:endParaRPr lang="en-US" dirty="0"/>
          </a:p>
        </p:txBody>
      </p:sp>
    </p:spTree>
    <p:extLst>
      <p:ext uri="{BB962C8B-B14F-4D97-AF65-F5344CB8AC3E}">
        <p14:creationId xmlns:p14="http://schemas.microsoft.com/office/powerpoint/2010/main" val="4121248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6564" name="Slide Number Placeholder 3"/>
          <p:cNvSpPr>
            <a:spLocks noGrp="1"/>
          </p:cNvSpPr>
          <p:nvPr>
            <p:ph type="sldNum" sz="quarter" idx="5"/>
          </p:nvPr>
        </p:nvSpPr>
        <p:spPr>
          <a:noFill/>
        </p:spPr>
        <p:txBody>
          <a:bodyPr/>
          <a:lstStyle/>
          <a:p>
            <a:fld id="{778BBF67-31E0-E141-BE28-63E9CC4BA41C}" type="slidenum">
              <a:rPr lang="en-US"/>
              <a:pPr/>
              <a:t>1</a:t>
            </a:fld>
            <a:endParaRPr lang="en-US" dirty="0"/>
          </a:p>
        </p:txBody>
      </p:sp>
    </p:spTree>
    <p:extLst>
      <p:ext uri="{BB962C8B-B14F-4D97-AF65-F5344CB8AC3E}">
        <p14:creationId xmlns:p14="http://schemas.microsoft.com/office/powerpoint/2010/main" val="309537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24B8ED4E-44ED-4149-8CE5-4E8043ABEC1D}" type="slidenum">
              <a:rPr lang="en-US"/>
              <a:pPr/>
              <a:t>11</a:t>
            </a:fld>
            <a:endParaRPr lang="en-US" dirty="0"/>
          </a:p>
        </p:txBody>
      </p:sp>
    </p:spTree>
    <p:extLst>
      <p:ext uri="{BB962C8B-B14F-4D97-AF65-F5344CB8AC3E}">
        <p14:creationId xmlns:p14="http://schemas.microsoft.com/office/powerpoint/2010/main" val="324160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CC4E-95B3-024E-B13A-E4FF7BB477FE}" type="slidenum">
              <a:rPr lang="en-US"/>
              <a:pPr/>
              <a:t>14</a:t>
            </a:fld>
            <a:endParaRPr lang="en-US"/>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sz="1200" b="1" kern="1200" dirty="0" smtClean="0">
                <a:solidFill>
                  <a:schemeClr val="tx1"/>
                </a:solidFill>
                <a:effectLst/>
                <a:latin typeface="Arial" charset="0"/>
                <a:ea typeface="ＭＳ Ｐゴシック" charset="0"/>
                <a:cs typeface="Arial" charset="0"/>
              </a:rPr>
              <a:t>Figure 5.15 </a:t>
            </a:r>
            <a:r>
              <a:rPr lang="en-US" sz="1200" b="0" kern="1200" dirty="0" smtClean="0">
                <a:solidFill>
                  <a:schemeClr val="tx1"/>
                </a:solidFill>
                <a:effectLst/>
                <a:latin typeface="Arial" charset="0"/>
                <a:ea typeface="ＭＳ Ｐゴシック" charset="0"/>
                <a:cs typeface="Arial" charset="0"/>
              </a:rPr>
              <a:t>Range of tolerance for a population of trout to changes in water temperature. </a:t>
            </a:r>
            <a:endParaRPr lang="en-US" dirty="0"/>
          </a:p>
        </p:txBody>
      </p:sp>
    </p:spTree>
    <p:extLst>
      <p:ext uri="{BB962C8B-B14F-4D97-AF65-F5344CB8AC3E}">
        <p14:creationId xmlns:p14="http://schemas.microsoft.com/office/powerpoint/2010/main" val="42739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B447AD84-3FE6-8240-B474-EA224D5AEF86}" type="slidenum">
              <a:rPr lang="en-US"/>
              <a:pPr/>
              <a:t>16</a:t>
            </a:fld>
            <a:endParaRPr lang="en-US" dirty="0"/>
          </a:p>
        </p:txBody>
      </p:sp>
    </p:spTree>
    <p:extLst>
      <p:ext uri="{BB962C8B-B14F-4D97-AF65-F5344CB8AC3E}">
        <p14:creationId xmlns:p14="http://schemas.microsoft.com/office/powerpoint/2010/main" val="131803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2A9113AF-FDE3-C349-A927-F5B2653566BC}" type="slidenum">
              <a:rPr lang="en-US"/>
              <a:pPr/>
              <a:t>17</a:t>
            </a:fld>
            <a:endParaRPr lang="en-US" dirty="0"/>
          </a:p>
        </p:txBody>
      </p:sp>
    </p:spTree>
    <p:extLst>
      <p:ext uri="{BB962C8B-B14F-4D97-AF65-F5344CB8AC3E}">
        <p14:creationId xmlns:p14="http://schemas.microsoft.com/office/powerpoint/2010/main" val="345143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CC4E-95B3-024E-B13A-E4FF7BB477FE}" type="slidenum">
              <a:rPr lang="en-US"/>
              <a:pPr/>
              <a:t>18</a:t>
            </a:fld>
            <a:endParaRPr lang="en-US"/>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sz="1200" b="1" kern="1200" dirty="0" smtClean="0">
                <a:solidFill>
                  <a:schemeClr val="tx1"/>
                </a:solidFill>
                <a:effectLst/>
                <a:latin typeface="Arial" charset="0"/>
                <a:ea typeface="ＭＳ Ｐゴシック" charset="0"/>
                <a:cs typeface="Arial" charset="0"/>
              </a:rPr>
              <a:t>Animated Figure 5.16 </a:t>
            </a:r>
            <a:r>
              <a:rPr lang="en-US" sz="1200" b="0" kern="1200" dirty="0" smtClean="0">
                <a:solidFill>
                  <a:schemeClr val="tx1"/>
                </a:solidFill>
                <a:effectLst/>
                <a:latin typeface="Arial" charset="0"/>
                <a:ea typeface="ＭＳ Ｐゴシック" charset="0"/>
                <a:cs typeface="Arial" charset="0"/>
              </a:rPr>
              <a:t>Growth of a sheep population on the island of Tasmania between 1800 and 1925. After sheep were introduced in 1800, their population grew exponentially thanks to an ample food supply and few predators. By 1855, they had overshot the land’s carrying capacity. Their numbers then stabilized and fluctuated around a carrying capacity of about 1.6 million sheep. </a:t>
            </a:r>
            <a:endParaRPr lang="en-US" dirty="0"/>
          </a:p>
        </p:txBody>
      </p:sp>
    </p:spTree>
    <p:extLst>
      <p:ext uri="{BB962C8B-B14F-4D97-AF65-F5344CB8AC3E}">
        <p14:creationId xmlns:p14="http://schemas.microsoft.com/office/powerpoint/2010/main" val="335641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93B1B82E-7A45-1F4A-81AE-4BE902B0FCBE}" type="slidenum">
              <a:rPr lang="en-US"/>
              <a:pPr/>
              <a:t>19</a:t>
            </a:fld>
            <a:endParaRPr lang="en-US" dirty="0"/>
          </a:p>
        </p:txBody>
      </p:sp>
    </p:spTree>
    <p:extLst>
      <p:ext uri="{BB962C8B-B14F-4D97-AF65-F5344CB8AC3E}">
        <p14:creationId xmlns:p14="http://schemas.microsoft.com/office/powerpoint/2010/main" val="3569236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5</a:t>
            </a:r>
            <a:r>
              <a:rPr lang="en-US" b="1" noProof="1" smtClean="0">
                <a:solidFill>
                  <a:srgbClr val="221E1F"/>
                </a:solidFill>
                <a:ea typeface="ＭＳ Ｐゴシック" charset="-128"/>
              </a:rPr>
              <a:t>-17</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White-tailed deer populations in the United States have been growing.</a:t>
            </a:r>
            <a:endParaRPr noProof="1" smtClean="0">
              <a:solidFill>
                <a:srgbClr val="221E1F"/>
              </a:solidFill>
              <a:ea typeface="ＭＳ Ｐゴシック" charset="-128"/>
            </a:endParaRPr>
          </a:p>
          <a:p>
            <a:endParaRPr lang="en-US" dirty="0">
              <a:ea typeface="ＭＳ Ｐゴシック" charset="-128"/>
            </a:endParaRPr>
          </a:p>
        </p:txBody>
      </p:sp>
    </p:spTree>
    <p:extLst>
      <p:ext uri="{BB962C8B-B14F-4D97-AF65-F5344CB8AC3E}">
        <p14:creationId xmlns:p14="http://schemas.microsoft.com/office/powerpoint/2010/main" val="143587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467C4253-C347-2E42-89D0-D97A688CC88E}" type="slidenum">
              <a:rPr lang="en-US"/>
              <a:pPr/>
              <a:t>21</a:t>
            </a:fld>
            <a:endParaRPr lang="en-US" dirty="0"/>
          </a:p>
        </p:txBody>
      </p:sp>
    </p:spTree>
    <p:extLst>
      <p:ext uri="{BB962C8B-B14F-4D97-AF65-F5344CB8AC3E}">
        <p14:creationId xmlns:p14="http://schemas.microsoft.com/office/powerpoint/2010/main" val="418630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CC4E-95B3-024E-B13A-E4FF7BB477FE}" type="slidenum">
              <a:rPr lang="en-US"/>
              <a:pPr/>
              <a:t>22</a:t>
            </a:fld>
            <a:endParaRPr lang="en-US"/>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sz="1200" b="1" kern="1200" dirty="0" smtClean="0">
                <a:solidFill>
                  <a:schemeClr val="tx1"/>
                </a:solidFill>
                <a:effectLst/>
                <a:latin typeface="Arial" charset="0"/>
                <a:ea typeface="ＭＳ Ｐゴシック" charset="0"/>
                <a:cs typeface="Arial" charset="0"/>
              </a:rPr>
              <a:t>Figure 5.18 </a:t>
            </a:r>
            <a:r>
              <a:rPr lang="en-US" sz="1200" b="0" kern="1200" dirty="0" smtClean="0">
                <a:solidFill>
                  <a:schemeClr val="tx1"/>
                </a:solidFill>
                <a:effectLst/>
                <a:latin typeface="Arial" charset="0"/>
                <a:ea typeface="ＭＳ Ｐゴシック" charset="0"/>
                <a:cs typeface="Arial" charset="0"/>
              </a:rPr>
              <a:t>Exponential growth, overshoot, and population crash of reindeer introduced onto the small Bering Sea island of St. Paul in 1910. </a:t>
            </a:r>
            <a:endParaRPr lang="en-US" dirty="0"/>
          </a:p>
        </p:txBody>
      </p:sp>
    </p:spTree>
    <p:extLst>
      <p:ext uri="{BB962C8B-B14F-4D97-AF65-F5344CB8AC3E}">
        <p14:creationId xmlns:p14="http://schemas.microsoft.com/office/powerpoint/2010/main" val="2382876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4B8130F6-90C3-484B-97C4-6EAE9B1EBFDA}" type="slidenum">
              <a:rPr lang="en-US"/>
              <a:pPr/>
              <a:t>23</a:t>
            </a:fld>
            <a:endParaRPr lang="en-US" dirty="0"/>
          </a:p>
        </p:txBody>
      </p:sp>
    </p:spTree>
    <p:extLst>
      <p:ext uri="{BB962C8B-B14F-4D97-AF65-F5344CB8AC3E}">
        <p14:creationId xmlns:p14="http://schemas.microsoft.com/office/powerpoint/2010/main" val="55118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2C94F2EE-E921-CA4A-8CAA-476EB86837C5}" type="slidenum">
              <a:rPr lang="en-US"/>
              <a:pPr/>
              <a:t>2</a:t>
            </a:fld>
            <a:endParaRPr lang="en-US" dirty="0"/>
          </a:p>
        </p:txBody>
      </p:sp>
    </p:spTree>
    <p:extLst>
      <p:ext uri="{BB962C8B-B14F-4D97-AF65-F5344CB8AC3E}">
        <p14:creationId xmlns:p14="http://schemas.microsoft.com/office/powerpoint/2010/main" val="85421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A9229084-B8B2-F548-A5B6-D3881232E4BD}" type="slidenum">
              <a:rPr lang="en-US"/>
              <a:pPr/>
              <a:t>3</a:t>
            </a:fld>
            <a:endParaRPr lang="en-US" dirty="0"/>
          </a:p>
        </p:txBody>
      </p:sp>
    </p:spTree>
    <p:extLst>
      <p:ext uri="{BB962C8B-B14F-4D97-AF65-F5344CB8AC3E}">
        <p14:creationId xmlns:p14="http://schemas.microsoft.com/office/powerpoint/2010/main" val="317015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DEB2B-1E7C-B148-B2D4-000868FF9D96}" type="slidenum">
              <a:rPr lang="en-US"/>
              <a:pPr/>
              <a:t>4</a:t>
            </a:fld>
            <a:endParaRPr lang="en-US"/>
          </a:p>
        </p:txBody>
      </p:sp>
      <p:sp>
        <p:nvSpPr>
          <p:cNvPr id="1228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a:xfrm>
            <a:off x="912813" y="4343400"/>
            <a:ext cx="5032375" cy="4113213"/>
          </a:xfrm>
        </p:spPr>
        <p:txBody>
          <a:bodyPr lIns="91426" tIns="45714" rIns="91426" bIns="45714"/>
          <a:lstStyle/>
          <a:p>
            <a:r>
              <a:rPr lang="en-US" sz="1200" b="1" kern="1200" dirty="0" smtClean="0">
                <a:solidFill>
                  <a:schemeClr val="tx1"/>
                </a:solidFill>
                <a:effectLst/>
                <a:latin typeface="Arial" charset="0"/>
                <a:ea typeface="ＭＳ Ｐゴシック" charset="0"/>
                <a:cs typeface="Arial" charset="0"/>
              </a:rPr>
              <a:t>Figure 5.11 </a:t>
            </a:r>
            <a:r>
              <a:rPr lang="en-US" sz="1200" b="0" i="1" kern="1200" dirty="0" smtClean="0">
                <a:solidFill>
                  <a:schemeClr val="tx1"/>
                </a:solidFill>
                <a:effectLst/>
                <a:latin typeface="Arial" charset="0"/>
                <a:ea typeface="ＭＳ Ｐゴシック" charset="0"/>
                <a:cs typeface="Arial" charset="0"/>
              </a:rPr>
              <a:t>Primary ecological succession: </a:t>
            </a:r>
            <a:r>
              <a:rPr lang="en-US" sz="1200" b="0" kern="1200" dirty="0" smtClean="0">
                <a:solidFill>
                  <a:schemeClr val="tx1"/>
                </a:solidFill>
                <a:effectLst/>
                <a:latin typeface="Arial" charset="0"/>
                <a:ea typeface="ＭＳ Ｐゴシック" charset="0"/>
                <a:cs typeface="Arial" charset="0"/>
              </a:rPr>
              <a:t>Over almost a 1,000 years, these plant communities developed, starting on bare rock exposed by a retreating glacier on Isle Royal, Michigan (USA) in western Lake Superior. The details of this process vary from one site to another. </a:t>
            </a:r>
            <a:endParaRPr lang="en-US" dirty="0"/>
          </a:p>
        </p:txBody>
      </p:sp>
    </p:spTree>
    <p:extLst>
      <p:ext uri="{BB962C8B-B14F-4D97-AF65-F5344CB8AC3E}">
        <p14:creationId xmlns:p14="http://schemas.microsoft.com/office/powerpoint/2010/main" val="200528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31B6B-8197-A647-B88D-A6DE53BA38F0}" type="slidenum">
              <a:rPr lang="en-US"/>
              <a:pPr/>
              <a:t>5</a:t>
            </a:fld>
            <a:endParaRPr lang="en-US"/>
          </a:p>
        </p:txBody>
      </p:sp>
      <p:sp>
        <p:nvSpPr>
          <p:cNvPr id="12493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a:xfrm>
            <a:off x="912813" y="4343400"/>
            <a:ext cx="5032375" cy="4113213"/>
          </a:xfrm>
        </p:spPr>
        <p:txBody>
          <a:bodyPr lIns="91426" tIns="45714" rIns="91426" bIns="45714"/>
          <a:lstStyle/>
          <a:p>
            <a:r>
              <a:rPr lang="en-US" sz="1200" b="1" kern="1200" dirty="0" smtClean="0">
                <a:solidFill>
                  <a:schemeClr val="tx1"/>
                </a:solidFill>
                <a:effectLst/>
                <a:latin typeface="Arial" charset="0"/>
                <a:ea typeface="ＭＳ Ｐゴシック" charset="0"/>
                <a:cs typeface="Arial" charset="0"/>
              </a:rPr>
              <a:t>Animated Figure 5.12 </a:t>
            </a:r>
            <a:r>
              <a:rPr lang="en-US" sz="1200" b="0" i="1" kern="1200" dirty="0" smtClean="0">
                <a:solidFill>
                  <a:schemeClr val="tx1"/>
                </a:solidFill>
                <a:effectLst/>
                <a:latin typeface="Arial" charset="0"/>
                <a:ea typeface="ＭＳ Ｐゴシック" charset="0"/>
                <a:cs typeface="Arial" charset="0"/>
              </a:rPr>
              <a:t>Natural ecological restoration of disturbed land: </a:t>
            </a:r>
            <a:r>
              <a:rPr lang="en-US" sz="1200" b="0" kern="1200" dirty="0" smtClean="0">
                <a:solidFill>
                  <a:schemeClr val="tx1"/>
                </a:solidFill>
                <a:effectLst/>
                <a:latin typeface="Arial" charset="0"/>
                <a:ea typeface="ＭＳ Ｐゴシック" charset="0"/>
                <a:cs typeface="Arial" charset="0"/>
              </a:rPr>
              <a:t>This diagram shows the undisturbed secondary ecological succession of plant communities on an abandoned farm field in the U.S. state of North Carolina. It took 150–200 years after the farmland was abandoned for the area to become covered with a mature oak and hickory forest. </a:t>
            </a:r>
            <a:endParaRPr lang="en-US" dirty="0"/>
          </a:p>
        </p:txBody>
      </p:sp>
    </p:spTree>
    <p:extLst>
      <p:ext uri="{BB962C8B-B14F-4D97-AF65-F5344CB8AC3E}">
        <p14:creationId xmlns:p14="http://schemas.microsoft.com/office/powerpoint/2010/main" val="255936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44296898-6A3E-3748-9547-73E53032F7BC}" type="slidenum">
              <a:rPr lang="en-US"/>
              <a:pPr/>
              <a:t>6</a:t>
            </a:fld>
            <a:endParaRPr lang="en-US" dirty="0"/>
          </a:p>
        </p:txBody>
      </p:sp>
    </p:spTree>
    <p:extLst>
      <p:ext uri="{BB962C8B-B14F-4D97-AF65-F5344CB8AC3E}">
        <p14:creationId xmlns:p14="http://schemas.microsoft.com/office/powerpoint/2010/main" val="206710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6740" name="Slide Number Placeholder 3"/>
          <p:cNvSpPr>
            <a:spLocks noGrp="1"/>
          </p:cNvSpPr>
          <p:nvPr>
            <p:ph type="sldNum" sz="quarter" idx="5"/>
          </p:nvPr>
        </p:nvSpPr>
        <p:spPr>
          <a:noFill/>
        </p:spPr>
        <p:txBody>
          <a:bodyPr/>
          <a:lstStyle/>
          <a:p>
            <a:fld id="{318144E1-3C7C-CA47-84A6-B5CC9CCA2CE3}" type="slidenum">
              <a:rPr lang="en-US"/>
              <a:pPr/>
              <a:t>7</a:t>
            </a:fld>
            <a:endParaRPr lang="en-US" dirty="0"/>
          </a:p>
        </p:txBody>
      </p:sp>
    </p:spTree>
    <p:extLst>
      <p:ext uri="{BB962C8B-B14F-4D97-AF65-F5344CB8AC3E}">
        <p14:creationId xmlns:p14="http://schemas.microsoft.com/office/powerpoint/2010/main" val="46265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5B1DE7CF-2C69-F149-9FED-BDB46C8DD0B9}" type="slidenum">
              <a:rPr lang="en-US"/>
              <a:pPr/>
              <a:t>9</a:t>
            </a:fld>
            <a:endParaRPr lang="en-US" dirty="0"/>
          </a:p>
        </p:txBody>
      </p:sp>
    </p:spTree>
    <p:extLst>
      <p:ext uri="{BB962C8B-B14F-4D97-AF65-F5344CB8AC3E}">
        <p14:creationId xmlns:p14="http://schemas.microsoft.com/office/powerpoint/2010/main" val="224279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5</a:t>
            </a:r>
            <a:r>
              <a:rPr lang="en-US" b="1" noProof="1" smtClean="0">
                <a:solidFill>
                  <a:srgbClr val="221E1F"/>
                </a:solidFill>
                <a:ea typeface="ＭＳ Ｐゴシック" charset="-128"/>
              </a:rPr>
              <a:t>-13</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A population, or school, of Anthias fish on coral in Australia’s Great Barrier Reef.</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C8ACD7D6-E622-894F-82EF-8E377F479B56}" type="slidenum">
              <a:rPr lang="en-US"/>
              <a:pPr/>
              <a:t>10</a:t>
            </a:fld>
            <a:endParaRPr lang="en-US" dirty="0"/>
          </a:p>
        </p:txBody>
      </p:sp>
    </p:spTree>
    <p:extLst>
      <p:ext uri="{BB962C8B-B14F-4D97-AF65-F5344CB8AC3E}">
        <p14:creationId xmlns:p14="http://schemas.microsoft.com/office/powerpoint/2010/main" val="3778392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xmlns="">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latin typeface="Arial"/>
              </a:rPr>
              <a:t>LIVING IN THE ENVIRONMENT, 18e</a:t>
            </a:r>
            <a:endParaRPr lang="en-US" sz="3200" b="1" spc="100" baseline="0" dirty="0">
              <a:solidFill>
                <a:srgbClr val="5E0608"/>
              </a:solidFill>
              <a:effectLst>
                <a:outerShdw blurRad="50800" dist="38100" dir="2700000" algn="tl" rotWithShape="0">
                  <a:prstClr val="black"/>
                </a:outerShdw>
              </a:effectLst>
              <a:latin typeface="Arial"/>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latin typeface="Arial"/>
              </a:rPr>
              <a:t>G. TYLER MILLER </a:t>
            </a:r>
            <a:r>
              <a:rPr lang="en-US" sz="2000" b="1" spc="100" dirty="0" smtClean="0">
                <a:solidFill>
                  <a:srgbClr val="FFEC8F"/>
                </a:solidFill>
                <a:effectLst>
                  <a:outerShdw dist="50800" dir="2700000" algn="tl" rotWithShape="0">
                    <a:prstClr val="black"/>
                  </a:outerShdw>
                </a:effectLst>
                <a:latin typeface="Arial"/>
              </a:rPr>
              <a:t>•</a:t>
            </a:r>
            <a:r>
              <a:rPr lang="en-US" sz="1800" b="1" spc="100" dirty="0" smtClean="0">
                <a:effectLst>
                  <a:outerShdw dist="50800" dir="2700000" algn="tl" rotWithShape="0">
                    <a:prstClr val="black"/>
                  </a:outerShdw>
                </a:effectLst>
                <a:latin typeface="Arial"/>
              </a:rPr>
              <a:t> </a:t>
            </a:r>
            <a:r>
              <a:rPr lang="en-US" sz="1800" b="1" spc="100" dirty="0" smtClean="0">
                <a:solidFill>
                  <a:srgbClr val="FFF6CC"/>
                </a:solidFill>
                <a:effectLst>
                  <a:outerShdw dist="50800" dir="2700000" algn="tl" rotWithShape="0">
                    <a:prstClr val="black"/>
                  </a:outerShdw>
                </a:effectLst>
                <a:latin typeface="Arial"/>
              </a:rPr>
              <a:t>SCOTT E. SPOOLMAN</a:t>
            </a:r>
            <a:endParaRPr lang="en-US" sz="1800" b="1" spc="100" dirty="0">
              <a:solidFill>
                <a:srgbClr val="FFF6CC"/>
              </a:solidFill>
              <a:effectLst>
                <a:outerShdw dist="50800" dir="2700000" algn="tl" rotWithShape="0">
                  <a:prstClr val="black"/>
                </a:outerShdw>
              </a:effectLst>
              <a:latin typeface="Arial"/>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293517" cy="307777"/>
          </a:xfrm>
          <a:prstGeom prst="rect">
            <a:avLst/>
          </a:prstGeom>
          <a:noFill/>
        </p:spPr>
        <p:txBody>
          <a:bodyPr wrap="none" rtlCol="0">
            <a:spAutoFit/>
          </a:bodyPr>
          <a:lstStyle/>
          <a:p>
            <a:r>
              <a:rPr lang="en-US" sz="1400" dirty="0" smtClean="0">
                <a:solidFill>
                  <a:srgbClr val="FFF6CC"/>
                </a:solidFill>
                <a:latin typeface="Arial"/>
              </a:rPr>
              <a:t>© Cengage Learning 2015</a:t>
            </a:r>
            <a:endParaRPr lang="en-US" sz="1400" dirty="0">
              <a:solidFill>
                <a:srgbClr val="FFF6CC"/>
              </a:solidFill>
              <a:latin typeface="Arial"/>
            </a:endParaRPr>
          </a:p>
        </p:txBody>
      </p:sp>
    </p:spTree>
    <p:extLst>
      <p:ext uri="{BB962C8B-B14F-4D97-AF65-F5344CB8AC3E}">
        <p14:creationId xmlns:p14="http://schemas.microsoft.com/office/powerpoint/2010/main" val="1394594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a:defRPr>
            </a:lvl6pPr>
            <a:lvl7pPr>
              <a:defRPr>
                <a:latin typeface="Arial"/>
              </a:defRPr>
            </a:lvl7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92532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5345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92174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2631158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2803412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6" name="TextBox 5"/>
          <p:cNvSpPr txBox="1"/>
          <p:nvPr userDrawn="1"/>
        </p:nvSpPr>
        <p:spPr>
          <a:xfrm>
            <a:off x="290799" y="6355715"/>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Tree>
    <p:extLst>
      <p:ext uri="{BB962C8B-B14F-4D97-AF65-F5344CB8AC3E}">
        <p14:creationId xmlns:p14="http://schemas.microsoft.com/office/powerpoint/2010/main" val="1199359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4542" y="3265713"/>
            <a:ext cx="3156858" cy="1534887"/>
          </a:xfrm>
        </p:spPr>
        <p:txBody>
          <a:bodyPr/>
          <a:lstStyle/>
          <a:p>
            <a:r>
              <a:rPr lang="en-US" dirty="0" smtClean="0"/>
              <a:t>5</a:t>
            </a:r>
            <a:endParaRPr lang="en-US" dirty="0"/>
          </a:p>
        </p:txBody>
      </p:sp>
      <p:sp>
        <p:nvSpPr>
          <p:cNvPr id="3075" name="Rectangle 3"/>
          <p:cNvSpPr>
            <a:spLocks noGrp="1" noChangeArrowheads="1"/>
          </p:cNvSpPr>
          <p:nvPr>
            <p:ph type="subTitle" idx="1"/>
          </p:nvPr>
        </p:nvSpPr>
        <p:spPr>
          <a:xfrm>
            <a:off x="457200" y="4419600"/>
            <a:ext cx="8275320" cy="1752600"/>
          </a:xfrm>
        </p:spPr>
        <p:txBody>
          <a:bodyPr/>
          <a:lstStyle/>
          <a:p>
            <a:r>
              <a:rPr lang="en-US" dirty="0" smtClean="0"/>
              <a:t>Biodiversity, Species Interactions, and Population Control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A School of Anthias Fish</a:t>
            </a:r>
            <a:endParaRPr lang="en-US" dirty="0"/>
          </a:p>
        </p:txBody>
      </p:sp>
      <p:pic>
        <p:nvPicPr>
          <p:cNvPr id="5" name="Content Placeholder 4" descr="05p111_f13.jpg"/>
          <p:cNvPicPr>
            <a:picLocks noGrp="1" noChangeAspect="1"/>
          </p:cNvPicPr>
          <p:nvPr>
            <p:ph idx="1"/>
          </p:nvPr>
        </p:nvPicPr>
        <p:blipFill>
          <a:blip r:embed="rId3">
            <a:extLst>
              <a:ext uri="{28A0092B-C50C-407E-A947-70E740481C1C}">
                <a14:useLocalDpi xmlns:a14="http://schemas.microsoft.com/office/drawing/2010/main" val="0"/>
              </a:ext>
            </a:extLst>
          </a:blip>
          <a:srcRect l="-2334" r="-2334"/>
          <a:stretch>
            <a:fillRect/>
          </a:stretch>
        </p:blipFill>
        <p:spPr>
          <a:xfrm>
            <a:off x="457200" y="1524000"/>
            <a:ext cx="8229600" cy="5105400"/>
          </a:xfrm>
          <a:prstGeom prst="rect">
            <a:avLst/>
          </a:prstGeom>
        </p:spPr>
      </p:pic>
      <p:sp>
        <p:nvSpPr>
          <p:cNvPr id="7" name="Rectangle 3"/>
          <p:cNvSpPr>
            <a:spLocks noChangeArrowheads="1"/>
          </p:cNvSpPr>
          <p:nvPr/>
        </p:nvSpPr>
        <p:spPr bwMode="auto">
          <a:xfrm>
            <a:off x="7857705" y="6584950"/>
            <a:ext cx="1294233"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r>
              <a:rPr lang="en-US" sz="1200" b="1" dirty="0">
                <a:latin typeface="Arial"/>
              </a:rPr>
              <a:t>Fig. 5</a:t>
            </a:r>
            <a:r>
              <a:rPr lang="en-US" sz="1200" b="1" dirty="0" smtClean="0">
                <a:latin typeface="Arial"/>
              </a:rPr>
              <a:t>-13, </a:t>
            </a:r>
            <a:r>
              <a:rPr lang="en-US" sz="1200" b="1" dirty="0">
                <a:latin typeface="Arial"/>
              </a:rPr>
              <a:t>p. </a:t>
            </a:r>
            <a:r>
              <a:rPr lang="en-US" sz="1200" b="1" dirty="0" smtClean="0">
                <a:latin typeface="Arial"/>
              </a:rPr>
              <a:t>111</a:t>
            </a:r>
            <a:endParaRPr lang="en-US" sz="1200" b="1" dirty="0">
              <a:latin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Population size governed by:</a:t>
            </a:r>
          </a:p>
          <a:p>
            <a:pPr lvl="1"/>
            <a:r>
              <a:rPr lang="en-US" dirty="0" smtClean="0"/>
              <a:t>Births and deaths; immigration and emigration</a:t>
            </a:r>
          </a:p>
          <a:p>
            <a:r>
              <a:rPr lang="en-US" dirty="0" smtClean="0"/>
              <a:t>Population change = (births + immigration) – (deaths + emigration)</a:t>
            </a:r>
          </a:p>
          <a:p>
            <a:pPr eaLnBrk="1" hangingPunct="1"/>
            <a:r>
              <a:rPr lang="en-US" dirty="0" smtClean="0"/>
              <a:t>Age structure</a:t>
            </a:r>
          </a:p>
          <a:p>
            <a:pPr lvl="1" eaLnBrk="1" hangingPunct="1"/>
            <a:r>
              <a:rPr lang="en-US" dirty="0" smtClean="0"/>
              <a:t>Pre-reproductive age</a:t>
            </a:r>
          </a:p>
          <a:p>
            <a:pPr lvl="1" eaLnBrk="1" hangingPunct="1"/>
            <a:r>
              <a:rPr lang="en-US" dirty="0" smtClean="0"/>
              <a:t>Reproductive age</a:t>
            </a:r>
          </a:p>
          <a:p>
            <a:pPr lvl="1" eaLnBrk="1" hangingPunct="1"/>
            <a:r>
              <a:rPr lang="en-US" dirty="0" smtClean="0"/>
              <a:t>Post-reproductive age</a:t>
            </a:r>
          </a:p>
          <a:p>
            <a:endParaRPr lang="en-US" dirty="0" smtClean="0"/>
          </a:p>
          <a:p>
            <a:pPr lvl="1"/>
            <a:endParaRPr lang="en-US" dirty="0"/>
          </a:p>
        </p:txBody>
      </p:sp>
      <p:sp>
        <p:nvSpPr>
          <p:cNvPr id="32770" name="Rectangle 2"/>
          <p:cNvSpPr>
            <a:spLocks noGrp="1" noChangeArrowheads="1"/>
          </p:cNvSpPr>
          <p:nvPr>
            <p:ph type="title"/>
          </p:nvPr>
        </p:nvSpPr>
        <p:spPr/>
        <p:txBody>
          <a:bodyPr/>
          <a:lstStyle/>
          <a:p>
            <a:r>
              <a:rPr lang="en-US" dirty="0" smtClean="0"/>
              <a:t>Populations Can Grow, Shrink, or Remain Stable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dirty="0" smtClean="0"/>
              <a:t>Range of tolerance</a:t>
            </a:r>
          </a:p>
          <a:p>
            <a:pPr lvl="1"/>
            <a:r>
              <a:rPr lang="en-US" dirty="0" smtClean="0"/>
              <a:t>Variations in physical and chemical environment</a:t>
            </a:r>
          </a:p>
          <a:p>
            <a:pPr lvl="1"/>
            <a:r>
              <a:rPr lang="en-US" dirty="0" smtClean="0"/>
              <a:t>Individuals may have different tolerance ranges</a:t>
            </a:r>
          </a:p>
        </p:txBody>
      </p:sp>
      <p:sp>
        <p:nvSpPr>
          <p:cNvPr id="34818" name="Title 1"/>
          <p:cNvSpPr>
            <a:spLocks noGrp="1"/>
          </p:cNvSpPr>
          <p:nvPr>
            <p:ph type="title"/>
          </p:nvPr>
        </p:nvSpPr>
        <p:spPr/>
        <p:txBody>
          <a:bodyPr/>
          <a:lstStyle/>
          <a:p>
            <a:r>
              <a:rPr lang="en-US" dirty="0" smtClean="0"/>
              <a:t>Some Factors Can Limit Population Size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Limiting factor principle</a:t>
            </a:r>
          </a:p>
          <a:p>
            <a:pPr lvl="1"/>
            <a:r>
              <a:rPr lang="en-US" dirty="0" smtClean="0"/>
              <a:t>Too much or too little of any physical or chemical factor can limit or prevent growth of a population, even if all other factors are at or near the optimal range of tolerance</a:t>
            </a:r>
          </a:p>
          <a:p>
            <a:pPr lvl="1"/>
            <a:r>
              <a:rPr lang="en-US" dirty="0" smtClean="0"/>
              <a:t>Precipitation, nutrients, sunlight</a:t>
            </a:r>
          </a:p>
          <a:p>
            <a:r>
              <a:rPr lang="en-US" dirty="0" smtClean="0"/>
              <a:t>Populations density</a:t>
            </a:r>
          </a:p>
          <a:p>
            <a:pPr lvl="1"/>
            <a:r>
              <a:rPr lang="en-US" dirty="0" smtClean="0"/>
              <a:t>Number of individuals in a given area</a:t>
            </a:r>
          </a:p>
          <a:p>
            <a:endParaRPr lang="en-US" dirty="0"/>
          </a:p>
        </p:txBody>
      </p:sp>
      <p:sp>
        <p:nvSpPr>
          <p:cNvPr id="2" name="Title 1"/>
          <p:cNvSpPr>
            <a:spLocks noGrp="1"/>
          </p:cNvSpPr>
          <p:nvPr>
            <p:ph type="title"/>
          </p:nvPr>
        </p:nvSpPr>
        <p:spPr/>
        <p:txBody>
          <a:bodyPr/>
          <a:lstStyle/>
          <a:p>
            <a:r>
              <a:rPr lang="en-US" dirty="0" smtClean="0"/>
              <a:t>Some Factors Can Limit Population Size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p112_f15_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5" y="1147808"/>
            <a:ext cx="8728312" cy="4637642"/>
          </a:xfrm>
          <a:prstGeom prst="rect">
            <a:avLst/>
          </a:prstGeom>
        </p:spPr>
      </p:pic>
      <p:sp>
        <p:nvSpPr>
          <p:cNvPr id="76802" name="Rectangle 2" hidden="1"/>
          <p:cNvSpPr>
            <a:spLocks noGrp="1" noChangeArrowheads="1"/>
          </p:cNvSpPr>
          <p:nvPr>
            <p:ph type="title"/>
          </p:nvPr>
        </p:nvSpPr>
        <p:spPr/>
        <p:txBody>
          <a:bodyPr/>
          <a:lstStyle/>
          <a:p>
            <a:endParaRPr lang="en-US"/>
          </a:p>
        </p:txBody>
      </p:sp>
      <p:sp>
        <p:nvSpPr>
          <p:cNvPr id="5" name="Rectangle 4"/>
          <p:cNvSpPr>
            <a:spLocks noChangeArrowheads="1"/>
          </p:cNvSpPr>
          <p:nvPr/>
        </p:nvSpPr>
        <p:spPr bwMode="auto">
          <a:xfrm>
            <a:off x="7840725" y="6590475"/>
            <a:ext cx="1303275"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r>
              <a:rPr lang="en-US" sz="1200" b="1" dirty="0">
                <a:latin typeface="Arial"/>
              </a:rPr>
              <a:t>Fig. 5-13, p. 113</a:t>
            </a:r>
          </a:p>
        </p:txBody>
      </p:sp>
      <p:sp>
        <p:nvSpPr>
          <p:cNvPr id="6" name="Text Box 5"/>
          <p:cNvSpPr txBox="1">
            <a:spLocks noChangeArrowheads="1"/>
          </p:cNvSpPr>
          <p:nvPr/>
        </p:nvSpPr>
        <p:spPr bwMode="auto">
          <a:xfrm>
            <a:off x="457200" y="504825"/>
            <a:ext cx="173196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400" b="1" dirty="0">
                <a:solidFill>
                  <a:srgbClr val="000000"/>
                </a:solidFill>
                <a:latin typeface="Arial"/>
              </a:rPr>
              <a:t>Lower limit </a:t>
            </a:r>
          </a:p>
          <a:p>
            <a:pPr algn="ctr"/>
            <a:r>
              <a:rPr lang="en-US" sz="1400" b="1" dirty="0">
                <a:solidFill>
                  <a:srgbClr val="000000"/>
                </a:solidFill>
                <a:latin typeface="Arial"/>
              </a:rPr>
              <a:t>of tolerance</a:t>
            </a:r>
          </a:p>
        </p:txBody>
      </p:sp>
      <p:sp>
        <p:nvSpPr>
          <p:cNvPr id="7" name="Text Box 6"/>
          <p:cNvSpPr txBox="1">
            <a:spLocks noChangeArrowheads="1"/>
          </p:cNvSpPr>
          <p:nvPr/>
        </p:nvSpPr>
        <p:spPr bwMode="auto">
          <a:xfrm>
            <a:off x="7016750" y="504825"/>
            <a:ext cx="178276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400" b="1" dirty="0">
                <a:solidFill>
                  <a:srgbClr val="000000"/>
                </a:solidFill>
                <a:latin typeface="Arial"/>
              </a:rPr>
              <a:t>Higher limit </a:t>
            </a:r>
          </a:p>
          <a:p>
            <a:pPr algn="ctr"/>
            <a:r>
              <a:rPr lang="en-US" sz="1400" b="1" dirty="0">
                <a:solidFill>
                  <a:srgbClr val="000000"/>
                </a:solidFill>
                <a:latin typeface="Arial"/>
              </a:rPr>
              <a:t>of tolerance</a:t>
            </a:r>
          </a:p>
        </p:txBody>
      </p:sp>
      <p:sp>
        <p:nvSpPr>
          <p:cNvPr id="8" name="Text Box 7"/>
          <p:cNvSpPr txBox="1">
            <a:spLocks noChangeArrowheads="1"/>
          </p:cNvSpPr>
          <p:nvPr/>
        </p:nvSpPr>
        <p:spPr bwMode="auto">
          <a:xfrm>
            <a:off x="240502" y="1143000"/>
            <a:ext cx="113109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1400" b="1" dirty="0">
                <a:solidFill>
                  <a:srgbClr val="000000"/>
                </a:solidFill>
                <a:latin typeface="Arial"/>
              </a:rPr>
              <a:t>No organisms</a:t>
            </a:r>
          </a:p>
        </p:txBody>
      </p:sp>
      <p:sp>
        <p:nvSpPr>
          <p:cNvPr id="9" name="Text Box 8"/>
          <p:cNvSpPr txBox="1">
            <a:spLocks noChangeArrowheads="1"/>
          </p:cNvSpPr>
          <p:nvPr/>
        </p:nvSpPr>
        <p:spPr bwMode="auto">
          <a:xfrm>
            <a:off x="1443836" y="1143000"/>
            <a:ext cx="11469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1400" b="1" dirty="0">
                <a:solidFill>
                  <a:srgbClr val="000000"/>
                </a:solidFill>
                <a:latin typeface="Arial"/>
              </a:rPr>
              <a:t>Few organisms</a:t>
            </a:r>
          </a:p>
        </p:txBody>
      </p:sp>
      <p:sp>
        <p:nvSpPr>
          <p:cNvPr id="10" name="Text Box 9"/>
          <p:cNvSpPr txBox="1">
            <a:spLocks noChangeArrowheads="1"/>
          </p:cNvSpPr>
          <p:nvPr/>
        </p:nvSpPr>
        <p:spPr bwMode="auto">
          <a:xfrm>
            <a:off x="3124200" y="1387475"/>
            <a:ext cx="32004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dirty="0">
                <a:solidFill>
                  <a:srgbClr val="000000"/>
                </a:solidFill>
                <a:latin typeface="Arial"/>
              </a:rPr>
              <a:t>Abundance of organisms</a:t>
            </a:r>
          </a:p>
        </p:txBody>
      </p:sp>
      <p:sp>
        <p:nvSpPr>
          <p:cNvPr id="11" name="Text Box 10"/>
          <p:cNvSpPr txBox="1">
            <a:spLocks noChangeArrowheads="1"/>
          </p:cNvSpPr>
          <p:nvPr/>
        </p:nvSpPr>
        <p:spPr bwMode="auto">
          <a:xfrm>
            <a:off x="6553200" y="1143000"/>
            <a:ext cx="13938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400" b="1" dirty="0">
                <a:solidFill>
                  <a:srgbClr val="000000"/>
                </a:solidFill>
                <a:latin typeface="Arial"/>
              </a:rPr>
              <a:t>Few organisms</a:t>
            </a:r>
          </a:p>
        </p:txBody>
      </p:sp>
      <p:sp>
        <p:nvSpPr>
          <p:cNvPr id="12" name="Text Box 11"/>
          <p:cNvSpPr txBox="1">
            <a:spLocks noChangeArrowheads="1"/>
          </p:cNvSpPr>
          <p:nvPr/>
        </p:nvSpPr>
        <p:spPr bwMode="auto">
          <a:xfrm>
            <a:off x="7819236" y="1143000"/>
            <a:ext cx="132017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1400" b="1" dirty="0">
                <a:solidFill>
                  <a:srgbClr val="000000"/>
                </a:solidFill>
                <a:latin typeface="Arial"/>
              </a:rPr>
              <a:t>No organisms</a:t>
            </a:r>
          </a:p>
        </p:txBody>
      </p:sp>
      <p:sp>
        <p:nvSpPr>
          <p:cNvPr id="13" name="Text Box 12"/>
          <p:cNvSpPr txBox="1">
            <a:spLocks noChangeArrowheads="1"/>
          </p:cNvSpPr>
          <p:nvPr/>
        </p:nvSpPr>
        <p:spPr bwMode="auto">
          <a:xfrm rot="16200000">
            <a:off x="-791369" y="3185418"/>
            <a:ext cx="19224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dirty="0">
                <a:solidFill>
                  <a:srgbClr val="000000"/>
                </a:solidFill>
                <a:latin typeface="Arial"/>
              </a:rPr>
              <a:t>Population size</a:t>
            </a:r>
          </a:p>
        </p:txBody>
      </p:sp>
      <p:sp>
        <p:nvSpPr>
          <p:cNvPr id="14" name="Text Box 13"/>
          <p:cNvSpPr txBox="1">
            <a:spLocks noChangeArrowheads="1"/>
          </p:cNvSpPr>
          <p:nvPr/>
        </p:nvSpPr>
        <p:spPr bwMode="auto">
          <a:xfrm>
            <a:off x="1259076" y="4692650"/>
            <a:ext cx="1449012"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1400" b="1" dirty="0">
                <a:solidFill>
                  <a:srgbClr val="000000"/>
                </a:solidFill>
                <a:latin typeface="Arial"/>
              </a:rPr>
              <a:t>Zone of physiological stress</a:t>
            </a:r>
          </a:p>
        </p:txBody>
      </p:sp>
      <p:sp>
        <p:nvSpPr>
          <p:cNvPr id="15" name="Text Box 14"/>
          <p:cNvSpPr txBox="1">
            <a:spLocks noChangeArrowheads="1"/>
          </p:cNvSpPr>
          <p:nvPr/>
        </p:nvSpPr>
        <p:spPr bwMode="auto">
          <a:xfrm>
            <a:off x="3657600" y="4800600"/>
            <a:ext cx="19351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dirty="0">
                <a:solidFill>
                  <a:srgbClr val="000000"/>
                </a:solidFill>
                <a:latin typeface="Arial"/>
              </a:rPr>
              <a:t>Optimum range</a:t>
            </a:r>
          </a:p>
        </p:txBody>
      </p:sp>
      <p:sp>
        <p:nvSpPr>
          <p:cNvPr id="16" name="Text Box 15"/>
          <p:cNvSpPr txBox="1">
            <a:spLocks noChangeArrowheads="1"/>
          </p:cNvSpPr>
          <p:nvPr/>
        </p:nvSpPr>
        <p:spPr bwMode="auto">
          <a:xfrm>
            <a:off x="6316663" y="4692650"/>
            <a:ext cx="1684337"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400" b="1" dirty="0">
                <a:solidFill>
                  <a:srgbClr val="000000"/>
                </a:solidFill>
                <a:latin typeface="Arial"/>
              </a:rPr>
              <a:t>Zone of physiological stress</a:t>
            </a:r>
          </a:p>
        </p:txBody>
      </p:sp>
      <p:sp>
        <p:nvSpPr>
          <p:cNvPr id="17" name="Text Box 16"/>
          <p:cNvSpPr txBox="1">
            <a:spLocks noChangeArrowheads="1"/>
          </p:cNvSpPr>
          <p:nvPr/>
        </p:nvSpPr>
        <p:spPr bwMode="auto">
          <a:xfrm>
            <a:off x="7793038" y="4692650"/>
            <a:ext cx="13430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400" b="1" dirty="0">
                <a:solidFill>
                  <a:srgbClr val="000000"/>
                </a:solidFill>
                <a:latin typeface="Arial"/>
              </a:rPr>
              <a:t>Zone of intolerance</a:t>
            </a:r>
          </a:p>
        </p:txBody>
      </p:sp>
      <p:sp>
        <p:nvSpPr>
          <p:cNvPr id="18" name="Text Box 17"/>
          <p:cNvSpPr txBox="1">
            <a:spLocks noChangeArrowheads="1"/>
          </p:cNvSpPr>
          <p:nvPr/>
        </p:nvSpPr>
        <p:spPr bwMode="auto">
          <a:xfrm>
            <a:off x="668338" y="5683250"/>
            <a:ext cx="70326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dirty="0">
                <a:solidFill>
                  <a:srgbClr val="000000"/>
                </a:solidFill>
                <a:latin typeface="Arial"/>
              </a:rPr>
              <a:t>Low</a:t>
            </a:r>
          </a:p>
        </p:txBody>
      </p:sp>
      <p:sp>
        <p:nvSpPr>
          <p:cNvPr id="19" name="Text Box 18"/>
          <p:cNvSpPr txBox="1">
            <a:spLocks noChangeArrowheads="1"/>
          </p:cNvSpPr>
          <p:nvPr/>
        </p:nvSpPr>
        <p:spPr bwMode="auto">
          <a:xfrm>
            <a:off x="3860800" y="5683250"/>
            <a:ext cx="16303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dirty="0">
                <a:solidFill>
                  <a:srgbClr val="000000"/>
                </a:solidFill>
                <a:latin typeface="Arial"/>
              </a:rPr>
              <a:t>Temperature</a:t>
            </a:r>
          </a:p>
        </p:txBody>
      </p:sp>
      <p:sp>
        <p:nvSpPr>
          <p:cNvPr id="20" name="Text Box 19"/>
          <p:cNvSpPr txBox="1">
            <a:spLocks noChangeArrowheads="1"/>
          </p:cNvSpPr>
          <p:nvPr/>
        </p:nvSpPr>
        <p:spPr bwMode="auto">
          <a:xfrm>
            <a:off x="7916863" y="5683250"/>
            <a:ext cx="75406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dirty="0">
                <a:solidFill>
                  <a:srgbClr val="000000"/>
                </a:solidFill>
                <a:latin typeface="Arial"/>
              </a:rPr>
              <a:t>High</a:t>
            </a:r>
          </a:p>
        </p:txBody>
      </p:sp>
      <p:sp>
        <p:nvSpPr>
          <p:cNvPr id="21" name="Rectangle 20"/>
          <p:cNvSpPr>
            <a:spLocks noChangeArrowheads="1"/>
          </p:cNvSpPr>
          <p:nvPr/>
        </p:nvSpPr>
        <p:spPr bwMode="auto">
          <a:xfrm>
            <a:off x="0" y="4692650"/>
            <a:ext cx="1447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400" b="1" dirty="0">
                <a:solidFill>
                  <a:srgbClr val="000000"/>
                </a:solidFill>
                <a:latin typeface="Arial"/>
              </a:rPr>
              <a:t>Zone of intolerance</a:t>
            </a:r>
          </a:p>
        </p:txBody>
      </p:sp>
      <p:sp>
        <p:nvSpPr>
          <p:cNvPr id="22" name="Title 1"/>
          <p:cNvSpPr txBox="1">
            <a:spLocks/>
          </p:cNvSpPr>
          <p:nvPr/>
        </p:nvSpPr>
        <p:spPr bwMode="auto">
          <a:xfrm>
            <a:off x="0" y="0"/>
            <a:ext cx="9144000" cy="533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Trout Tolerance of Temperature</a:t>
            </a:r>
            <a:endParaRPr lang="en-US"/>
          </a:p>
        </p:txBody>
      </p:sp>
    </p:spTree>
    <p:extLst>
      <p:ext uri="{BB962C8B-B14F-4D97-AF65-F5344CB8AC3E}">
        <p14:creationId xmlns:p14="http://schemas.microsoft.com/office/powerpoint/2010/main" val="250210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species:</a:t>
            </a:r>
          </a:p>
          <a:p>
            <a:pPr lvl="1"/>
            <a:r>
              <a:rPr lang="en-US" dirty="0" smtClean="0"/>
              <a:t>Have many small offspring</a:t>
            </a:r>
          </a:p>
          <a:p>
            <a:pPr lvl="1"/>
            <a:r>
              <a:rPr lang="en-US" dirty="0" smtClean="0"/>
              <a:t>Little parental involvement</a:t>
            </a:r>
          </a:p>
          <a:p>
            <a:r>
              <a:rPr lang="en-US" dirty="0" smtClean="0"/>
              <a:t>Other species:</a:t>
            </a:r>
          </a:p>
          <a:p>
            <a:pPr lvl="1"/>
            <a:r>
              <a:rPr lang="en-US" dirty="0" smtClean="0"/>
              <a:t>Reproduce later in life</a:t>
            </a:r>
          </a:p>
          <a:p>
            <a:pPr lvl="1"/>
            <a:r>
              <a:rPr lang="en-US" dirty="0" smtClean="0"/>
              <a:t>Have small number of offspring</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Different Species Have Different Reproductive Patterns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There are always limits to population growth in nature</a:t>
            </a:r>
          </a:p>
          <a:p>
            <a:r>
              <a:rPr lang="en-US" dirty="0" smtClean="0"/>
              <a:t>Environmental resistance – factors that limit population growth</a:t>
            </a:r>
          </a:p>
          <a:p>
            <a:r>
              <a:rPr lang="en-US" dirty="0" smtClean="0"/>
              <a:t>Carrying capacity</a:t>
            </a:r>
          </a:p>
          <a:p>
            <a:pPr lvl="1"/>
            <a:r>
              <a:rPr lang="en-US" dirty="0" smtClean="0"/>
              <a:t>Maximum population of a given species that a particular habitat can sustain indefinitely</a:t>
            </a:r>
          </a:p>
        </p:txBody>
      </p:sp>
      <p:sp>
        <p:nvSpPr>
          <p:cNvPr id="36866" name="Rectangle 2"/>
          <p:cNvSpPr>
            <a:spLocks noGrp="1" noChangeArrowheads="1"/>
          </p:cNvSpPr>
          <p:nvPr>
            <p:ph type="title"/>
          </p:nvPr>
        </p:nvSpPr>
        <p:spPr/>
        <p:txBody>
          <a:bodyPr/>
          <a:lstStyle/>
          <a:p>
            <a:r>
              <a:rPr lang="en-US" dirty="0" smtClean="0"/>
              <a:t>No Population Can Grow Indefinitely: </a:t>
            </a:r>
            <a:br>
              <a:rPr lang="en-US" dirty="0" smtClean="0"/>
            </a:br>
            <a:r>
              <a:rPr lang="en-US" dirty="0" smtClean="0"/>
              <a:t>J-Curves and S-Curves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smtClean="0"/>
              <a:t>Exponential growth</a:t>
            </a:r>
          </a:p>
          <a:p>
            <a:pPr lvl="1"/>
            <a:r>
              <a:rPr lang="en-US" dirty="0" smtClean="0"/>
              <a:t>At a fixed percentage per year</a:t>
            </a:r>
          </a:p>
          <a:p>
            <a:r>
              <a:rPr lang="en-US" dirty="0" smtClean="0"/>
              <a:t>Logistic growth</a:t>
            </a:r>
          </a:p>
          <a:p>
            <a:pPr lvl="1"/>
            <a:r>
              <a:rPr lang="en-US" dirty="0" smtClean="0"/>
              <a:t>Population faces environmental resistance</a:t>
            </a:r>
          </a:p>
          <a:p>
            <a:pPr lvl="1"/>
            <a:endParaRPr lang="en-US" dirty="0"/>
          </a:p>
        </p:txBody>
      </p:sp>
      <p:sp>
        <p:nvSpPr>
          <p:cNvPr id="37890" name="Rectangle 2"/>
          <p:cNvSpPr>
            <a:spLocks noGrp="1" noChangeArrowheads="1"/>
          </p:cNvSpPr>
          <p:nvPr>
            <p:ph type="title"/>
          </p:nvPr>
        </p:nvSpPr>
        <p:spPr/>
        <p:txBody>
          <a:bodyPr/>
          <a:lstStyle/>
          <a:p>
            <a:r>
              <a:rPr lang="en-US" dirty="0" smtClean="0"/>
              <a:t>No Population Can Grow Indefinitely: </a:t>
            </a:r>
            <a:br>
              <a:rPr lang="en-US" dirty="0" smtClean="0"/>
            </a:br>
            <a:r>
              <a:rPr lang="en-US" dirty="0" smtClean="0"/>
              <a:t>J-Curves and S-Curves (cont’d.)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05p115_f16_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13" y="492647"/>
            <a:ext cx="7344927" cy="5660490"/>
          </a:xfrm>
          <a:prstGeom prst="rect">
            <a:avLst/>
          </a:prstGeom>
        </p:spPr>
      </p:pic>
      <p:sp>
        <p:nvSpPr>
          <p:cNvPr id="76802" name="Rectangle 2" hidden="1"/>
          <p:cNvSpPr>
            <a:spLocks noGrp="1" noChangeArrowheads="1"/>
          </p:cNvSpPr>
          <p:nvPr>
            <p:ph type="title"/>
          </p:nvPr>
        </p:nvSpPr>
        <p:spPr/>
        <p:txBody>
          <a:bodyPr/>
          <a:lstStyle/>
          <a:p>
            <a:endParaRPr lang="en-US"/>
          </a:p>
        </p:txBody>
      </p:sp>
      <p:sp>
        <p:nvSpPr>
          <p:cNvPr id="5" name="Rectangle 4"/>
          <p:cNvSpPr>
            <a:spLocks noChangeArrowheads="1"/>
          </p:cNvSpPr>
          <p:nvPr/>
        </p:nvSpPr>
        <p:spPr bwMode="auto">
          <a:xfrm>
            <a:off x="7864055" y="6610350"/>
            <a:ext cx="1294233"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r>
              <a:rPr lang="en-US" sz="1200" b="1" dirty="0">
                <a:latin typeface="Arial"/>
              </a:rPr>
              <a:t>Fig. 5</a:t>
            </a:r>
            <a:r>
              <a:rPr lang="en-US" sz="1200" b="1" dirty="0" smtClean="0">
                <a:latin typeface="Arial"/>
              </a:rPr>
              <a:t>-16, </a:t>
            </a:r>
            <a:r>
              <a:rPr lang="en-US" sz="1200" b="1" dirty="0">
                <a:latin typeface="Arial"/>
              </a:rPr>
              <a:t>p. </a:t>
            </a:r>
            <a:r>
              <a:rPr lang="en-US" sz="1200" b="1" dirty="0" smtClean="0">
                <a:latin typeface="Arial"/>
              </a:rPr>
              <a:t>115</a:t>
            </a:r>
            <a:endParaRPr lang="en-US" sz="1200" b="1" dirty="0">
              <a:latin typeface="Arial"/>
            </a:endParaRPr>
          </a:p>
        </p:txBody>
      </p:sp>
      <p:sp>
        <p:nvSpPr>
          <p:cNvPr id="6" name="Text Box 5"/>
          <p:cNvSpPr txBox="1">
            <a:spLocks noChangeArrowheads="1"/>
          </p:cNvSpPr>
          <p:nvPr/>
        </p:nvSpPr>
        <p:spPr bwMode="auto">
          <a:xfrm>
            <a:off x="808037" y="926067"/>
            <a:ext cx="563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2.0</a:t>
            </a:r>
          </a:p>
        </p:txBody>
      </p:sp>
      <p:sp>
        <p:nvSpPr>
          <p:cNvPr id="7" name="Text Box 6"/>
          <p:cNvSpPr txBox="1">
            <a:spLocks noChangeArrowheads="1"/>
          </p:cNvSpPr>
          <p:nvPr/>
        </p:nvSpPr>
        <p:spPr bwMode="auto">
          <a:xfrm>
            <a:off x="1808778" y="406955"/>
            <a:ext cx="306802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Population overshoots carrying capacity</a:t>
            </a:r>
          </a:p>
        </p:txBody>
      </p:sp>
      <p:sp>
        <p:nvSpPr>
          <p:cNvPr id="8" name="Text Box 7"/>
          <p:cNvSpPr txBox="1">
            <a:spLocks noChangeArrowheads="1"/>
          </p:cNvSpPr>
          <p:nvPr/>
        </p:nvSpPr>
        <p:spPr bwMode="auto">
          <a:xfrm>
            <a:off x="1570037" y="1688067"/>
            <a:ext cx="21637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Carrying capacity</a:t>
            </a:r>
          </a:p>
        </p:txBody>
      </p:sp>
      <p:sp>
        <p:nvSpPr>
          <p:cNvPr id="9" name="Text Box 8"/>
          <p:cNvSpPr txBox="1">
            <a:spLocks noChangeArrowheads="1"/>
          </p:cNvSpPr>
          <p:nvPr/>
        </p:nvSpPr>
        <p:spPr bwMode="auto">
          <a:xfrm>
            <a:off x="808037" y="2145267"/>
            <a:ext cx="563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1.5</a:t>
            </a:r>
          </a:p>
        </p:txBody>
      </p:sp>
      <p:sp>
        <p:nvSpPr>
          <p:cNvPr id="10" name="Text Box 9"/>
          <p:cNvSpPr txBox="1">
            <a:spLocks noChangeArrowheads="1"/>
          </p:cNvSpPr>
          <p:nvPr/>
        </p:nvSpPr>
        <p:spPr bwMode="auto">
          <a:xfrm>
            <a:off x="5562600" y="2480230"/>
            <a:ext cx="24431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Population recovers and stabilizes</a:t>
            </a:r>
          </a:p>
        </p:txBody>
      </p:sp>
      <p:sp>
        <p:nvSpPr>
          <p:cNvPr id="11" name="Text Box 10"/>
          <p:cNvSpPr txBox="1">
            <a:spLocks noChangeArrowheads="1"/>
          </p:cNvSpPr>
          <p:nvPr/>
        </p:nvSpPr>
        <p:spPr bwMode="auto">
          <a:xfrm rot="16200000">
            <a:off x="-1035049" y="3002518"/>
            <a:ext cx="335121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Number of </a:t>
            </a:r>
            <a:r>
              <a:rPr lang="en-US" sz="1800" b="1" dirty="0" smtClean="0">
                <a:solidFill>
                  <a:srgbClr val="000000"/>
                </a:solidFill>
                <a:latin typeface="Arial"/>
              </a:rPr>
              <a:t>sheep </a:t>
            </a:r>
            <a:r>
              <a:rPr lang="en-US" sz="1800" b="1" dirty="0">
                <a:solidFill>
                  <a:srgbClr val="000000"/>
                </a:solidFill>
                <a:latin typeface="Arial"/>
              </a:rPr>
              <a:t>(millions)</a:t>
            </a:r>
          </a:p>
        </p:txBody>
      </p:sp>
      <p:sp>
        <p:nvSpPr>
          <p:cNvPr id="12" name="Text Box 11"/>
          <p:cNvSpPr txBox="1">
            <a:spLocks noChangeArrowheads="1"/>
          </p:cNvSpPr>
          <p:nvPr/>
        </p:nvSpPr>
        <p:spPr bwMode="auto">
          <a:xfrm>
            <a:off x="935037" y="4569380"/>
            <a:ext cx="436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.5</a:t>
            </a:r>
          </a:p>
        </p:txBody>
      </p:sp>
      <p:sp>
        <p:nvSpPr>
          <p:cNvPr id="13" name="Text Box 12"/>
          <p:cNvSpPr txBox="1">
            <a:spLocks noChangeArrowheads="1"/>
          </p:cNvSpPr>
          <p:nvPr/>
        </p:nvSpPr>
        <p:spPr bwMode="auto">
          <a:xfrm>
            <a:off x="1600200" y="3623230"/>
            <a:ext cx="1676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1800" b="1" dirty="0">
                <a:solidFill>
                  <a:srgbClr val="000000"/>
                </a:solidFill>
                <a:latin typeface="Arial"/>
              </a:rPr>
              <a:t>Exponential growth</a:t>
            </a:r>
          </a:p>
        </p:txBody>
      </p:sp>
      <p:sp>
        <p:nvSpPr>
          <p:cNvPr id="14" name="Text Box 13"/>
          <p:cNvSpPr txBox="1">
            <a:spLocks noChangeArrowheads="1"/>
          </p:cNvSpPr>
          <p:nvPr/>
        </p:nvSpPr>
        <p:spPr bwMode="auto">
          <a:xfrm>
            <a:off x="3581400" y="3273980"/>
            <a:ext cx="273100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Population runs out of resources </a:t>
            </a:r>
            <a:r>
              <a:rPr lang="en-US" sz="1800" b="1" dirty="0" smtClean="0">
                <a:solidFill>
                  <a:srgbClr val="000000"/>
                </a:solidFill>
                <a:latin typeface="Arial"/>
              </a:rPr>
              <a:t>and </a:t>
            </a:r>
            <a:r>
              <a:rPr lang="en-US" sz="1800" b="1" dirty="0">
                <a:solidFill>
                  <a:srgbClr val="000000"/>
                </a:solidFill>
                <a:latin typeface="Arial"/>
              </a:rPr>
              <a:t>crashes</a:t>
            </a:r>
          </a:p>
        </p:txBody>
      </p:sp>
      <p:sp>
        <p:nvSpPr>
          <p:cNvPr id="15" name="Text Box 14"/>
          <p:cNvSpPr txBox="1">
            <a:spLocks noChangeArrowheads="1"/>
          </p:cNvSpPr>
          <p:nvPr/>
        </p:nvSpPr>
        <p:spPr bwMode="auto">
          <a:xfrm>
            <a:off x="808037" y="3364467"/>
            <a:ext cx="563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1.0</a:t>
            </a:r>
          </a:p>
        </p:txBody>
      </p:sp>
      <p:sp>
        <p:nvSpPr>
          <p:cNvPr id="16" name="Text Box 15"/>
          <p:cNvSpPr txBox="1">
            <a:spLocks noChangeArrowheads="1"/>
          </p:cNvSpPr>
          <p:nvPr/>
        </p:nvSpPr>
        <p:spPr bwMode="auto">
          <a:xfrm>
            <a:off x="1143000" y="6093380"/>
            <a:ext cx="754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1800</a:t>
            </a:r>
          </a:p>
        </p:txBody>
      </p:sp>
      <p:sp>
        <p:nvSpPr>
          <p:cNvPr id="17" name="Text Box 16"/>
          <p:cNvSpPr txBox="1">
            <a:spLocks noChangeArrowheads="1"/>
          </p:cNvSpPr>
          <p:nvPr/>
        </p:nvSpPr>
        <p:spPr bwMode="auto">
          <a:xfrm>
            <a:off x="2370137" y="6093380"/>
            <a:ext cx="754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1825</a:t>
            </a:r>
          </a:p>
        </p:txBody>
      </p:sp>
      <p:sp>
        <p:nvSpPr>
          <p:cNvPr id="18" name="Text Box 17"/>
          <p:cNvSpPr txBox="1">
            <a:spLocks noChangeArrowheads="1"/>
          </p:cNvSpPr>
          <p:nvPr/>
        </p:nvSpPr>
        <p:spPr bwMode="auto">
          <a:xfrm>
            <a:off x="3581400" y="6093380"/>
            <a:ext cx="754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1850</a:t>
            </a:r>
          </a:p>
        </p:txBody>
      </p:sp>
      <p:sp>
        <p:nvSpPr>
          <p:cNvPr id="19" name="Text Box 18"/>
          <p:cNvSpPr txBox="1">
            <a:spLocks noChangeArrowheads="1"/>
          </p:cNvSpPr>
          <p:nvPr/>
        </p:nvSpPr>
        <p:spPr bwMode="auto">
          <a:xfrm>
            <a:off x="4876800" y="6093380"/>
            <a:ext cx="1312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1875</a:t>
            </a:r>
          </a:p>
        </p:txBody>
      </p:sp>
      <p:sp>
        <p:nvSpPr>
          <p:cNvPr id="20" name="Text Box 19"/>
          <p:cNvSpPr txBox="1">
            <a:spLocks noChangeArrowheads="1"/>
          </p:cNvSpPr>
          <p:nvPr/>
        </p:nvSpPr>
        <p:spPr bwMode="auto">
          <a:xfrm>
            <a:off x="6096000" y="6093380"/>
            <a:ext cx="754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1900</a:t>
            </a:r>
          </a:p>
        </p:txBody>
      </p:sp>
      <p:sp>
        <p:nvSpPr>
          <p:cNvPr id="21" name="Text Box 20"/>
          <p:cNvSpPr txBox="1">
            <a:spLocks noChangeArrowheads="1"/>
          </p:cNvSpPr>
          <p:nvPr/>
        </p:nvSpPr>
        <p:spPr bwMode="auto">
          <a:xfrm>
            <a:off x="7315200" y="6093380"/>
            <a:ext cx="7540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1925</a:t>
            </a:r>
          </a:p>
        </p:txBody>
      </p:sp>
      <p:sp>
        <p:nvSpPr>
          <p:cNvPr id="22" name="Rectangle 23"/>
          <p:cNvSpPr>
            <a:spLocks noChangeArrowheads="1"/>
          </p:cNvSpPr>
          <p:nvPr/>
        </p:nvSpPr>
        <p:spPr bwMode="auto">
          <a:xfrm>
            <a:off x="4495800" y="6488668"/>
            <a:ext cx="6724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dirty="0">
                <a:solidFill>
                  <a:srgbClr val="000000"/>
                </a:solidFill>
                <a:latin typeface="Arial"/>
              </a:rPr>
              <a:t>Year</a:t>
            </a:r>
          </a:p>
        </p:txBody>
      </p:sp>
      <p:sp>
        <p:nvSpPr>
          <p:cNvPr id="23" name="Line 24"/>
          <p:cNvSpPr>
            <a:spLocks noChangeShapeType="1"/>
          </p:cNvSpPr>
          <p:nvPr/>
        </p:nvSpPr>
        <p:spPr bwMode="auto">
          <a:xfrm>
            <a:off x="3467014" y="1050792"/>
            <a:ext cx="473418" cy="5207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dirty="0">
              <a:latin typeface="Arial"/>
            </a:endParaRPr>
          </a:p>
        </p:txBody>
      </p:sp>
      <p:sp>
        <p:nvSpPr>
          <p:cNvPr id="24" name="Line 25"/>
          <p:cNvSpPr>
            <a:spLocks noChangeShapeType="1"/>
          </p:cNvSpPr>
          <p:nvPr/>
        </p:nvSpPr>
        <p:spPr bwMode="auto">
          <a:xfrm flipV="1">
            <a:off x="4099011" y="2207180"/>
            <a:ext cx="306859" cy="114351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dirty="0">
              <a:latin typeface="Arial"/>
            </a:endParaRPr>
          </a:p>
        </p:txBody>
      </p:sp>
      <p:sp>
        <p:nvSpPr>
          <p:cNvPr id="2" name="TextBox 1"/>
          <p:cNvSpPr txBox="1"/>
          <p:nvPr/>
        </p:nvSpPr>
        <p:spPr>
          <a:xfrm>
            <a:off x="4724400" y="683180"/>
            <a:ext cx="2994217" cy="369332"/>
          </a:xfrm>
          <a:prstGeom prst="rect">
            <a:avLst/>
          </a:prstGeom>
          <a:noFill/>
        </p:spPr>
        <p:txBody>
          <a:bodyPr wrap="none" rtlCol="0">
            <a:spAutoFit/>
          </a:bodyPr>
          <a:lstStyle/>
          <a:p>
            <a:r>
              <a:rPr lang="en-US" sz="1800" b="1" dirty="0">
                <a:latin typeface="Arial"/>
              </a:rPr>
              <a:t>Environmental resistance </a:t>
            </a:r>
          </a:p>
        </p:txBody>
      </p:sp>
      <p:sp>
        <p:nvSpPr>
          <p:cNvPr id="26" name="Title 1"/>
          <p:cNvSpPr txBox="1">
            <a:spLocks/>
          </p:cNvSpPr>
          <p:nvPr/>
        </p:nvSpPr>
        <p:spPr bwMode="auto">
          <a:xfrm>
            <a:off x="0" y="0"/>
            <a:ext cx="9144000" cy="381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62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Growth of a Sheep Population</a:t>
            </a:r>
            <a:endParaRPr lang="en-US"/>
          </a:p>
        </p:txBody>
      </p:sp>
    </p:spTree>
    <p:extLst>
      <p:ext uri="{BB962C8B-B14F-4D97-AF65-F5344CB8AC3E}">
        <p14:creationId xmlns:p14="http://schemas.microsoft.com/office/powerpoint/2010/main" val="354664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1900 – deer habitat destruction and uncontrolled hunting</a:t>
            </a:r>
          </a:p>
          <a:p>
            <a:r>
              <a:rPr lang="en-US" dirty="0" smtClean="0"/>
              <a:t>1920s–1930s – laws to protect the deer</a:t>
            </a:r>
          </a:p>
          <a:p>
            <a:r>
              <a:rPr lang="en-US" dirty="0" smtClean="0"/>
              <a:t>Current deer population explosion</a:t>
            </a:r>
          </a:p>
          <a:p>
            <a:pPr lvl="1"/>
            <a:r>
              <a:rPr lang="en-US" dirty="0" smtClean="0"/>
              <a:t>Spread Lyme disease</a:t>
            </a:r>
          </a:p>
          <a:p>
            <a:pPr lvl="1"/>
            <a:r>
              <a:rPr lang="en-US" dirty="0" smtClean="0"/>
              <a:t>Deer-vehicle accidents</a:t>
            </a:r>
          </a:p>
          <a:p>
            <a:pPr lvl="1"/>
            <a:r>
              <a:rPr lang="en-US" dirty="0" smtClean="0"/>
              <a:t>Eating garden plants and shrubs</a:t>
            </a:r>
          </a:p>
          <a:p>
            <a:r>
              <a:rPr lang="en-US" dirty="0" smtClean="0"/>
              <a:t>How can we control the deer population?</a:t>
            </a:r>
          </a:p>
          <a:p>
            <a:endParaRPr lang="en-US" dirty="0"/>
          </a:p>
        </p:txBody>
      </p:sp>
      <p:sp>
        <p:nvSpPr>
          <p:cNvPr id="43010" name="Rectangle 2"/>
          <p:cNvSpPr>
            <a:spLocks noGrp="1" noChangeArrowheads="1"/>
          </p:cNvSpPr>
          <p:nvPr>
            <p:ph type="title"/>
          </p:nvPr>
        </p:nvSpPr>
        <p:spPr/>
        <p:txBody>
          <a:bodyPr/>
          <a:lstStyle/>
          <a:p>
            <a:r>
              <a:rPr lang="en-US" dirty="0" smtClean="0"/>
              <a:t>Case Study: Exploding White-Tailed Deer Population in the U.S.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dirty="0"/>
              <a:t>How </a:t>
            </a:r>
            <a:r>
              <a:rPr lang="en-US" dirty="0" smtClean="0"/>
              <a:t>do communities </a:t>
            </a:r>
            <a:r>
              <a:rPr lang="en-US" dirty="0"/>
              <a:t>and </a:t>
            </a:r>
            <a:r>
              <a:rPr lang="en-US" dirty="0" smtClean="0"/>
              <a:t>ecosystems respond </a:t>
            </a:r>
            <a:r>
              <a:rPr lang="en-US" dirty="0"/>
              <a:t>to </a:t>
            </a:r>
            <a:r>
              <a:rPr lang="en-US" dirty="0" smtClean="0"/>
              <a:t>changing environmental conditions</a:t>
            </a:r>
            <a:r>
              <a:rPr lang="en-US" dirty="0"/>
              <a:t>?</a:t>
            </a:r>
          </a:p>
          <a:p>
            <a:pPr lvl="1"/>
            <a:r>
              <a:rPr lang="en-US" dirty="0" smtClean="0"/>
              <a:t>The structure and species composition of communities and ecosystems change in response to changing environmental conditions through a process called ecological succession</a:t>
            </a:r>
            <a:endParaRPr lang="en-US" dirty="0"/>
          </a:p>
        </p:txBody>
      </p:sp>
      <p:sp>
        <p:nvSpPr>
          <p:cNvPr id="27650" name="Rectangle 2"/>
          <p:cNvSpPr>
            <a:spLocks noGrp="1" noChangeArrowheads="1"/>
          </p:cNvSpPr>
          <p:nvPr>
            <p:ph type="title"/>
          </p:nvPr>
        </p:nvSpPr>
        <p:spPr/>
        <p:txBody>
          <a:bodyPr>
            <a:normAutofit/>
          </a:bodyPr>
          <a:lstStyle/>
          <a:p>
            <a:r>
              <a:rPr lang="en-US" dirty="0" smtClean="0"/>
              <a:t>5-2 Responding to Changing Environmental Conditions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White-Tailed Deer Populations</a:t>
            </a:r>
            <a:endParaRPr lang="en-US" dirty="0"/>
          </a:p>
        </p:txBody>
      </p:sp>
      <p:pic>
        <p:nvPicPr>
          <p:cNvPr id="5" name="Content Placeholder 4" descr="05p115_f17.jpg"/>
          <p:cNvPicPr>
            <a:picLocks noGrp="1" noChangeAspect="1"/>
          </p:cNvPicPr>
          <p:nvPr>
            <p:ph idx="1"/>
          </p:nvPr>
        </p:nvPicPr>
        <p:blipFill>
          <a:blip r:embed="rId3" cstate="print">
            <a:extLst>
              <a:ext uri="{28A0092B-C50C-407E-A947-70E740481C1C}">
                <a14:useLocalDpi xmlns:a14="http://schemas.microsoft.com/office/drawing/2010/main" val="0"/>
              </a:ext>
            </a:extLst>
          </a:blip>
          <a:srcRect l="-26836" r="-26836"/>
          <a:stretch>
            <a:fillRect/>
          </a:stretch>
        </p:blipFill>
        <p:spPr>
          <a:prstGeom prst="rect">
            <a:avLst/>
          </a:prstGeom>
        </p:spPr>
      </p:pic>
      <p:sp>
        <p:nvSpPr>
          <p:cNvPr id="7" name="Rectangle 6"/>
          <p:cNvSpPr>
            <a:spLocks noChangeArrowheads="1"/>
          </p:cNvSpPr>
          <p:nvPr/>
        </p:nvSpPr>
        <p:spPr bwMode="auto">
          <a:xfrm>
            <a:off x="7864055" y="6610350"/>
            <a:ext cx="1294233"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r>
              <a:rPr lang="en-US" sz="1200" b="1" dirty="0">
                <a:latin typeface="Arial"/>
              </a:rPr>
              <a:t>Fig. 5</a:t>
            </a:r>
            <a:r>
              <a:rPr lang="en-US" sz="1200" b="1" dirty="0" smtClean="0">
                <a:latin typeface="Arial"/>
              </a:rPr>
              <a:t>-17, </a:t>
            </a:r>
            <a:r>
              <a:rPr lang="en-US" sz="1200" b="1" dirty="0">
                <a:latin typeface="Arial"/>
              </a:rPr>
              <a:t>p. </a:t>
            </a:r>
            <a:r>
              <a:rPr lang="en-US" sz="1200" b="1" dirty="0" smtClean="0">
                <a:latin typeface="Arial"/>
              </a:rPr>
              <a:t>115</a:t>
            </a:r>
            <a:endParaRPr lang="en-US" sz="1200" b="1" dirty="0">
              <a:latin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7"/>
          <p:cNvSpPr>
            <a:spLocks noGrp="1" noChangeArrowheads="1"/>
          </p:cNvSpPr>
          <p:nvPr>
            <p:ph idx="1"/>
          </p:nvPr>
        </p:nvSpPr>
        <p:spPr/>
        <p:txBody>
          <a:bodyPr/>
          <a:lstStyle/>
          <a:p>
            <a:r>
              <a:rPr lang="en-US" dirty="0" smtClean="0"/>
              <a:t>A population exceeds the area’s carrying capacity</a:t>
            </a:r>
          </a:p>
          <a:p>
            <a:r>
              <a:rPr lang="en-US" dirty="0" smtClean="0"/>
              <a:t>Reproductive time lag may lead to overshoot</a:t>
            </a:r>
          </a:p>
          <a:p>
            <a:pPr lvl="1"/>
            <a:r>
              <a:rPr lang="en-US" dirty="0" smtClean="0"/>
              <a:t>Subsequent population crash</a:t>
            </a:r>
          </a:p>
          <a:p>
            <a:r>
              <a:rPr lang="en-US" dirty="0" smtClean="0"/>
              <a:t>Damage may reduce area’s carrying capacity</a:t>
            </a:r>
            <a:endParaRPr lang="en-US" dirty="0"/>
          </a:p>
        </p:txBody>
      </p:sp>
      <p:sp>
        <p:nvSpPr>
          <p:cNvPr id="45058" name="Rectangle 1026"/>
          <p:cNvSpPr>
            <a:spLocks noGrp="1" noChangeArrowheads="1"/>
          </p:cNvSpPr>
          <p:nvPr>
            <p:ph type="title"/>
          </p:nvPr>
        </p:nvSpPr>
        <p:spPr/>
        <p:txBody>
          <a:bodyPr/>
          <a:lstStyle/>
          <a:p>
            <a:r>
              <a:rPr lang="en-US" dirty="0" smtClean="0"/>
              <a:t>When a Population Exceeds Its Carrying Capacity It Can Crash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p116_f18_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31634"/>
            <a:ext cx="7449065" cy="5561969"/>
          </a:xfrm>
          <a:prstGeom prst="rect">
            <a:avLst/>
          </a:prstGeom>
        </p:spPr>
      </p:pic>
      <p:sp>
        <p:nvSpPr>
          <p:cNvPr id="76802" name="Rectangle 2" hidden="1"/>
          <p:cNvSpPr>
            <a:spLocks noGrp="1" noChangeArrowheads="1"/>
          </p:cNvSpPr>
          <p:nvPr>
            <p:ph type="title"/>
          </p:nvPr>
        </p:nvSpPr>
        <p:spPr/>
        <p:txBody>
          <a:bodyPr/>
          <a:lstStyle/>
          <a:p>
            <a:endParaRPr lang="en-US"/>
          </a:p>
        </p:txBody>
      </p:sp>
      <p:sp>
        <p:nvSpPr>
          <p:cNvPr id="5" name="Rectangle 4"/>
          <p:cNvSpPr>
            <a:spLocks noChangeArrowheads="1"/>
          </p:cNvSpPr>
          <p:nvPr/>
        </p:nvSpPr>
        <p:spPr bwMode="auto">
          <a:xfrm>
            <a:off x="7864055" y="6610350"/>
            <a:ext cx="1294233"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r>
              <a:rPr lang="en-US" sz="1200" b="1" dirty="0">
                <a:latin typeface="Arial"/>
              </a:rPr>
              <a:t>Fig. 5</a:t>
            </a:r>
            <a:r>
              <a:rPr lang="en-US" sz="1200" b="1" dirty="0" smtClean="0">
                <a:latin typeface="Arial"/>
              </a:rPr>
              <a:t>-18, </a:t>
            </a:r>
            <a:r>
              <a:rPr lang="en-US" sz="1200" b="1" dirty="0">
                <a:latin typeface="Arial"/>
              </a:rPr>
              <a:t>p. </a:t>
            </a:r>
            <a:r>
              <a:rPr lang="en-US" sz="1200" b="1" dirty="0" smtClean="0">
                <a:latin typeface="Arial"/>
              </a:rPr>
              <a:t>116</a:t>
            </a:r>
            <a:endParaRPr lang="en-US" sz="1200" b="1" dirty="0">
              <a:latin typeface="Arial"/>
            </a:endParaRPr>
          </a:p>
        </p:txBody>
      </p:sp>
      <p:sp>
        <p:nvSpPr>
          <p:cNvPr id="6" name="Text Box 5"/>
          <p:cNvSpPr txBox="1">
            <a:spLocks noChangeArrowheads="1"/>
          </p:cNvSpPr>
          <p:nvPr/>
        </p:nvSpPr>
        <p:spPr bwMode="auto">
          <a:xfrm>
            <a:off x="733425" y="914400"/>
            <a:ext cx="8175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2,000</a:t>
            </a:r>
          </a:p>
        </p:txBody>
      </p:sp>
      <p:sp>
        <p:nvSpPr>
          <p:cNvPr id="7" name="Text Box 6"/>
          <p:cNvSpPr txBox="1">
            <a:spLocks noChangeArrowheads="1"/>
          </p:cNvSpPr>
          <p:nvPr/>
        </p:nvSpPr>
        <p:spPr bwMode="auto">
          <a:xfrm>
            <a:off x="4419600" y="852487"/>
            <a:ext cx="164147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1800" b="1" dirty="0">
                <a:solidFill>
                  <a:srgbClr val="000000"/>
                </a:solidFill>
                <a:latin typeface="Arial"/>
              </a:rPr>
              <a:t>Population overshoots carrying capacity</a:t>
            </a:r>
          </a:p>
        </p:txBody>
      </p:sp>
      <p:sp>
        <p:nvSpPr>
          <p:cNvPr id="8" name="Text Box 7"/>
          <p:cNvSpPr txBox="1">
            <a:spLocks noChangeArrowheads="1"/>
          </p:cNvSpPr>
          <p:nvPr/>
        </p:nvSpPr>
        <p:spPr bwMode="auto">
          <a:xfrm>
            <a:off x="733425" y="2043112"/>
            <a:ext cx="817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1,500</a:t>
            </a:r>
          </a:p>
        </p:txBody>
      </p:sp>
      <p:sp>
        <p:nvSpPr>
          <p:cNvPr id="9" name="Text Box 8"/>
          <p:cNvSpPr txBox="1">
            <a:spLocks noChangeArrowheads="1"/>
          </p:cNvSpPr>
          <p:nvPr/>
        </p:nvSpPr>
        <p:spPr bwMode="auto">
          <a:xfrm>
            <a:off x="6972301" y="2300287"/>
            <a:ext cx="15938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Population crashes</a:t>
            </a:r>
          </a:p>
        </p:txBody>
      </p:sp>
      <p:sp>
        <p:nvSpPr>
          <p:cNvPr id="10" name="Text Box 9"/>
          <p:cNvSpPr txBox="1">
            <a:spLocks noChangeArrowheads="1"/>
          </p:cNvSpPr>
          <p:nvPr/>
        </p:nvSpPr>
        <p:spPr bwMode="auto">
          <a:xfrm>
            <a:off x="733425" y="3186112"/>
            <a:ext cx="817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1,000</a:t>
            </a:r>
          </a:p>
        </p:txBody>
      </p:sp>
      <p:sp>
        <p:nvSpPr>
          <p:cNvPr id="11" name="Text Box 10"/>
          <p:cNvSpPr txBox="1">
            <a:spLocks noChangeArrowheads="1"/>
          </p:cNvSpPr>
          <p:nvPr/>
        </p:nvSpPr>
        <p:spPr bwMode="auto">
          <a:xfrm>
            <a:off x="973138" y="4314825"/>
            <a:ext cx="6270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500</a:t>
            </a:r>
          </a:p>
        </p:txBody>
      </p:sp>
      <p:sp>
        <p:nvSpPr>
          <p:cNvPr id="12" name="Text Box 11"/>
          <p:cNvSpPr txBox="1">
            <a:spLocks noChangeArrowheads="1"/>
          </p:cNvSpPr>
          <p:nvPr/>
        </p:nvSpPr>
        <p:spPr bwMode="auto">
          <a:xfrm>
            <a:off x="1981200" y="4306669"/>
            <a:ext cx="1447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1800" b="1" dirty="0">
                <a:solidFill>
                  <a:srgbClr val="000000"/>
                </a:solidFill>
                <a:latin typeface="Arial"/>
              </a:rPr>
              <a:t>Carrying capacity</a:t>
            </a:r>
          </a:p>
        </p:txBody>
      </p:sp>
      <p:sp>
        <p:nvSpPr>
          <p:cNvPr id="13" name="Text Box 12"/>
          <p:cNvSpPr txBox="1">
            <a:spLocks noChangeArrowheads="1"/>
          </p:cNvSpPr>
          <p:nvPr/>
        </p:nvSpPr>
        <p:spPr bwMode="auto">
          <a:xfrm rot="16200000">
            <a:off x="-796925" y="2928937"/>
            <a:ext cx="23542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Number of reindeer</a:t>
            </a:r>
          </a:p>
        </p:txBody>
      </p:sp>
      <p:sp>
        <p:nvSpPr>
          <p:cNvPr id="14" name="Text Box 13"/>
          <p:cNvSpPr txBox="1">
            <a:spLocks noChangeArrowheads="1"/>
          </p:cNvSpPr>
          <p:nvPr/>
        </p:nvSpPr>
        <p:spPr bwMode="auto">
          <a:xfrm>
            <a:off x="1860551" y="5791200"/>
            <a:ext cx="754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1910</a:t>
            </a:r>
          </a:p>
        </p:txBody>
      </p:sp>
      <p:sp>
        <p:nvSpPr>
          <p:cNvPr id="15" name="Text Box 14"/>
          <p:cNvSpPr txBox="1">
            <a:spLocks noChangeArrowheads="1"/>
          </p:cNvSpPr>
          <p:nvPr/>
        </p:nvSpPr>
        <p:spPr bwMode="auto">
          <a:xfrm>
            <a:off x="3384551" y="5791200"/>
            <a:ext cx="754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1920</a:t>
            </a:r>
          </a:p>
        </p:txBody>
      </p:sp>
      <p:sp>
        <p:nvSpPr>
          <p:cNvPr id="16" name="Text Box 15"/>
          <p:cNvSpPr txBox="1">
            <a:spLocks noChangeArrowheads="1"/>
          </p:cNvSpPr>
          <p:nvPr/>
        </p:nvSpPr>
        <p:spPr bwMode="auto">
          <a:xfrm>
            <a:off x="4832351" y="5791200"/>
            <a:ext cx="754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1930</a:t>
            </a:r>
          </a:p>
        </p:txBody>
      </p:sp>
      <p:sp>
        <p:nvSpPr>
          <p:cNvPr id="17" name="Text Box 16"/>
          <p:cNvSpPr txBox="1">
            <a:spLocks noChangeArrowheads="1"/>
          </p:cNvSpPr>
          <p:nvPr/>
        </p:nvSpPr>
        <p:spPr bwMode="auto">
          <a:xfrm>
            <a:off x="6364289" y="5791200"/>
            <a:ext cx="7540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1940</a:t>
            </a:r>
          </a:p>
        </p:txBody>
      </p:sp>
      <p:sp>
        <p:nvSpPr>
          <p:cNvPr id="18" name="Text Box 17"/>
          <p:cNvSpPr txBox="1">
            <a:spLocks noChangeArrowheads="1"/>
          </p:cNvSpPr>
          <p:nvPr/>
        </p:nvSpPr>
        <p:spPr bwMode="auto">
          <a:xfrm>
            <a:off x="7812089" y="5791200"/>
            <a:ext cx="7540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1950</a:t>
            </a:r>
          </a:p>
        </p:txBody>
      </p:sp>
      <p:sp>
        <p:nvSpPr>
          <p:cNvPr id="19" name="Text Box 18"/>
          <p:cNvSpPr txBox="1">
            <a:spLocks noChangeArrowheads="1"/>
          </p:cNvSpPr>
          <p:nvPr/>
        </p:nvSpPr>
        <p:spPr bwMode="auto">
          <a:xfrm>
            <a:off x="1211263" y="5534025"/>
            <a:ext cx="3730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0</a:t>
            </a:r>
          </a:p>
        </p:txBody>
      </p:sp>
      <p:sp>
        <p:nvSpPr>
          <p:cNvPr id="20" name="Text Box 19"/>
          <p:cNvSpPr txBox="1">
            <a:spLocks noChangeArrowheads="1"/>
          </p:cNvSpPr>
          <p:nvPr/>
        </p:nvSpPr>
        <p:spPr bwMode="auto">
          <a:xfrm>
            <a:off x="4832351" y="6248400"/>
            <a:ext cx="7413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b="1" dirty="0">
                <a:solidFill>
                  <a:srgbClr val="000000"/>
                </a:solidFill>
                <a:latin typeface="Arial"/>
              </a:rPr>
              <a:t>Year</a:t>
            </a:r>
          </a:p>
        </p:txBody>
      </p:sp>
      <p:sp>
        <p:nvSpPr>
          <p:cNvPr id="21" name="Line 22"/>
          <p:cNvSpPr>
            <a:spLocks noChangeShapeType="1"/>
          </p:cNvSpPr>
          <p:nvPr/>
        </p:nvSpPr>
        <p:spPr bwMode="auto">
          <a:xfrm>
            <a:off x="5754689" y="1409700"/>
            <a:ext cx="390525" cy="1333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dirty="0">
              <a:latin typeface="Arial"/>
            </a:endParaRPr>
          </a:p>
        </p:txBody>
      </p:sp>
      <p:sp>
        <p:nvSpPr>
          <p:cNvPr id="22" name="Line 23"/>
          <p:cNvSpPr>
            <a:spLocks noChangeShapeType="1"/>
          </p:cNvSpPr>
          <p:nvPr/>
        </p:nvSpPr>
        <p:spPr bwMode="auto">
          <a:xfrm flipV="1">
            <a:off x="6608764" y="2503487"/>
            <a:ext cx="390525" cy="101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dirty="0">
              <a:latin typeface="Arial"/>
            </a:endParaRPr>
          </a:p>
        </p:txBody>
      </p:sp>
      <p:sp>
        <p:nvSpPr>
          <p:cNvPr id="23" name="Line 24"/>
          <p:cNvSpPr>
            <a:spLocks noChangeShapeType="1"/>
          </p:cNvSpPr>
          <p:nvPr/>
        </p:nvSpPr>
        <p:spPr bwMode="auto">
          <a:xfrm flipV="1">
            <a:off x="2041525" y="4953000"/>
            <a:ext cx="268288" cy="355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dirty="0">
              <a:latin typeface="Arial"/>
            </a:endParaRPr>
          </a:p>
        </p:txBody>
      </p:sp>
      <p:sp>
        <p:nvSpPr>
          <p:cNvPr id="24" name="Rectangle 2"/>
          <p:cNvSpPr txBox="1">
            <a:spLocks noChangeArrowheads="1"/>
          </p:cNvSpPr>
          <p:nvPr/>
        </p:nvSpPr>
        <p:spPr bwMode="auto">
          <a:xfrm>
            <a:off x="0" y="0"/>
            <a:ext cx="9144000" cy="4572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Population Crash</a:t>
            </a:r>
            <a:endParaRPr lang="en-US"/>
          </a:p>
        </p:txBody>
      </p:sp>
    </p:spTree>
    <p:extLst>
      <p:ext uri="{BB962C8B-B14F-4D97-AF65-F5344CB8AC3E}">
        <p14:creationId xmlns:p14="http://schemas.microsoft.com/office/powerpoint/2010/main" val="1897597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027"/>
          <p:cNvSpPr>
            <a:spLocks noGrp="1" noChangeArrowheads="1"/>
          </p:cNvSpPr>
          <p:nvPr>
            <p:ph idx="1"/>
          </p:nvPr>
        </p:nvSpPr>
        <p:spPr/>
        <p:txBody>
          <a:bodyPr/>
          <a:lstStyle/>
          <a:p>
            <a:r>
              <a:rPr lang="en-US" dirty="0" smtClean="0"/>
              <a:t>Ireland</a:t>
            </a:r>
          </a:p>
          <a:p>
            <a:pPr lvl="1"/>
            <a:r>
              <a:rPr lang="en-US" dirty="0" smtClean="0"/>
              <a:t>Potato crop in 1845</a:t>
            </a:r>
          </a:p>
          <a:p>
            <a:r>
              <a:rPr lang="en-US" dirty="0" smtClean="0"/>
              <a:t>Bubonic plague</a:t>
            </a:r>
          </a:p>
          <a:p>
            <a:pPr lvl="1"/>
            <a:r>
              <a:rPr lang="en-US" dirty="0" smtClean="0"/>
              <a:t>Fourteenth century</a:t>
            </a:r>
          </a:p>
          <a:p>
            <a:r>
              <a:rPr lang="en-US" dirty="0" smtClean="0"/>
              <a:t>AIDS</a:t>
            </a:r>
          </a:p>
          <a:p>
            <a:pPr lvl="1"/>
            <a:r>
              <a:rPr lang="en-US" dirty="0" smtClean="0"/>
              <a:t>Current global epidemic</a:t>
            </a:r>
            <a:endParaRPr lang="en-US" dirty="0"/>
          </a:p>
        </p:txBody>
      </p:sp>
      <p:sp>
        <p:nvSpPr>
          <p:cNvPr id="52226" name="Rectangle 1026"/>
          <p:cNvSpPr>
            <a:spLocks noGrp="1" noChangeArrowheads="1"/>
          </p:cNvSpPr>
          <p:nvPr>
            <p:ph type="title"/>
          </p:nvPr>
        </p:nvSpPr>
        <p:spPr/>
        <p:txBody>
          <a:bodyPr/>
          <a:lstStyle/>
          <a:p>
            <a:r>
              <a:rPr lang="en-US" dirty="0" smtClean="0"/>
              <a:t>Humans Are Not Exempt from Nature’s Population Controls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p:txBody>
          <a:bodyPr/>
          <a:lstStyle/>
          <a:p>
            <a:r>
              <a:rPr lang="en-US" dirty="0" smtClean="0"/>
              <a:t>Certain interactions among species </a:t>
            </a:r>
          </a:p>
          <a:p>
            <a:pPr lvl="1"/>
            <a:r>
              <a:rPr lang="en-US" dirty="0" smtClean="0"/>
              <a:t>Affect their use of resources and their population sizes</a:t>
            </a:r>
          </a:p>
          <a:p>
            <a:r>
              <a:rPr lang="en-US" dirty="0" smtClean="0"/>
              <a:t>Changes in environmental conditions</a:t>
            </a:r>
          </a:p>
          <a:p>
            <a:pPr lvl="1"/>
            <a:r>
              <a:rPr lang="en-US" dirty="0" smtClean="0"/>
              <a:t>Cause communities and ecosystems to gradually alter their species composition and population sizes (ecological succession)</a:t>
            </a:r>
          </a:p>
          <a:p>
            <a:r>
              <a:rPr lang="en-US" dirty="0" smtClean="0"/>
              <a:t>There are always limits to population growth in nature</a:t>
            </a:r>
          </a:p>
          <a:p>
            <a:endParaRPr lang="en-US" dirty="0"/>
          </a:p>
        </p:txBody>
      </p:sp>
      <p:sp>
        <p:nvSpPr>
          <p:cNvPr id="64514"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Before European settlers in the U.S., the sea otter ecosystem was complex</a:t>
            </a:r>
          </a:p>
          <a:p>
            <a:r>
              <a:rPr lang="en-US" dirty="0" smtClean="0"/>
              <a:t>Settlers began hunting otters</a:t>
            </a:r>
          </a:p>
          <a:p>
            <a:pPr lvl="1"/>
            <a:r>
              <a:rPr lang="en-US" dirty="0" smtClean="0"/>
              <a:t>Disturbed the balance of the ecosystem</a:t>
            </a:r>
          </a:p>
          <a:p>
            <a:r>
              <a:rPr lang="en-US" dirty="0" smtClean="0"/>
              <a:t>Populations depend on solar energy and nutrient cycling</a:t>
            </a:r>
          </a:p>
          <a:p>
            <a:pPr lvl="1"/>
            <a:r>
              <a:rPr lang="en-US" dirty="0" smtClean="0"/>
              <a:t>When these are disrupted biodiversity is threatened</a:t>
            </a:r>
            <a:endParaRPr lang="en-US" dirty="0"/>
          </a:p>
        </p:txBody>
      </p:sp>
      <p:sp>
        <p:nvSpPr>
          <p:cNvPr id="2" name="Title 1"/>
          <p:cNvSpPr>
            <a:spLocks noGrp="1"/>
          </p:cNvSpPr>
          <p:nvPr>
            <p:ph type="title"/>
          </p:nvPr>
        </p:nvSpPr>
        <p:spPr/>
        <p:txBody>
          <a:bodyPr/>
          <a:lstStyle/>
          <a:p>
            <a:r>
              <a:rPr lang="en-US" dirty="0" smtClean="0"/>
              <a:t>Tying It All Together – Southern Sea Otters and Sustainability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dirty="0" smtClean="0"/>
              <a:t>Ecological succession</a:t>
            </a:r>
          </a:p>
          <a:p>
            <a:pPr lvl="1"/>
            <a:r>
              <a:rPr lang="en-US" dirty="0" smtClean="0"/>
              <a:t>Gradual change in species composition</a:t>
            </a:r>
          </a:p>
          <a:p>
            <a:pPr lvl="1"/>
            <a:r>
              <a:rPr lang="en-US" dirty="0" smtClean="0"/>
              <a:t>Primary succession</a:t>
            </a:r>
          </a:p>
          <a:p>
            <a:pPr lvl="2"/>
            <a:r>
              <a:rPr lang="en-US" dirty="0" smtClean="0"/>
              <a:t>In lifeless areas</a:t>
            </a:r>
          </a:p>
          <a:p>
            <a:pPr lvl="1"/>
            <a:r>
              <a:rPr lang="en-US" dirty="0" smtClean="0"/>
              <a:t>Secondary succession</a:t>
            </a:r>
          </a:p>
          <a:p>
            <a:pPr lvl="2"/>
            <a:r>
              <a:rPr lang="en-US" dirty="0" smtClean="0"/>
              <a:t>Areas of environmental disturbance</a:t>
            </a:r>
          </a:p>
          <a:p>
            <a:pPr lvl="1"/>
            <a:r>
              <a:rPr lang="en-US" dirty="0" smtClean="0"/>
              <a:t>Examples of natural ecological restoration</a:t>
            </a:r>
            <a:endParaRPr lang="en-US" dirty="0"/>
          </a:p>
        </p:txBody>
      </p:sp>
      <p:sp>
        <p:nvSpPr>
          <p:cNvPr id="54274" name="Rectangle 2"/>
          <p:cNvSpPr>
            <a:spLocks noGrp="1" noChangeArrowheads="1"/>
          </p:cNvSpPr>
          <p:nvPr>
            <p:ph type="title"/>
          </p:nvPr>
        </p:nvSpPr>
        <p:spPr/>
        <p:txBody>
          <a:bodyPr/>
          <a:lstStyle/>
          <a:p>
            <a:r>
              <a:rPr lang="en-US" dirty="0" smtClean="0"/>
              <a:t>Communities and Ecosystems Change over Time: Ecological Succession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p:cNvSpPr txBox="1">
            <a:spLocks/>
          </p:cNvSpPr>
          <p:nvPr/>
        </p:nvSpPr>
        <p:spPr bwMode="auto">
          <a:xfrm>
            <a:off x="0" y="0"/>
            <a:ext cx="9144000" cy="4572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Primary Ecological Succession</a:t>
            </a:r>
            <a:endParaRPr lang="en-US"/>
          </a:p>
        </p:txBody>
      </p:sp>
      <p:pic>
        <p:nvPicPr>
          <p:cNvPr id="2" name="Picture 1" descr="05p109_f11_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3500"/>
            <a:ext cx="9144000" cy="6729984"/>
          </a:xfrm>
          <a:prstGeom prst="rect">
            <a:avLst/>
          </a:prstGeom>
        </p:spPr>
      </p:pic>
      <p:sp>
        <p:nvSpPr>
          <p:cNvPr id="121859" name="Rectangle 3" hidden="1"/>
          <p:cNvSpPr>
            <a:spLocks noGrp="1" noChangeArrowheads="1"/>
          </p:cNvSpPr>
          <p:nvPr>
            <p:ph type="title"/>
          </p:nvPr>
        </p:nvSpPr>
        <p:spPr>
          <a:xfrm>
            <a:off x="457200" y="327025"/>
            <a:ext cx="8229600" cy="1143000"/>
          </a:xfrm>
        </p:spPr>
        <p:txBody>
          <a:bodyPr/>
          <a:lstStyle/>
          <a:p>
            <a:endParaRPr lang="en-US" sz="4000"/>
          </a:p>
        </p:txBody>
      </p:sp>
      <p:sp>
        <p:nvSpPr>
          <p:cNvPr id="121861" name="Text Box 5"/>
          <p:cNvSpPr txBox="1">
            <a:spLocks noChangeArrowheads="1"/>
          </p:cNvSpPr>
          <p:nvPr/>
        </p:nvSpPr>
        <p:spPr bwMode="auto">
          <a:xfrm>
            <a:off x="7536609" y="4340225"/>
            <a:ext cx="1378792" cy="857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70000"/>
              </a:lnSpc>
            </a:pPr>
            <a:r>
              <a:rPr lang="en-US" sz="1400" b="1" dirty="0">
                <a:solidFill>
                  <a:srgbClr val="000000"/>
                </a:solidFill>
                <a:latin typeface="Arial"/>
              </a:rPr>
              <a:t>Balsam fir, paper birch, and white spruce forest community</a:t>
            </a:r>
          </a:p>
        </p:txBody>
      </p:sp>
      <p:sp>
        <p:nvSpPr>
          <p:cNvPr id="121862" name="Text Box 6"/>
          <p:cNvSpPr txBox="1">
            <a:spLocks noChangeArrowheads="1"/>
          </p:cNvSpPr>
          <p:nvPr/>
        </p:nvSpPr>
        <p:spPr bwMode="auto">
          <a:xfrm>
            <a:off x="6056313" y="4679950"/>
            <a:ext cx="1335087" cy="616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pPr>
            <a:r>
              <a:rPr lang="en-US" sz="1400" b="1" dirty="0">
                <a:solidFill>
                  <a:srgbClr val="000000"/>
                </a:solidFill>
                <a:latin typeface="Arial"/>
              </a:rPr>
              <a:t>Jack pine, black spruce, and aspen</a:t>
            </a:r>
          </a:p>
        </p:txBody>
      </p:sp>
      <p:sp>
        <p:nvSpPr>
          <p:cNvPr id="121863" name="Text Box 7"/>
          <p:cNvSpPr txBox="1">
            <a:spLocks noChangeArrowheads="1"/>
          </p:cNvSpPr>
          <p:nvPr/>
        </p:nvSpPr>
        <p:spPr bwMode="auto">
          <a:xfrm>
            <a:off x="4676580" y="4973638"/>
            <a:ext cx="13509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dirty="0">
                <a:solidFill>
                  <a:srgbClr val="000000"/>
                </a:solidFill>
                <a:latin typeface="Arial"/>
              </a:rPr>
              <a:t>Heath mat</a:t>
            </a:r>
          </a:p>
        </p:txBody>
      </p:sp>
      <p:sp>
        <p:nvSpPr>
          <p:cNvPr id="121864" name="Text Box 8"/>
          <p:cNvSpPr txBox="1">
            <a:spLocks noChangeArrowheads="1"/>
          </p:cNvSpPr>
          <p:nvPr/>
        </p:nvSpPr>
        <p:spPr bwMode="auto">
          <a:xfrm>
            <a:off x="3164925" y="5103813"/>
            <a:ext cx="1490663" cy="444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pPr>
            <a:r>
              <a:rPr lang="en-US" sz="1400" b="1" dirty="0">
                <a:solidFill>
                  <a:srgbClr val="000000"/>
                </a:solidFill>
                <a:latin typeface="Arial"/>
              </a:rPr>
              <a:t>Small herbs and shrubs</a:t>
            </a:r>
          </a:p>
        </p:txBody>
      </p:sp>
      <p:sp>
        <p:nvSpPr>
          <p:cNvPr id="121865" name="Text Box 9"/>
          <p:cNvSpPr txBox="1">
            <a:spLocks noChangeArrowheads="1"/>
          </p:cNvSpPr>
          <p:nvPr/>
        </p:nvSpPr>
        <p:spPr bwMode="auto">
          <a:xfrm>
            <a:off x="1981200" y="5341938"/>
            <a:ext cx="990600" cy="616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pPr>
            <a:r>
              <a:rPr lang="en-US" sz="1400" b="1" dirty="0">
                <a:solidFill>
                  <a:srgbClr val="000000"/>
                </a:solidFill>
                <a:latin typeface="Arial"/>
              </a:rPr>
              <a:t>Lichens and mosses</a:t>
            </a:r>
          </a:p>
        </p:txBody>
      </p:sp>
      <p:sp>
        <p:nvSpPr>
          <p:cNvPr id="121866" name="Text Box 10"/>
          <p:cNvSpPr txBox="1">
            <a:spLocks noChangeArrowheads="1"/>
          </p:cNvSpPr>
          <p:nvPr/>
        </p:nvSpPr>
        <p:spPr bwMode="auto">
          <a:xfrm>
            <a:off x="928590" y="5553075"/>
            <a:ext cx="1295400" cy="444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pPr>
            <a:r>
              <a:rPr lang="en-US" sz="1400" b="1" dirty="0">
                <a:solidFill>
                  <a:srgbClr val="000000"/>
                </a:solidFill>
                <a:latin typeface="Arial"/>
              </a:rPr>
              <a:t>Exposed rocks</a:t>
            </a:r>
          </a:p>
        </p:txBody>
      </p:sp>
      <p:sp>
        <p:nvSpPr>
          <p:cNvPr id="121867" name="Text Box 11"/>
          <p:cNvSpPr txBox="1">
            <a:spLocks noChangeArrowheads="1"/>
          </p:cNvSpPr>
          <p:nvPr/>
        </p:nvSpPr>
        <p:spPr bwMode="auto">
          <a:xfrm rot="21068856">
            <a:off x="3863718" y="6075914"/>
            <a:ext cx="77946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i="1" dirty="0">
                <a:solidFill>
                  <a:srgbClr val="000000"/>
                </a:solidFill>
                <a:latin typeface="Arial"/>
              </a:rPr>
              <a:t>Time</a:t>
            </a:r>
          </a:p>
        </p:txBody>
      </p:sp>
      <p:sp>
        <p:nvSpPr>
          <p:cNvPr id="14" name="Rectangle 3"/>
          <p:cNvSpPr>
            <a:spLocks noChangeArrowheads="1"/>
          </p:cNvSpPr>
          <p:nvPr/>
        </p:nvSpPr>
        <p:spPr bwMode="auto">
          <a:xfrm>
            <a:off x="7851838" y="6584950"/>
            <a:ext cx="1303275"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r>
              <a:rPr lang="en-US" sz="1200" b="1" dirty="0">
                <a:latin typeface="Arial"/>
              </a:rPr>
              <a:t>Fig. 5-</a:t>
            </a:r>
            <a:r>
              <a:rPr lang="en-US" sz="1200" b="1" dirty="0" smtClean="0">
                <a:latin typeface="Arial"/>
              </a:rPr>
              <a:t>11, </a:t>
            </a:r>
            <a:r>
              <a:rPr lang="en-US" sz="1200" b="1" dirty="0">
                <a:latin typeface="Arial"/>
              </a:rPr>
              <a:t>p. </a:t>
            </a:r>
            <a:r>
              <a:rPr lang="en-US" sz="1200" b="1" dirty="0" smtClean="0">
                <a:latin typeface="Arial"/>
              </a:rPr>
              <a:t>109</a:t>
            </a:r>
            <a:endParaRPr lang="en-US" sz="1200" b="1" dirty="0">
              <a:latin typeface="Arial"/>
            </a:endParaRPr>
          </a:p>
        </p:txBody>
      </p:sp>
    </p:spTree>
    <p:extLst>
      <p:ext uri="{BB962C8B-B14F-4D97-AF65-F5344CB8AC3E}">
        <p14:creationId xmlns:p14="http://schemas.microsoft.com/office/powerpoint/2010/main" val="2705010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bwMode="auto">
          <a:xfrm>
            <a:off x="0" y="0"/>
            <a:ext cx="9144000" cy="4572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Natural Ecological Restoration</a:t>
            </a:r>
            <a:endParaRPr lang="en-US"/>
          </a:p>
        </p:txBody>
      </p:sp>
      <p:pic>
        <p:nvPicPr>
          <p:cNvPr id="2" name="Picture 1" descr="05p110_f12_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92455"/>
            <a:ext cx="9144000" cy="6388608"/>
          </a:xfrm>
          <a:prstGeom prst="rect">
            <a:avLst/>
          </a:prstGeom>
        </p:spPr>
      </p:pic>
      <p:sp>
        <p:nvSpPr>
          <p:cNvPr id="123907" name="Rectangle 3" hidden="1"/>
          <p:cNvSpPr>
            <a:spLocks noGrp="1" noChangeArrowheads="1"/>
          </p:cNvSpPr>
          <p:nvPr>
            <p:ph type="title"/>
          </p:nvPr>
        </p:nvSpPr>
        <p:spPr/>
        <p:txBody>
          <a:bodyPr/>
          <a:lstStyle/>
          <a:p>
            <a:endParaRPr lang="en-US" sz="4000"/>
          </a:p>
        </p:txBody>
      </p:sp>
      <p:sp>
        <p:nvSpPr>
          <p:cNvPr id="123909" name="Text Box 5"/>
          <p:cNvSpPr txBox="1">
            <a:spLocks noChangeArrowheads="1"/>
          </p:cNvSpPr>
          <p:nvPr/>
        </p:nvSpPr>
        <p:spPr bwMode="auto">
          <a:xfrm>
            <a:off x="6939107" y="4548188"/>
            <a:ext cx="1747693"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pPr>
            <a:r>
              <a:rPr lang="en-US" sz="1600" b="1" dirty="0">
                <a:solidFill>
                  <a:srgbClr val="000000"/>
                </a:solidFill>
                <a:latin typeface="Arial"/>
              </a:rPr>
              <a:t>Mature oak and hickory forest</a:t>
            </a:r>
          </a:p>
        </p:txBody>
      </p:sp>
      <p:sp>
        <p:nvSpPr>
          <p:cNvPr id="123910" name="Text Box 6"/>
          <p:cNvSpPr txBox="1">
            <a:spLocks noChangeArrowheads="1"/>
          </p:cNvSpPr>
          <p:nvPr/>
        </p:nvSpPr>
        <p:spPr bwMode="auto">
          <a:xfrm>
            <a:off x="3073888" y="5089525"/>
            <a:ext cx="1345712" cy="691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pPr>
            <a:r>
              <a:rPr lang="en-US" sz="1600" b="1" dirty="0">
                <a:solidFill>
                  <a:srgbClr val="000000"/>
                </a:solidFill>
                <a:latin typeface="Arial"/>
              </a:rPr>
              <a:t>Shrubs and small pine seedlings</a:t>
            </a:r>
          </a:p>
        </p:txBody>
      </p:sp>
      <p:sp>
        <p:nvSpPr>
          <p:cNvPr id="123911" name="Text Box 7"/>
          <p:cNvSpPr txBox="1">
            <a:spLocks noChangeArrowheads="1"/>
          </p:cNvSpPr>
          <p:nvPr/>
        </p:nvSpPr>
        <p:spPr bwMode="auto">
          <a:xfrm>
            <a:off x="4479925" y="4787803"/>
            <a:ext cx="1920875" cy="888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pPr>
            <a:r>
              <a:rPr lang="en-US" sz="1600" b="1" dirty="0">
                <a:solidFill>
                  <a:srgbClr val="000000"/>
                </a:solidFill>
                <a:latin typeface="Arial"/>
              </a:rPr>
              <a:t>Young pine forest with developing understory of oak and hickory trees</a:t>
            </a:r>
          </a:p>
        </p:txBody>
      </p:sp>
      <p:sp>
        <p:nvSpPr>
          <p:cNvPr id="123912" name="Text Box 8"/>
          <p:cNvSpPr txBox="1">
            <a:spLocks noChangeArrowheads="1"/>
          </p:cNvSpPr>
          <p:nvPr/>
        </p:nvSpPr>
        <p:spPr bwMode="auto">
          <a:xfrm>
            <a:off x="1928812" y="5222875"/>
            <a:ext cx="1119188" cy="888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pPr>
            <a:r>
              <a:rPr lang="en-US" sz="1600" b="1" dirty="0">
                <a:solidFill>
                  <a:srgbClr val="000000"/>
                </a:solidFill>
                <a:latin typeface="Arial"/>
              </a:rPr>
              <a:t>Perennial weeds and grasses</a:t>
            </a:r>
          </a:p>
        </p:txBody>
      </p:sp>
      <p:sp>
        <p:nvSpPr>
          <p:cNvPr id="123913" name="Text Box 9"/>
          <p:cNvSpPr txBox="1">
            <a:spLocks noChangeArrowheads="1"/>
          </p:cNvSpPr>
          <p:nvPr/>
        </p:nvSpPr>
        <p:spPr bwMode="auto">
          <a:xfrm>
            <a:off x="976410" y="5510213"/>
            <a:ext cx="1154113"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pPr>
            <a:r>
              <a:rPr lang="en-US" sz="1600" b="1" dirty="0">
                <a:solidFill>
                  <a:srgbClr val="000000"/>
                </a:solidFill>
                <a:latin typeface="Arial"/>
              </a:rPr>
              <a:t>Annual weeds</a:t>
            </a:r>
          </a:p>
        </p:txBody>
      </p:sp>
      <p:sp>
        <p:nvSpPr>
          <p:cNvPr id="123914" name="Text Box 10"/>
          <p:cNvSpPr txBox="1">
            <a:spLocks noChangeArrowheads="1"/>
          </p:cNvSpPr>
          <p:nvPr/>
        </p:nvSpPr>
        <p:spPr bwMode="auto">
          <a:xfrm rot="21028802">
            <a:off x="3832464" y="6002109"/>
            <a:ext cx="7794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600" b="1" dirty="0">
                <a:solidFill>
                  <a:srgbClr val="000000"/>
                </a:solidFill>
                <a:latin typeface="Arial"/>
              </a:rPr>
              <a:t>Time</a:t>
            </a:r>
          </a:p>
        </p:txBody>
      </p:sp>
      <p:sp>
        <p:nvSpPr>
          <p:cNvPr id="13" name="Rectangle 3"/>
          <p:cNvSpPr>
            <a:spLocks noChangeArrowheads="1"/>
          </p:cNvSpPr>
          <p:nvPr/>
        </p:nvSpPr>
        <p:spPr bwMode="auto">
          <a:xfrm>
            <a:off x="7856600" y="6584950"/>
            <a:ext cx="1303275"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r>
              <a:rPr lang="en-US" sz="1200" b="1" dirty="0">
                <a:latin typeface="Arial"/>
              </a:rPr>
              <a:t>Fig. 5</a:t>
            </a:r>
            <a:r>
              <a:rPr lang="en-US" sz="1200" b="1" dirty="0" smtClean="0">
                <a:latin typeface="Arial"/>
              </a:rPr>
              <a:t>-12, </a:t>
            </a:r>
            <a:r>
              <a:rPr lang="en-US" sz="1200" b="1" dirty="0">
                <a:latin typeface="Arial"/>
              </a:rPr>
              <a:t>p. </a:t>
            </a:r>
            <a:r>
              <a:rPr lang="en-US" sz="1200" b="1" dirty="0" smtClean="0">
                <a:latin typeface="Arial"/>
              </a:rPr>
              <a:t>110</a:t>
            </a:r>
            <a:endParaRPr lang="en-US" sz="1200" b="1" dirty="0">
              <a:latin typeface="Arial"/>
            </a:endParaRPr>
          </a:p>
        </p:txBody>
      </p:sp>
    </p:spTree>
    <p:extLst>
      <p:ext uri="{BB962C8B-B14F-4D97-AF65-F5344CB8AC3E}">
        <p14:creationId xmlns:p14="http://schemas.microsoft.com/office/powerpoint/2010/main" val="68155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en-US" dirty="0" smtClean="0"/>
              <a:t>Traditional view </a:t>
            </a:r>
          </a:p>
          <a:p>
            <a:pPr lvl="1"/>
            <a:r>
              <a:rPr lang="en-US" dirty="0" smtClean="0"/>
              <a:t> Balance of nature and climax communities</a:t>
            </a:r>
          </a:p>
          <a:p>
            <a:r>
              <a:rPr lang="en-US" dirty="0" smtClean="0"/>
              <a:t>Current view </a:t>
            </a:r>
          </a:p>
          <a:p>
            <a:pPr lvl="1"/>
            <a:r>
              <a:rPr lang="en-US" dirty="0" smtClean="0"/>
              <a:t>Ever-changing mosaic of patches of vegetation in different stages of succession</a:t>
            </a:r>
          </a:p>
        </p:txBody>
      </p:sp>
      <p:sp>
        <p:nvSpPr>
          <p:cNvPr id="62466" name="Rectangle 2"/>
          <p:cNvSpPr>
            <a:spLocks noGrp="1" noChangeArrowheads="1"/>
          </p:cNvSpPr>
          <p:nvPr>
            <p:ph type="title"/>
          </p:nvPr>
        </p:nvSpPr>
        <p:spPr/>
        <p:txBody>
          <a:bodyPr/>
          <a:lstStyle/>
          <a:p>
            <a:r>
              <a:rPr lang="en-US" dirty="0" smtClean="0"/>
              <a:t>Ecological Succession Does Not Follow a </a:t>
            </a:r>
            <a:br>
              <a:rPr lang="en-US" dirty="0" smtClean="0"/>
            </a:br>
            <a:r>
              <a:rPr lang="en-US" dirty="0" smtClean="0"/>
              <a:t>Predictable Path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r>
              <a:rPr lang="en-US" dirty="0" smtClean="0"/>
              <a:t>Inertia</a:t>
            </a:r>
          </a:p>
          <a:p>
            <a:pPr lvl="1"/>
            <a:r>
              <a:rPr lang="en-US" dirty="0" smtClean="0"/>
              <a:t>Ability of a living system to survive moderate disturbances </a:t>
            </a:r>
          </a:p>
          <a:p>
            <a:r>
              <a:rPr lang="en-US" dirty="0" smtClean="0"/>
              <a:t>Resilience </a:t>
            </a:r>
          </a:p>
          <a:p>
            <a:pPr lvl="1"/>
            <a:r>
              <a:rPr lang="en-US" dirty="0" smtClean="0"/>
              <a:t>Ability of a living system to be restored through secondary succession after a moderate disturbance </a:t>
            </a:r>
          </a:p>
          <a:p>
            <a:pPr lvl="2"/>
            <a:endParaRPr lang="en-US" dirty="0"/>
          </a:p>
        </p:txBody>
      </p:sp>
      <p:sp>
        <p:nvSpPr>
          <p:cNvPr id="63490" name="Rectangle 2"/>
          <p:cNvSpPr>
            <a:spLocks noGrp="1" noChangeArrowheads="1"/>
          </p:cNvSpPr>
          <p:nvPr>
            <p:ph type="title"/>
          </p:nvPr>
        </p:nvSpPr>
        <p:spPr/>
        <p:txBody>
          <a:bodyPr/>
          <a:lstStyle/>
          <a:p>
            <a:r>
              <a:rPr lang="en-US" dirty="0" smtClean="0"/>
              <a:t>Living Systems Are Sustained through Constant Change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population can grow indefinitely because of limitations on resources and because of competition among species for those resources</a:t>
            </a:r>
            <a:endParaRPr lang="en-US" dirty="0"/>
          </a:p>
        </p:txBody>
      </p:sp>
      <p:sp>
        <p:nvSpPr>
          <p:cNvPr id="2" name="Title 1"/>
          <p:cNvSpPr>
            <a:spLocks noGrp="1"/>
          </p:cNvSpPr>
          <p:nvPr>
            <p:ph type="title"/>
          </p:nvPr>
        </p:nvSpPr>
        <p:spPr/>
        <p:txBody>
          <a:bodyPr/>
          <a:lstStyle/>
          <a:p>
            <a:r>
              <a:rPr lang="en-US" dirty="0" smtClean="0"/>
              <a:t>What Limits the Growth of Populations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dirty="0" smtClean="0"/>
              <a:t>Population</a:t>
            </a:r>
          </a:p>
          <a:p>
            <a:pPr lvl="1"/>
            <a:r>
              <a:rPr lang="en-US" dirty="0" smtClean="0"/>
              <a:t>Group of interbreeding individuals of the same species</a:t>
            </a:r>
          </a:p>
          <a:p>
            <a:r>
              <a:rPr lang="en-US" dirty="0" smtClean="0"/>
              <a:t>Population distribution </a:t>
            </a:r>
          </a:p>
          <a:p>
            <a:pPr lvl="1"/>
            <a:r>
              <a:rPr lang="en-US" dirty="0" smtClean="0"/>
              <a:t>Clumping</a:t>
            </a:r>
          </a:p>
          <a:p>
            <a:pPr lvl="2"/>
            <a:r>
              <a:rPr lang="en-US" dirty="0" smtClean="0"/>
              <a:t>Species cluster for resources</a:t>
            </a:r>
          </a:p>
          <a:p>
            <a:pPr lvl="2"/>
            <a:r>
              <a:rPr lang="en-US" dirty="0" smtClean="0"/>
              <a:t>Protection from predators</a:t>
            </a:r>
          </a:p>
          <a:p>
            <a:pPr lvl="2"/>
            <a:r>
              <a:rPr lang="en-US" dirty="0" smtClean="0"/>
              <a:t>Ability to hunt in packs</a:t>
            </a:r>
            <a:endParaRPr lang="en-US" dirty="0"/>
          </a:p>
        </p:txBody>
      </p:sp>
      <p:sp>
        <p:nvSpPr>
          <p:cNvPr id="28674" name="Rectangle 2"/>
          <p:cNvSpPr>
            <a:spLocks noGrp="1" noChangeArrowheads="1"/>
          </p:cNvSpPr>
          <p:nvPr>
            <p:ph type="title"/>
          </p:nvPr>
        </p:nvSpPr>
        <p:spPr/>
        <p:txBody>
          <a:bodyPr/>
          <a:lstStyle/>
          <a:p>
            <a:r>
              <a:rPr lang="en-US" dirty="0" smtClean="0"/>
              <a:t>Most Populations Live in Clumps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3655</TotalTime>
  <Words>1103</Words>
  <Application>Microsoft Office PowerPoint</Application>
  <PresentationFormat>On-screen Show (4:3)</PresentationFormat>
  <Paragraphs>203</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Vrinda</vt:lpstr>
      <vt:lpstr>Office Theme</vt:lpstr>
      <vt:lpstr>5</vt:lpstr>
      <vt:lpstr>5-2 Responding to Changing Environmental Conditions </vt:lpstr>
      <vt:lpstr>Communities and Ecosystems Change over Time: Ecological Succession</vt:lpstr>
      <vt:lpstr>PowerPoint Presentation</vt:lpstr>
      <vt:lpstr>PowerPoint Presentation</vt:lpstr>
      <vt:lpstr>Ecological Succession Does Not Follow a  Predictable Path</vt:lpstr>
      <vt:lpstr>Living Systems Are Sustained through Constant Change</vt:lpstr>
      <vt:lpstr>What Limits the Growth of Populations</vt:lpstr>
      <vt:lpstr>Most Populations Live in Clumps</vt:lpstr>
      <vt:lpstr>A School of Anthias Fish</vt:lpstr>
      <vt:lpstr>Populations Can Grow, Shrink, or Remain Stable</vt:lpstr>
      <vt:lpstr>Some Factors Can Limit Population Size</vt:lpstr>
      <vt:lpstr>Some Factors Can Limit Population Size</vt:lpstr>
      <vt:lpstr>PowerPoint Presentation</vt:lpstr>
      <vt:lpstr>Different Species Have Different Reproductive Patterns</vt:lpstr>
      <vt:lpstr>No Population Can Grow Indefinitely:  J-Curves and S-Curves</vt:lpstr>
      <vt:lpstr>No Population Can Grow Indefinitely:  J-Curves and S-Curves (cont’d.)</vt:lpstr>
      <vt:lpstr>PowerPoint Presentation</vt:lpstr>
      <vt:lpstr>Case Study: Exploding White-Tailed Deer Population in the U.S.</vt:lpstr>
      <vt:lpstr>White-Tailed Deer Populations</vt:lpstr>
      <vt:lpstr>When a Population Exceeds Its Carrying Capacity It Can Crash</vt:lpstr>
      <vt:lpstr>PowerPoint Presentation</vt:lpstr>
      <vt:lpstr>Humans Are Not Exempt from Nature’s Population Controls</vt:lpstr>
      <vt:lpstr>Three Big Ideas</vt:lpstr>
      <vt:lpstr>Tying It All Together – Southern Sea Otters and Sustainability</vt:lpstr>
    </vt:vector>
  </TitlesOfParts>
  <Company>LMP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Banks, Laura H.</cp:lastModifiedBy>
  <cp:revision>278</cp:revision>
  <dcterms:created xsi:type="dcterms:W3CDTF">2013-09-16T17:47:52Z</dcterms:created>
  <dcterms:modified xsi:type="dcterms:W3CDTF">2019-08-25T18:21:28Z</dcterms:modified>
</cp:coreProperties>
</file>