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1"/>
  </p:sldMasterIdLst>
  <p:notesMasterIdLst>
    <p:notesMasterId r:id="rId52"/>
  </p:notesMasterIdLst>
  <p:sldIdLst>
    <p:sldId id="261" r:id="rId2"/>
    <p:sldId id="267" r:id="rId3"/>
    <p:sldId id="260" r:id="rId4"/>
    <p:sldId id="269" r:id="rId5"/>
    <p:sldId id="346" r:id="rId6"/>
    <p:sldId id="432" r:id="rId7"/>
    <p:sldId id="439" r:id="rId8"/>
    <p:sldId id="348" r:id="rId9"/>
    <p:sldId id="349" r:id="rId10"/>
    <p:sldId id="271" r:id="rId11"/>
    <p:sldId id="275" r:id="rId12"/>
    <p:sldId id="276" r:id="rId13"/>
    <p:sldId id="272" r:id="rId14"/>
    <p:sldId id="277" r:id="rId15"/>
    <p:sldId id="279" r:id="rId16"/>
    <p:sldId id="443" r:id="rId17"/>
    <p:sldId id="278" r:id="rId18"/>
    <p:sldId id="262" r:id="rId19"/>
    <p:sldId id="263" r:id="rId20"/>
    <p:sldId id="280" r:id="rId21"/>
    <p:sldId id="281" r:id="rId22"/>
    <p:sldId id="433" r:id="rId23"/>
    <p:sldId id="283" r:id="rId24"/>
    <p:sldId id="284" r:id="rId25"/>
    <p:sldId id="286" r:id="rId26"/>
    <p:sldId id="287" r:id="rId27"/>
    <p:sldId id="434" r:id="rId28"/>
    <p:sldId id="440" r:id="rId29"/>
    <p:sldId id="289" r:id="rId30"/>
    <p:sldId id="435" r:id="rId31"/>
    <p:sldId id="339" r:id="rId32"/>
    <p:sldId id="264" r:id="rId33"/>
    <p:sldId id="292" r:id="rId34"/>
    <p:sldId id="356" r:id="rId35"/>
    <p:sldId id="340" r:id="rId36"/>
    <p:sldId id="294" r:id="rId37"/>
    <p:sldId id="295" r:id="rId38"/>
    <p:sldId id="297" r:id="rId39"/>
    <p:sldId id="441" r:id="rId40"/>
    <p:sldId id="442" r:id="rId41"/>
    <p:sldId id="265" r:id="rId42"/>
    <p:sldId id="300" r:id="rId43"/>
    <p:sldId id="301" r:id="rId44"/>
    <p:sldId id="358" r:id="rId45"/>
    <p:sldId id="359" r:id="rId46"/>
    <p:sldId id="360" r:id="rId47"/>
    <p:sldId id="361" r:id="rId48"/>
    <p:sldId id="436" r:id="rId49"/>
    <p:sldId id="437" r:id="rId50"/>
    <p:sldId id="438" r:id="rId51"/>
  </p:sldIdLst>
  <p:sldSz cx="9144000" cy="6858000" type="screen4x3"/>
  <p:notesSz cx="6858000" cy="9144000"/>
  <p:custDataLst>
    <p:tags r:id="rId53"/>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016"/>
    <a:srgbClr val="F9F9F9"/>
    <a:srgbClr val="4560B7"/>
    <a:srgbClr val="2244C8"/>
    <a:srgbClr val="4E6CC8"/>
    <a:srgbClr val="1F881A"/>
    <a:srgbClr val="1D3D6B"/>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434" autoAdjust="0"/>
  </p:normalViewPr>
  <p:slideViewPr>
    <p:cSldViewPr>
      <p:cViewPr varScale="1">
        <p:scale>
          <a:sx n="77" d="100"/>
          <a:sy n="77" d="100"/>
        </p:scale>
        <p:origin x="1618" y="43"/>
      </p:cViewPr>
      <p:guideLst>
        <p:guide orient="horz" pos="21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defRPr>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defRPr>
            </a:lvl1pPr>
          </a:lstStyle>
          <a:p>
            <a:endParaRPr lang="en-US" dirty="0"/>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defRPr>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a:defRPr>
            </a:lvl1pPr>
          </a:lstStyle>
          <a:p>
            <a:fld id="{A73CB648-6615-9648-AF6C-845737B87FAB}" type="slidenum">
              <a:rPr lang="en-US" smtClean="0"/>
              <a:pPr/>
              <a:t>‹#›</a:t>
            </a:fld>
            <a:endParaRPr lang="en-US" dirty="0"/>
          </a:p>
        </p:txBody>
      </p:sp>
    </p:spTree>
    <p:extLst>
      <p:ext uri="{BB962C8B-B14F-4D97-AF65-F5344CB8AC3E}">
        <p14:creationId xmlns:p14="http://schemas.microsoft.com/office/powerpoint/2010/main" val="3586344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2C19E709-19BF-374C-9C55-C97E0D5E9B48}" type="slidenum">
              <a:rPr lang="en-US"/>
              <a:pPr/>
              <a:t>1</a:t>
            </a:fld>
            <a:endParaRPr lang="en-US" dirty="0"/>
          </a:p>
        </p:txBody>
      </p:sp>
    </p:spTree>
    <p:extLst>
      <p:ext uri="{BB962C8B-B14F-4D97-AF65-F5344CB8AC3E}">
        <p14:creationId xmlns:p14="http://schemas.microsoft.com/office/powerpoint/2010/main" val="143132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4</a:t>
            </a:r>
            <a:r>
              <a:rPr lang="en-US" b="1" noProof="1" smtClean="0">
                <a:solidFill>
                  <a:srgbClr val="221E1F"/>
                </a:solidFill>
                <a:ea typeface="ＭＳ Ｐゴシック" charset="-128"/>
              </a:rPr>
              <a:t>-5</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fossil shows the mineralized remains of an early ancestor of the present-day horse. It roamed the earth more than 35 million years ago. Note that you can also see fish skeletons on this fossil.</a:t>
            </a:r>
            <a:endParaRPr noProof="1">
              <a:solidFill>
                <a:srgbClr val="221E1F"/>
              </a:solidFill>
              <a:ea typeface="ＭＳ Ｐゴシック" charset="-128"/>
            </a:endParaRPr>
          </a:p>
        </p:txBody>
      </p:sp>
      <p:sp>
        <p:nvSpPr>
          <p:cNvPr id="83972" name="Slide Number Placeholder 3"/>
          <p:cNvSpPr>
            <a:spLocks noGrp="1"/>
          </p:cNvSpPr>
          <p:nvPr>
            <p:ph type="sldNum" sz="quarter" idx="5"/>
          </p:nvPr>
        </p:nvSpPr>
        <p:spPr>
          <a:noFill/>
        </p:spPr>
        <p:txBody>
          <a:bodyPr/>
          <a:lstStyle/>
          <a:p>
            <a:fld id="{A0A327DD-0626-F949-8735-85DF3EBDF9D2}" type="slidenum">
              <a:rPr lang="en-US"/>
              <a:pPr/>
              <a:t>12</a:t>
            </a:fld>
            <a:endParaRPr lang="en-US" dirty="0"/>
          </a:p>
        </p:txBody>
      </p:sp>
    </p:spTree>
    <p:extLst>
      <p:ext uri="{BB962C8B-B14F-4D97-AF65-F5344CB8AC3E}">
        <p14:creationId xmlns:p14="http://schemas.microsoft.com/office/powerpoint/2010/main" val="93688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BEFEFCC8-22FE-DD4C-A40C-25B76B52B182}" type="slidenum">
              <a:rPr lang="en-US"/>
              <a:pPr/>
              <a:t>13</a:t>
            </a:fld>
            <a:endParaRPr lang="en-US" dirty="0"/>
          </a:p>
        </p:txBody>
      </p:sp>
    </p:spTree>
    <p:extLst>
      <p:ext uri="{BB962C8B-B14F-4D97-AF65-F5344CB8AC3E}">
        <p14:creationId xmlns:p14="http://schemas.microsoft.com/office/powerpoint/2010/main" val="346058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1E0AC1DD-8FE8-BF44-99E4-571BFFB9103B}" type="slidenum">
              <a:rPr lang="en-US"/>
              <a:pPr/>
              <a:t>14</a:t>
            </a:fld>
            <a:endParaRPr lang="en-US" dirty="0"/>
          </a:p>
        </p:txBody>
      </p:sp>
    </p:spTree>
    <p:extLst>
      <p:ext uri="{BB962C8B-B14F-4D97-AF65-F5344CB8AC3E}">
        <p14:creationId xmlns:p14="http://schemas.microsoft.com/office/powerpoint/2010/main" val="2666460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B86980D3-7A35-914F-90B2-EADBE3CD783E}" type="slidenum">
              <a:rPr lang="en-US"/>
              <a:pPr/>
              <a:t>15</a:t>
            </a:fld>
            <a:endParaRPr lang="en-US" dirty="0"/>
          </a:p>
        </p:txBody>
      </p:sp>
    </p:spTree>
    <p:extLst>
      <p:ext uri="{BB962C8B-B14F-4D97-AF65-F5344CB8AC3E}">
        <p14:creationId xmlns:p14="http://schemas.microsoft.com/office/powerpoint/2010/main" val="48348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FCA355-E01A-5B4B-8C6A-6D4059CF3D2C}" type="slidenum">
              <a:rPr lang="en-US"/>
              <a:pPr>
                <a:defRPr/>
              </a:pPr>
              <a:t>16</a:t>
            </a:fld>
            <a:endParaRPr lang="en-US"/>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4.6 </a:t>
            </a:r>
            <a:r>
              <a:rPr lang="en-US" i="1" dirty="0" smtClean="0"/>
              <a:t>Evolution by natural selection. </a:t>
            </a:r>
            <a:r>
              <a:rPr lang="en-US" dirty="0" smtClean="0"/>
              <a:t>A population of bacteria </a:t>
            </a:r>
            <a:r>
              <a:rPr lang="en-US" b="1" dirty="0" smtClean="0"/>
              <a:t>(a) </a:t>
            </a:r>
            <a:r>
              <a:rPr lang="en-US" dirty="0" smtClean="0"/>
              <a:t>is exposed to an antibiotic, which </a:t>
            </a:r>
            <a:r>
              <a:rPr lang="en-US" b="1" dirty="0" smtClean="0"/>
              <a:t>(b) </a:t>
            </a:r>
            <a:r>
              <a:rPr lang="en-US" dirty="0" smtClean="0"/>
              <a:t>kills most individuals, but none of those possessing a trait that makes them resistant to the drug (shown in red). The resistant bacteria multiply </a:t>
            </a:r>
            <a:r>
              <a:rPr lang="en-US" b="1" dirty="0" smtClean="0"/>
              <a:t>(c) </a:t>
            </a:r>
            <a:r>
              <a:rPr lang="en-US" dirty="0" smtClean="0"/>
              <a:t>and eventually, </a:t>
            </a:r>
            <a:r>
              <a:rPr lang="en-US" b="1" dirty="0" smtClean="0"/>
              <a:t>(d) </a:t>
            </a:r>
            <a:r>
              <a:rPr lang="en-US" dirty="0" smtClean="0"/>
              <a:t>replace all or most of the nonresistant bacteria. </a:t>
            </a:r>
          </a:p>
        </p:txBody>
      </p:sp>
    </p:spTree>
    <p:extLst>
      <p:ext uri="{BB962C8B-B14F-4D97-AF65-F5344CB8AC3E}">
        <p14:creationId xmlns:p14="http://schemas.microsoft.com/office/powerpoint/2010/main" val="703617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0DB7C331-19A7-8D47-B07B-9FBE964D62B8}" type="slidenum">
              <a:rPr lang="en-US"/>
              <a:pPr/>
              <a:t>17</a:t>
            </a:fld>
            <a:endParaRPr lang="en-US" dirty="0"/>
          </a:p>
        </p:txBody>
      </p:sp>
    </p:spTree>
    <p:extLst>
      <p:ext uri="{BB962C8B-B14F-4D97-AF65-F5344CB8AC3E}">
        <p14:creationId xmlns:p14="http://schemas.microsoft.com/office/powerpoint/2010/main" val="3835279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4FEC0AA6-D39A-B948-8658-1042FCE217F4}" type="slidenum">
              <a:rPr lang="en-US"/>
              <a:pPr/>
              <a:t>18</a:t>
            </a:fld>
            <a:endParaRPr lang="en-US" dirty="0"/>
          </a:p>
        </p:txBody>
      </p:sp>
    </p:spTree>
    <p:extLst>
      <p:ext uri="{BB962C8B-B14F-4D97-AF65-F5344CB8AC3E}">
        <p14:creationId xmlns:p14="http://schemas.microsoft.com/office/powerpoint/2010/main" val="115978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968B25F9-0E2A-2348-9F55-8A97C96A45A1}" type="slidenum">
              <a:rPr lang="en-US"/>
              <a:pPr/>
              <a:t>19</a:t>
            </a:fld>
            <a:endParaRPr lang="en-US" dirty="0"/>
          </a:p>
        </p:txBody>
      </p:sp>
    </p:spTree>
    <p:extLst>
      <p:ext uri="{BB962C8B-B14F-4D97-AF65-F5344CB8AC3E}">
        <p14:creationId xmlns:p14="http://schemas.microsoft.com/office/powerpoint/2010/main" val="49687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7C5BFBD9-1FD3-EE42-AFB9-188599755FD4}" type="slidenum">
              <a:rPr lang="en-US"/>
              <a:pPr/>
              <a:t>20</a:t>
            </a:fld>
            <a:endParaRPr lang="en-US" dirty="0"/>
          </a:p>
        </p:txBody>
      </p:sp>
    </p:spTree>
    <p:extLst>
      <p:ext uri="{BB962C8B-B14F-4D97-AF65-F5344CB8AC3E}">
        <p14:creationId xmlns:p14="http://schemas.microsoft.com/office/powerpoint/2010/main" val="6096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CB100A0C-D6F4-A342-B047-F34D9FAAB149}" type="slidenum">
              <a:rPr lang="en-US"/>
              <a:pPr/>
              <a:t>21</a:t>
            </a:fld>
            <a:endParaRPr lang="en-US" dirty="0"/>
          </a:p>
        </p:txBody>
      </p:sp>
    </p:spTree>
    <p:extLst>
      <p:ext uri="{BB962C8B-B14F-4D97-AF65-F5344CB8AC3E}">
        <p14:creationId xmlns:p14="http://schemas.microsoft.com/office/powerpoint/2010/main" val="141499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F32E337D-038C-D642-8EA7-4114B1258C9C}" type="slidenum">
              <a:rPr lang="en-US"/>
              <a:pPr/>
              <a:t>2</a:t>
            </a:fld>
            <a:endParaRPr lang="en-US" dirty="0"/>
          </a:p>
        </p:txBody>
      </p:sp>
    </p:spTree>
    <p:extLst>
      <p:ext uri="{BB962C8B-B14F-4D97-AF65-F5344CB8AC3E}">
        <p14:creationId xmlns:p14="http://schemas.microsoft.com/office/powerpoint/2010/main" val="3688166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4-9: </a:t>
            </a:r>
            <a:r>
              <a:rPr lang="en-US" b="0" dirty="0" smtClean="0"/>
              <a:t>O</a:t>
            </a:r>
            <a:r>
              <a:rPr lang="en-US" sz="1200" kern="1200" baseline="0" dirty="0" smtClean="0">
                <a:solidFill>
                  <a:schemeClr val="tx1"/>
                </a:solidFill>
                <a:ea typeface="ＭＳ Ｐゴシック" pitchFamily="1" charset="-128"/>
                <a:cs typeface="ＭＳ Ｐゴシック" charset="-128"/>
              </a:rPr>
              <a:t>ver millions of years, the earth’s continents have moved very slowly on several gigantic tectonic plates. Question: How might an area of land splitting apart cause the extinction of a species?</a:t>
            </a:r>
          </a:p>
        </p:txBody>
      </p:sp>
      <p:sp>
        <p:nvSpPr>
          <p:cNvPr id="4" name="Slide Number Placeholder 3"/>
          <p:cNvSpPr>
            <a:spLocks noGrp="1"/>
          </p:cNvSpPr>
          <p:nvPr>
            <p:ph type="sldNum" sz="quarter" idx="10"/>
          </p:nvPr>
        </p:nvSpPr>
        <p:spPr/>
        <p:txBody>
          <a:bodyPr/>
          <a:lstStyle/>
          <a:p>
            <a:fld id="{A73CB648-6615-9648-AF6C-845737B87FAB}" type="slidenum">
              <a:rPr lang="en-US" smtClean="0"/>
              <a:pPr/>
              <a:t>22</a:t>
            </a:fld>
            <a:endParaRPr lang="en-US" dirty="0"/>
          </a:p>
        </p:txBody>
      </p:sp>
    </p:spTree>
    <p:extLst>
      <p:ext uri="{BB962C8B-B14F-4D97-AF65-F5344CB8AC3E}">
        <p14:creationId xmlns:p14="http://schemas.microsoft.com/office/powerpoint/2010/main" val="487787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A6466529-57C3-D545-9A8F-D936C23C226B}" type="slidenum">
              <a:rPr lang="en-US"/>
              <a:pPr/>
              <a:t>23</a:t>
            </a:fld>
            <a:endParaRPr lang="en-US" dirty="0"/>
          </a:p>
        </p:txBody>
      </p:sp>
    </p:spTree>
    <p:extLst>
      <p:ext uri="{BB962C8B-B14F-4D97-AF65-F5344CB8AC3E}">
        <p14:creationId xmlns:p14="http://schemas.microsoft.com/office/powerpoint/2010/main" val="3153923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4</a:t>
            </a:r>
            <a:r>
              <a:rPr lang="en-US" b="1" noProof="1" smtClean="0">
                <a:solidFill>
                  <a:srgbClr val="221E1F"/>
                </a:solidFill>
                <a:ea typeface="ＭＳ Ｐゴシック" charset="-128"/>
              </a:rPr>
              <a:t>-10</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These maps of North America show the large-scale changes in glacial ice coverage during the past 18,000 years. Question: What are two characteristics of an animal and two characteristics of a plant that natural selection would have favored as these ice sheets (left) advanced?</a:t>
            </a:r>
            <a:endParaRPr noProof="1">
              <a:solidFill>
                <a:srgbClr val="221E1F"/>
              </a:solidFill>
              <a:ea typeface="ＭＳ Ｐゴシック" charset="-128"/>
            </a:endParaRPr>
          </a:p>
        </p:txBody>
      </p:sp>
      <p:sp>
        <p:nvSpPr>
          <p:cNvPr id="97284" name="Slide Number Placeholder 3"/>
          <p:cNvSpPr>
            <a:spLocks noGrp="1"/>
          </p:cNvSpPr>
          <p:nvPr>
            <p:ph type="sldNum" sz="quarter" idx="5"/>
          </p:nvPr>
        </p:nvSpPr>
        <p:spPr>
          <a:noFill/>
        </p:spPr>
        <p:txBody>
          <a:bodyPr/>
          <a:lstStyle/>
          <a:p>
            <a:fld id="{DE8532C7-824F-C242-9D82-312A130F8B7F}" type="slidenum">
              <a:rPr lang="en-US"/>
              <a:pPr/>
              <a:t>24</a:t>
            </a:fld>
            <a:endParaRPr lang="en-US" dirty="0"/>
          </a:p>
        </p:txBody>
      </p:sp>
    </p:spTree>
    <p:extLst>
      <p:ext uri="{BB962C8B-B14F-4D97-AF65-F5344CB8AC3E}">
        <p14:creationId xmlns:p14="http://schemas.microsoft.com/office/powerpoint/2010/main" val="3722786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501DC628-9960-8A46-9F28-38854A5DC620}" type="slidenum">
              <a:rPr lang="en-US"/>
              <a:pPr/>
              <a:t>25</a:t>
            </a:fld>
            <a:endParaRPr lang="en-US" dirty="0"/>
          </a:p>
        </p:txBody>
      </p:sp>
    </p:spTree>
    <p:extLst>
      <p:ext uri="{BB962C8B-B14F-4D97-AF65-F5344CB8AC3E}">
        <p14:creationId xmlns:p14="http://schemas.microsoft.com/office/powerpoint/2010/main" val="3135373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B0A01D56-62F7-4142-BE2B-57F7B9EC0F5A}" type="slidenum">
              <a:rPr lang="en-US"/>
              <a:pPr/>
              <a:t>26</a:t>
            </a:fld>
            <a:endParaRPr lang="en-US" dirty="0"/>
          </a:p>
        </p:txBody>
      </p:sp>
    </p:spTree>
    <p:extLst>
      <p:ext uri="{BB962C8B-B14F-4D97-AF65-F5344CB8AC3E}">
        <p14:creationId xmlns:p14="http://schemas.microsoft.com/office/powerpoint/2010/main" val="361377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B39647-3F39-4D44-A0C4-8FD721FCFA74}" type="slidenum">
              <a:rPr lang="en-US"/>
              <a:pPr>
                <a:defRPr/>
              </a:pPr>
              <a:t>28</a:t>
            </a:fld>
            <a:endParaRPr lang="en-US"/>
          </a:p>
        </p:txBody>
      </p:sp>
      <p:sp>
        <p:nvSpPr>
          <p:cNvPr id="8397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4.12 </a:t>
            </a:r>
            <a:r>
              <a:rPr lang="en-US" i="1" dirty="0" smtClean="0"/>
              <a:t>Geographic isolation </a:t>
            </a:r>
            <a:r>
              <a:rPr lang="en-US" dirty="0" smtClean="0"/>
              <a:t>can lead to reproductive isolation, divergence of gene pools, and speciation. </a:t>
            </a:r>
            <a:endParaRPr lang="en-US" dirty="0"/>
          </a:p>
        </p:txBody>
      </p:sp>
    </p:spTree>
    <p:extLst>
      <p:ext uri="{BB962C8B-B14F-4D97-AF65-F5344CB8AC3E}">
        <p14:creationId xmlns:p14="http://schemas.microsoft.com/office/powerpoint/2010/main" val="931511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AB80A27A-1101-814B-8B9D-28D19ED8EB0A}" type="slidenum">
              <a:rPr lang="en-US"/>
              <a:pPr/>
              <a:t>29</a:t>
            </a:fld>
            <a:endParaRPr lang="en-US" dirty="0"/>
          </a:p>
        </p:txBody>
      </p:sp>
    </p:spTree>
    <p:extLst>
      <p:ext uri="{BB962C8B-B14F-4D97-AF65-F5344CB8AC3E}">
        <p14:creationId xmlns:p14="http://schemas.microsoft.com/office/powerpoint/2010/main" val="2432944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4</a:t>
            </a:r>
            <a:r>
              <a:rPr lang="en-US" b="1" noProof="1" smtClean="0">
                <a:solidFill>
                  <a:srgbClr val="221E1F"/>
                </a:solidFill>
                <a:ea typeface="ＭＳ Ｐゴシック" charset="-128"/>
              </a:rPr>
              <a:t>-13</a:t>
            </a:r>
            <a:r>
              <a:rPr b="1" noProof="1" smtClean="0">
                <a:solidFill>
                  <a:srgbClr val="221E1F"/>
                </a:solidFill>
                <a:ea typeface="ＭＳ Ｐゴシック" charset="-128"/>
              </a:rPr>
              <a:t>:</a:t>
            </a:r>
            <a:r>
              <a:rPr noProof="1" smtClean="0">
                <a:solidFill>
                  <a:srgbClr val="221E1F"/>
                </a:solidFill>
                <a:ea typeface="ＭＳ Ｐゴシック" charset="-128"/>
              </a:rPr>
              <a:t> </a:t>
            </a:r>
            <a:r>
              <a:rPr noProof="1">
                <a:solidFill>
                  <a:srgbClr val="221E1F"/>
                </a:solidFill>
                <a:ea typeface="ＭＳ Ｐゴシック" charset="-128"/>
              </a:rPr>
              <a:t>This male golden toad lived in Costa Rica’s high-altitude Monteverde Cloud Forest Reserve. The species became extinct in 1989 apparently because its habitat dried up.</a:t>
            </a:r>
          </a:p>
        </p:txBody>
      </p:sp>
      <p:sp>
        <p:nvSpPr>
          <p:cNvPr id="103428" name="Slide Number Placeholder 3"/>
          <p:cNvSpPr>
            <a:spLocks noGrp="1"/>
          </p:cNvSpPr>
          <p:nvPr>
            <p:ph type="sldNum" sz="quarter" idx="5"/>
          </p:nvPr>
        </p:nvSpPr>
        <p:spPr>
          <a:noFill/>
        </p:spPr>
        <p:txBody>
          <a:bodyPr/>
          <a:lstStyle/>
          <a:p>
            <a:fld id="{FAD8C4E2-C711-CF44-A950-F1E93B7620AD}" type="slidenum">
              <a:rPr lang="en-US"/>
              <a:pPr/>
              <a:t>31</a:t>
            </a:fld>
            <a:endParaRPr lang="en-US" dirty="0"/>
          </a:p>
        </p:txBody>
      </p:sp>
    </p:spTree>
    <p:extLst>
      <p:ext uri="{BB962C8B-B14F-4D97-AF65-F5344CB8AC3E}">
        <p14:creationId xmlns:p14="http://schemas.microsoft.com/office/powerpoint/2010/main" val="278619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7524" name="Slide Number Placeholder 3"/>
          <p:cNvSpPr>
            <a:spLocks noGrp="1"/>
          </p:cNvSpPr>
          <p:nvPr>
            <p:ph type="sldNum" sz="quarter" idx="5"/>
          </p:nvPr>
        </p:nvSpPr>
        <p:spPr>
          <a:noFill/>
        </p:spPr>
        <p:txBody>
          <a:bodyPr/>
          <a:lstStyle/>
          <a:p>
            <a:fld id="{3613B3C6-BD49-E844-9415-4D33E6BE7F70}" type="slidenum">
              <a:rPr lang="en-US"/>
              <a:pPr/>
              <a:t>32</a:t>
            </a:fld>
            <a:endParaRPr lang="en-US" dirty="0"/>
          </a:p>
        </p:txBody>
      </p:sp>
    </p:spTree>
    <p:extLst>
      <p:ext uri="{BB962C8B-B14F-4D97-AF65-F5344CB8AC3E}">
        <p14:creationId xmlns:p14="http://schemas.microsoft.com/office/powerpoint/2010/main" val="1906038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660C3AE0-F1F7-2141-A906-75A884409B50}" type="slidenum">
              <a:rPr lang="en-US"/>
              <a:pPr/>
              <a:t>33</a:t>
            </a:fld>
            <a:endParaRPr lang="en-US" dirty="0"/>
          </a:p>
        </p:txBody>
      </p:sp>
    </p:spTree>
    <p:extLst>
      <p:ext uri="{BB962C8B-B14F-4D97-AF65-F5344CB8AC3E}">
        <p14:creationId xmlns:p14="http://schemas.microsoft.com/office/powerpoint/2010/main" val="108240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EFBCCA45-377D-7B48-8964-B410D116C7EA}" type="slidenum">
              <a:rPr lang="en-US"/>
              <a:pPr/>
              <a:t>3</a:t>
            </a:fld>
            <a:endParaRPr lang="en-US" dirty="0"/>
          </a:p>
        </p:txBody>
      </p:sp>
    </p:spTree>
    <p:extLst>
      <p:ext uri="{BB962C8B-B14F-4D97-AF65-F5344CB8AC3E}">
        <p14:creationId xmlns:p14="http://schemas.microsoft.com/office/powerpoint/2010/main" val="2429325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4</a:t>
            </a:r>
            <a:r>
              <a:rPr lang="en-US" b="1" noProof="1" smtClean="0">
                <a:solidFill>
                  <a:srgbClr val="221E1F"/>
                </a:solidFill>
                <a:ea typeface="ＭＳ Ｐゴシック" charset="-128"/>
              </a:rPr>
              <a:t>-14</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noProof="1" smtClean="0">
                <a:solidFill>
                  <a:srgbClr val="221E1F"/>
                </a:solidFill>
                <a:ea typeface="ＭＳ Ｐゴシック" charset="-128"/>
              </a:rPr>
              <a:t>This area of natural te</a:t>
            </a:r>
            <a:r>
              <a:rPr lang="en-US" sz="1200" kern="1200" baseline="0" dirty="0" smtClean="0">
                <a:solidFill>
                  <a:schemeClr val="tx1"/>
                </a:solidFill>
                <a:ea typeface="ＭＳ Ｐゴシック" pitchFamily="1" charset="-128"/>
                <a:cs typeface="ＭＳ Ｐゴシック" charset="-128"/>
              </a:rPr>
              <a:t>mperate rain forest in Washington’s Olympic National Park (left) has a much higher number of species (higher species richness) and higher species evenness than this tree farm planted in Oregon (right) has.</a:t>
            </a:r>
            <a:endParaRPr noProof="1">
              <a:solidFill>
                <a:srgbClr val="221E1F"/>
              </a:solidFill>
              <a:ea typeface="ＭＳ Ｐゴシック" charset="-128"/>
            </a:endParaRPr>
          </a:p>
        </p:txBody>
      </p:sp>
      <p:sp>
        <p:nvSpPr>
          <p:cNvPr id="109572" name="Slide Number Placeholder 3"/>
          <p:cNvSpPr>
            <a:spLocks noGrp="1"/>
          </p:cNvSpPr>
          <p:nvPr>
            <p:ph type="sldNum" sz="quarter" idx="5"/>
          </p:nvPr>
        </p:nvSpPr>
        <p:spPr>
          <a:noFill/>
        </p:spPr>
        <p:txBody>
          <a:bodyPr/>
          <a:lstStyle/>
          <a:p>
            <a:fld id="{2A5C0F86-ECB5-4646-ACB2-264EEA216C47}" type="slidenum">
              <a:rPr lang="en-US"/>
              <a:pPr/>
              <a:t>35</a:t>
            </a:fld>
            <a:endParaRPr lang="en-US" dirty="0"/>
          </a:p>
        </p:txBody>
      </p:sp>
    </p:spTree>
    <p:extLst>
      <p:ext uri="{BB962C8B-B14F-4D97-AF65-F5344CB8AC3E}">
        <p14:creationId xmlns:p14="http://schemas.microsoft.com/office/powerpoint/2010/main" val="2693703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81B61F1A-B54E-F34A-8E80-564B837FDA20}" type="slidenum">
              <a:rPr lang="en-US"/>
              <a:pPr/>
              <a:t>36</a:t>
            </a:fld>
            <a:endParaRPr lang="en-US" dirty="0"/>
          </a:p>
        </p:txBody>
      </p:sp>
    </p:spTree>
    <p:extLst>
      <p:ext uri="{BB962C8B-B14F-4D97-AF65-F5344CB8AC3E}">
        <p14:creationId xmlns:p14="http://schemas.microsoft.com/office/powerpoint/2010/main" val="3639980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09104367-C5A7-3F4F-A80D-D643195B51E2}" type="slidenum">
              <a:rPr lang="en-US"/>
              <a:pPr/>
              <a:t>37</a:t>
            </a:fld>
            <a:endParaRPr lang="en-US" dirty="0"/>
          </a:p>
        </p:txBody>
      </p:sp>
    </p:spTree>
    <p:extLst>
      <p:ext uri="{BB962C8B-B14F-4D97-AF65-F5344CB8AC3E}">
        <p14:creationId xmlns:p14="http://schemas.microsoft.com/office/powerpoint/2010/main" val="383083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245CBFB1-4BEB-F649-800F-A546010F9B5E}" type="slidenum">
              <a:rPr lang="en-US"/>
              <a:pPr/>
              <a:t>38</a:t>
            </a:fld>
            <a:endParaRPr lang="en-US" dirty="0"/>
          </a:p>
        </p:txBody>
      </p:sp>
    </p:spTree>
    <p:extLst>
      <p:ext uri="{BB962C8B-B14F-4D97-AF65-F5344CB8AC3E}">
        <p14:creationId xmlns:p14="http://schemas.microsoft.com/office/powerpoint/2010/main" val="3253946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BE871B-7F1F-4F47-9162-7A0818EBB73F}" type="slidenum">
              <a:rPr lang="en-US"/>
              <a:pPr>
                <a:defRPr/>
              </a:pPr>
              <a:t>39</a:t>
            </a:fld>
            <a:endParaRPr lang="en-US"/>
          </a:p>
        </p:txBody>
      </p:sp>
      <p:sp>
        <p:nvSpPr>
          <p:cNvPr id="8806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4.15 </a:t>
            </a:r>
            <a:r>
              <a:rPr lang="en-US" dirty="0" smtClean="0"/>
              <a:t>Specialist species such as the giant panda have a narrow niche (left curve) and generalist species such as the raccoon have a broad niche (right curve). </a:t>
            </a:r>
          </a:p>
        </p:txBody>
      </p:sp>
    </p:spTree>
    <p:extLst>
      <p:ext uri="{BB962C8B-B14F-4D97-AF65-F5344CB8AC3E}">
        <p14:creationId xmlns:p14="http://schemas.microsoft.com/office/powerpoint/2010/main" val="3033769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AF1C80-C704-1D49-9166-FF33C58E63E9}" type="slidenum">
              <a:rPr lang="en-US"/>
              <a:pPr>
                <a:defRPr/>
              </a:pPr>
              <a:t>40</a:t>
            </a:fld>
            <a:endParaRPr lang="en-US"/>
          </a:p>
        </p:txBody>
      </p:sp>
      <p:sp>
        <p:nvSpPr>
          <p:cNvPr id="9011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4.16 </a:t>
            </a:r>
            <a:r>
              <a:rPr lang="en-US" dirty="0" smtClean="0"/>
              <a:t>Various bird species in a coastal wetland occupy specialized feeding niches. This specialization reduces competition and allows for sharing of limited resources. </a:t>
            </a:r>
          </a:p>
        </p:txBody>
      </p:sp>
    </p:spTree>
    <p:extLst>
      <p:ext uri="{BB962C8B-B14F-4D97-AF65-F5344CB8AC3E}">
        <p14:creationId xmlns:p14="http://schemas.microsoft.com/office/powerpoint/2010/main" val="1279710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63340ECD-AEA9-6742-9669-BA988F66518D}" type="slidenum">
              <a:rPr lang="en-US"/>
              <a:pPr/>
              <a:t>41</a:t>
            </a:fld>
            <a:endParaRPr lang="en-US" dirty="0"/>
          </a:p>
        </p:txBody>
      </p:sp>
    </p:spTree>
    <p:extLst>
      <p:ext uri="{BB962C8B-B14F-4D97-AF65-F5344CB8AC3E}">
        <p14:creationId xmlns:p14="http://schemas.microsoft.com/office/powerpoint/2010/main" val="3828844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ADD94DA3-B770-3546-B6C2-5492E6682A0A}" type="slidenum">
              <a:rPr lang="en-US"/>
              <a:pPr/>
              <a:t>42</a:t>
            </a:fld>
            <a:endParaRPr lang="en-US" dirty="0"/>
          </a:p>
        </p:txBody>
      </p:sp>
    </p:spTree>
    <p:extLst>
      <p:ext uri="{BB962C8B-B14F-4D97-AF65-F5344CB8AC3E}">
        <p14:creationId xmlns:p14="http://schemas.microsoft.com/office/powerpoint/2010/main" val="3973582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0836" name="Slide Number Placeholder 3"/>
          <p:cNvSpPr>
            <a:spLocks noGrp="1"/>
          </p:cNvSpPr>
          <p:nvPr>
            <p:ph type="sldNum" sz="quarter" idx="5"/>
          </p:nvPr>
        </p:nvSpPr>
        <p:spPr>
          <a:noFill/>
        </p:spPr>
        <p:txBody>
          <a:bodyPr/>
          <a:lstStyle/>
          <a:p>
            <a:fld id="{D3D4307A-0976-1C49-8155-1080710BA095}" type="slidenum">
              <a:rPr lang="en-US"/>
              <a:pPr/>
              <a:t>43</a:t>
            </a:fld>
            <a:endParaRPr lang="en-US" dirty="0"/>
          </a:p>
        </p:txBody>
      </p:sp>
    </p:spTree>
    <p:extLst>
      <p:ext uri="{BB962C8B-B14F-4D97-AF65-F5344CB8AC3E}">
        <p14:creationId xmlns:p14="http://schemas.microsoft.com/office/powerpoint/2010/main" val="2250326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F600DEFA-F0BC-9441-99A5-F40CC5A1C08E}" type="slidenum">
              <a:rPr lang="en-US"/>
              <a:pPr/>
              <a:t>45</a:t>
            </a:fld>
            <a:endParaRPr lang="en-US" dirty="0"/>
          </a:p>
        </p:txBody>
      </p:sp>
    </p:spTree>
    <p:extLst>
      <p:ext uri="{BB962C8B-B14F-4D97-AF65-F5344CB8AC3E}">
        <p14:creationId xmlns:p14="http://schemas.microsoft.com/office/powerpoint/2010/main" val="227766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0F01B25B-162E-9F4B-9504-F8BB41002443}" type="slidenum">
              <a:rPr lang="en-US"/>
              <a:pPr/>
              <a:t>4</a:t>
            </a:fld>
            <a:endParaRPr lang="en-US" dirty="0"/>
          </a:p>
        </p:txBody>
      </p:sp>
    </p:spTree>
    <p:extLst>
      <p:ext uri="{BB962C8B-B14F-4D97-AF65-F5344CB8AC3E}">
        <p14:creationId xmlns:p14="http://schemas.microsoft.com/office/powerpoint/2010/main" val="1794043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4</a:t>
            </a:r>
            <a:r>
              <a:rPr lang="en-US" b="1" noProof="1" smtClean="0">
                <a:solidFill>
                  <a:srgbClr val="221E1F"/>
                </a:solidFill>
                <a:ea typeface="ＭＳ Ｐゴシック" charset="-128"/>
              </a:rPr>
              <a:t>-19</a:t>
            </a:r>
            <a:r>
              <a:rPr b="1" noProof="1" smtClean="0">
                <a:solidFill>
                  <a:srgbClr val="221E1F"/>
                </a:solidFill>
                <a:ea typeface="ＭＳ Ｐゴシック" charset="-128"/>
              </a:rPr>
              <a:t>:</a:t>
            </a:r>
            <a:r>
              <a:rPr noProof="1" smtClean="0">
                <a:solidFill>
                  <a:srgbClr val="221E1F"/>
                </a:solidFill>
                <a:ea typeface="ＭＳ Ｐゴシック" charset="-128"/>
              </a:rPr>
              <a:t> </a:t>
            </a:r>
            <a:r>
              <a:rPr i="1" noProof="1">
                <a:solidFill>
                  <a:srgbClr val="221E1F"/>
                </a:solidFill>
                <a:ea typeface="ＭＳ Ｐゴシック" charset="-128"/>
              </a:rPr>
              <a:t>Keystone species:</a:t>
            </a:r>
            <a:r>
              <a:rPr i="1"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American alligator plays an important ecological role in its marsh and swamp habitats in the southeastern United States.</a:t>
            </a:r>
            <a:endParaRPr noProof="1">
              <a:solidFill>
                <a:srgbClr val="221E1F"/>
              </a:solidFill>
              <a:ea typeface="ＭＳ Ｐゴシック" charset="-128"/>
            </a:endParaRPr>
          </a:p>
        </p:txBody>
      </p:sp>
      <p:sp>
        <p:nvSpPr>
          <p:cNvPr id="125956" name="Slide Number Placeholder 3"/>
          <p:cNvSpPr>
            <a:spLocks noGrp="1"/>
          </p:cNvSpPr>
          <p:nvPr>
            <p:ph type="sldNum" sz="quarter" idx="5"/>
          </p:nvPr>
        </p:nvSpPr>
        <p:spPr>
          <a:noFill/>
        </p:spPr>
        <p:txBody>
          <a:bodyPr/>
          <a:lstStyle/>
          <a:p>
            <a:fld id="{B8FA58C8-EAE3-B541-8695-A0838698913B}" type="slidenum">
              <a:rPr lang="en-US"/>
              <a:pPr/>
              <a:t>46</a:t>
            </a:fld>
            <a:endParaRPr lang="en-US" dirty="0"/>
          </a:p>
        </p:txBody>
      </p:sp>
    </p:spTree>
    <p:extLst>
      <p:ext uri="{BB962C8B-B14F-4D97-AF65-F5344CB8AC3E}">
        <p14:creationId xmlns:p14="http://schemas.microsoft.com/office/powerpoint/2010/main" val="109049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6C1B7D-9FE1-064A-A4E1-F104B9974CB5}" type="slidenum">
              <a:rPr lang="en-US"/>
              <a:pPr>
                <a:defRPr/>
              </a:pPr>
              <a:t>7</a:t>
            </a:fld>
            <a:endParaRPr lang="en-US"/>
          </a:p>
        </p:txBody>
      </p:sp>
      <p:sp>
        <p:nvSpPr>
          <p:cNvPr id="6758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4.2 Natural capital: </a:t>
            </a:r>
            <a:r>
              <a:rPr lang="en-US" dirty="0" smtClean="0"/>
              <a:t>The major components of the earth’s </a:t>
            </a:r>
            <a:r>
              <a:rPr lang="en-US" i="1" dirty="0" smtClean="0"/>
              <a:t>biodiversity—one </a:t>
            </a:r>
            <a:r>
              <a:rPr lang="en-US" dirty="0" smtClean="0"/>
              <a:t>of the planet’s most important renewable resources and a key component of its natural capital (see Figure 1-3, p. 7). </a:t>
            </a:r>
            <a:r>
              <a:rPr lang="en-US" b="1" i="1" dirty="0" smtClean="0"/>
              <a:t>Question: </a:t>
            </a:r>
            <a:r>
              <a:rPr lang="en-US" dirty="0" smtClean="0"/>
              <a:t>Why do you think we should protect the earth’s biodiversity from our actions? </a:t>
            </a:r>
            <a:endParaRPr lang="en-US" dirty="0"/>
          </a:p>
        </p:txBody>
      </p:sp>
    </p:spTree>
    <p:extLst>
      <p:ext uri="{BB962C8B-B14F-4D97-AF65-F5344CB8AC3E}">
        <p14:creationId xmlns:p14="http://schemas.microsoft.com/office/powerpoint/2010/main" val="111185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4</a:t>
            </a:r>
            <a:r>
              <a:rPr lang="en-US" b="1" noProof="1" smtClean="0">
                <a:solidFill>
                  <a:srgbClr val="221E1F"/>
                </a:solidFill>
                <a:ea typeface="ＭＳ Ｐゴシック" charset="-128"/>
              </a:rPr>
              <a:t>-3</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Genetic diversity among individuals in this population of a species of Caribbean snail is reflected in the variations in shell color and banding patterns. Genetic diversity can also include other variations such as slight differences in chemical makeup, sensitivity to various chemicals, and behavior.</a:t>
            </a:r>
            <a:endParaRPr noProof="1">
              <a:solidFill>
                <a:srgbClr val="221E1F"/>
              </a:solidFill>
              <a:ea typeface="ＭＳ Ｐゴシック" charset="-128"/>
            </a:endParaRPr>
          </a:p>
        </p:txBody>
      </p:sp>
      <p:sp>
        <p:nvSpPr>
          <p:cNvPr id="77828" name="Slide Number Placeholder 3"/>
          <p:cNvSpPr>
            <a:spLocks noGrp="1"/>
          </p:cNvSpPr>
          <p:nvPr>
            <p:ph type="sldNum" sz="quarter" idx="5"/>
          </p:nvPr>
        </p:nvSpPr>
        <p:spPr>
          <a:noFill/>
        </p:spPr>
        <p:txBody>
          <a:bodyPr/>
          <a:lstStyle/>
          <a:p>
            <a:fld id="{8385662D-729A-1545-90F4-0D4144C81BB1}" type="slidenum">
              <a:rPr lang="en-US"/>
              <a:pPr/>
              <a:t>8</a:t>
            </a:fld>
            <a:endParaRPr lang="en-US" dirty="0"/>
          </a:p>
        </p:txBody>
      </p:sp>
    </p:spTree>
    <p:extLst>
      <p:ext uri="{BB962C8B-B14F-4D97-AF65-F5344CB8AC3E}">
        <p14:creationId xmlns:p14="http://schemas.microsoft.com/office/powerpoint/2010/main" val="19304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4</a:t>
            </a:r>
            <a:r>
              <a:rPr lang="en-US" b="1" noProof="1" smtClean="0">
                <a:solidFill>
                  <a:srgbClr val="221E1F"/>
                </a:solidFill>
                <a:ea typeface="ＭＳ Ｐゴシック" charset="-128"/>
              </a:rPr>
              <a:t>-4</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major biomes found along the 39th parallel across the United States show a variety of ecosystems. The differences in tree and other plant species reflect changes in climate, mainly differences in average annual precipitation and temperature.</a:t>
            </a:r>
            <a:endParaRPr noProof="1">
              <a:solidFill>
                <a:srgbClr val="221E1F"/>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441DB4EF-2CC1-B64D-B4CC-8C5559A93F87}" type="slidenum">
              <a:rPr lang="en-US"/>
              <a:pPr/>
              <a:t>9</a:t>
            </a:fld>
            <a:endParaRPr lang="en-US" dirty="0"/>
          </a:p>
        </p:txBody>
      </p:sp>
    </p:spTree>
    <p:extLst>
      <p:ext uri="{BB962C8B-B14F-4D97-AF65-F5344CB8AC3E}">
        <p14:creationId xmlns:p14="http://schemas.microsoft.com/office/powerpoint/2010/main" val="291547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A27EF019-ECD2-A646-9B77-DAD02ED85FE9}" type="slidenum">
              <a:rPr lang="en-US"/>
              <a:pPr/>
              <a:t>10</a:t>
            </a:fld>
            <a:endParaRPr lang="en-US" dirty="0"/>
          </a:p>
        </p:txBody>
      </p:sp>
    </p:spTree>
    <p:extLst>
      <p:ext uri="{BB962C8B-B14F-4D97-AF65-F5344CB8AC3E}">
        <p14:creationId xmlns:p14="http://schemas.microsoft.com/office/powerpoint/2010/main" val="324313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D7E4E419-F8EA-A346-B309-BFC9F26F5E1A}" type="slidenum">
              <a:rPr lang="en-US"/>
              <a:pPr/>
              <a:t>11</a:t>
            </a:fld>
            <a:endParaRPr lang="en-US" dirty="0"/>
          </a:p>
        </p:txBody>
      </p:sp>
    </p:spTree>
    <p:extLst>
      <p:ext uri="{BB962C8B-B14F-4D97-AF65-F5344CB8AC3E}">
        <p14:creationId xmlns:p14="http://schemas.microsoft.com/office/powerpoint/2010/main" val="493474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xmlns="">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latin typeface="Arial"/>
              </a:rPr>
              <a:t>LIVING IN THE ENVIRONMENT, 18e</a:t>
            </a:r>
            <a:endParaRPr lang="en-US" sz="3200" b="1" spc="100" baseline="0" dirty="0">
              <a:solidFill>
                <a:srgbClr val="5E0608"/>
              </a:solidFill>
              <a:effectLst>
                <a:outerShdw blurRad="50800" dist="38100" dir="2700000" algn="tl" rotWithShape="0">
                  <a:prstClr val="black"/>
                </a:outerShdw>
              </a:effectLst>
              <a:latin typeface="Arial"/>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latin typeface="Arial"/>
              </a:rPr>
              <a:t>G. TYLER MILLER </a:t>
            </a:r>
            <a:r>
              <a:rPr lang="en-US" sz="2000" b="1" spc="100" dirty="0" smtClean="0">
                <a:solidFill>
                  <a:srgbClr val="FFEC8F"/>
                </a:solidFill>
                <a:effectLst>
                  <a:outerShdw dist="50800" dir="2700000" algn="tl" rotWithShape="0">
                    <a:prstClr val="black"/>
                  </a:outerShdw>
                </a:effectLst>
                <a:latin typeface="Arial"/>
              </a:rPr>
              <a:t>•</a:t>
            </a:r>
            <a:r>
              <a:rPr lang="en-US" sz="1800" b="1" spc="100" dirty="0" smtClean="0">
                <a:effectLst>
                  <a:outerShdw dist="50800" dir="2700000" algn="tl" rotWithShape="0">
                    <a:prstClr val="black"/>
                  </a:outerShdw>
                </a:effectLst>
                <a:latin typeface="Arial"/>
              </a:rPr>
              <a:t> </a:t>
            </a:r>
            <a:r>
              <a:rPr lang="en-US" sz="1800" b="1" spc="100" dirty="0" smtClean="0">
                <a:solidFill>
                  <a:srgbClr val="FFF6CC"/>
                </a:solidFill>
                <a:effectLst>
                  <a:outerShdw dist="50800" dir="2700000" algn="tl" rotWithShape="0">
                    <a:prstClr val="black"/>
                  </a:outerShdw>
                </a:effectLst>
                <a:latin typeface="Arial"/>
              </a:rPr>
              <a:t>SCOTT E. SPOOLMAN</a:t>
            </a:r>
            <a:endParaRPr lang="en-US" sz="1800" b="1" spc="100" dirty="0">
              <a:solidFill>
                <a:srgbClr val="FFF6CC"/>
              </a:solidFill>
              <a:effectLst>
                <a:outerShdw dist="50800" dir="2700000" algn="tl" rotWithShape="0">
                  <a:prstClr val="black"/>
                </a:outerShdw>
              </a:effectLst>
              <a:latin typeface="Arial"/>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293517" cy="307777"/>
          </a:xfrm>
          <a:prstGeom prst="rect">
            <a:avLst/>
          </a:prstGeom>
          <a:noFill/>
        </p:spPr>
        <p:txBody>
          <a:bodyPr wrap="none" rtlCol="0">
            <a:spAutoFit/>
          </a:bodyPr>
          <a:lstStyle/>
          <a:p>
            <a:r>
              <a:rPr lang="en-US" sz="1400" dirty="0" smtClean="0">
                <a:solidFill>
                  <a:srgbClr val="FFF6CC"/>
                </a:solidFill>
                <a:latin typeface="Arial"/>
              </a:rPr>
              <a:t>© Cengage Learning 2015</a:t>
            </a:r>
            <a:endParaRPr lang="en-US" sz="1400" dirty="0">
              <a:solidFill>
                <a:srgbClr val="FFF6CC"/>
              </a:solidFill>
              <a:latin typeface="Arial"/>
            </a:endParaRPr>
          </a:p>
        </p:txBody>
      </p:sp>
    </p:spTree>
    <p:extLst>
      <p:ext uri="{BB962C8B-B14F-4D97-AF65-F5344CB8AC3E}">
        <p14:creationId xmlns:p14="http://schemas.microsoft.com/office/powerpoint/2010/main" val="19686153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a:defRPr>
            </a:lvl6pPr>
            <a:lvl7pPr>
              <a:defRPr>
                <a:latin typeface="Arial"/>
              </a:defRPr>
            </a:lvl7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483059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999706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1130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7288308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13048616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55715"/>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Tree>
    <p:extLst>
      <p:ext uri="{BB962C8B-B14F-4D97-AF65-F5344CB8AC3E}">
        <p14:creationId xmlns:p14="http://schemas.microsoft.com/office/powerpoint/2010/main" val="155741785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4542" y="3276600"/>
            <a:ext cx="3156858" cy="1534887"/>
          </a:xfrm>
        </p:spPr>
        <p:txBody>
          <a:bodyPr/>
          <a:lstStyle/>
          <a:p>
            <a:r>
              <a:rPr lang="en-US" dirty="0" smtClean="0"/>
              <a:t>4</a:t>
            </a:r>
            <a:endParaRPr lang="en-US" dirty="0"/>
          </a:p>
        </p:txBody>
      </p:sp>
      <p:sp>
        <p:nvSpPr>
          <p:cNvPr id="3075" name="Rectangle 3"/>
          <p:cNvSpPr>
            <a:spLocks noGrp="1" noChangeArrowheads="1"/>
          </p:cNvSpPr>
          <p:nvPr>
            <p:ph type="subTitle" idx="1"/>
          </p:nvPr>
        </p:nvSpPr>
        <p:spPr>
          <a:xfrm>
            <a:off x="457200" y="4876800"/>
            <a:ext cx="8275320" cy="1752600"/>
          </a:xfrm>
        </p:spPr>
        <p:txBody>
          <a:bodyPr/>
          <a:lstStyle/>
          <a:p>
            <a:r>
              <a:rPr lang="en-US" dirty="0" smtClean="0"/>
              <a:t>Biodiversity and Evolution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smtClean="0"/>
              <a:t>The scientific theory of evolution explains how life on earth changes over time through changes in the genes of populations</a:t>
            </a:r>
          </a:p>
          <a:p>
            <a:r>
              <a:rPr lang="en-US" dirty="0" smtClean="0"/>
              <a:t>Populations evolve when genes mutate and give some individuals genetic traits that enhance their abilities to survive and to produce offspring with these traits (natural selection)</a:t>
            </a:r>
            <a:endParaRPr lang="en-US" dirty="0"/>
          </a:p>
        </p:txBody>
      </p:sp>
      <p:sp>
        <p:nvSpPr>
          <p:cNvPr id="18434" name="Rectangle 2"/>
          <p:cNvSpPr>
            <a:spLocks noGrp="1" noChangeArrowheads="1"/>
          </p:cNvSpPr>
          <p:nvPr>
            <p:ph type="title"/>
          </p:nvPr>
        </p:nvSpPr>
        <p:spPr/>
        <p:txBody>
          <a:bodyPr/>
          <a:lstStyle/>
          <a:p>
            <a:r>
              <a:rPr lang="en-US" dirty="0" smtClean="0"/>
              <a:t>4-2 How Does the Earth’s Life Change Over Time?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en-US" dirty="0" smtClean="0"/>
              <a:t>Fossils</a:t>
            </a:r>
          </a:p>
          <a:p>
            <a:pPr lvl="1"/>
            <a:r>
              <a:rPr lang="en-US" dirty="0" smtClean="0"/>
              <a:t>Physical evidence of ancient organisms</a:t>
            </a:r>
          </a:p>
          <a:p>
            <a:pPr lvl="1"/>
            <a:r>
              <a:rPr lang="en-US" dirty="0" smtClean="0"/>
              <a:t>Reveal what their external structures looked like</a:t>
            </a:r>
          </a:p>
          <a:p>
            <a:r>
              <a:rPr lang="en-US" dirty="0" smtClean="0"/>
              <a:t>Fossil record – entire body of fossil evidence</a:t>
            </a:r>
          </a:p>
          <a:p>
            <a:r>
              <a:rPr lang="en-US" dirty="0" smtClean="0"/>
              <a:t>We only have fossils of 1% of all species that lived on earth</a:t>
            </a:r>
            <a:endParaRPr lang="en-US" dirty="0"/>
          </a:p>
        </p:txBody>
      </p:sp>
      <p:sp>
        <p:nvSpPr>
          <p:cNvPr id="19458" name="Rectangle 2"/>
          <p:cNvSpPr>
            <a:spLocks noGrp="1" noChangeArrowheads="1"/>
          </p:cNvSpPr>
          <p:nvPr>
            <p:ph type="title"/>
          </p:nvPr>
        </p:nvSpPr>
        <p:spPr/>
        <p:txBody>
          <a:bodyPr/>
          <a:lstStyle/>
          <a:p>
            <a:r>
              <a:rPr lang="en-US" dirty="0" smtClean="0"/>
              <a:t>Biological Evolution by Natural Selection Explains How Life Changes over Time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Fossilized Skeleton of an Herbivore that Lived during the Cenozoic Era</a:t>
            </a:r>
            <a:endParaRPr lang="en-US" dirty="0"/>
          </a:p>
        </p:txBody>
      </p:sp>
      <p:pic>
        <p:nvPicPr>
          <p:cNvPr id="5" name="Picture 1" descr="04p083_f05.jpg"/>
          <p:cNvPicPr>
            <a:picLocks noGrp="1" noChangeAspect="1"/>
          </p:cNvPicPr>
          <p:nvPr>
            <p:ph idx="1"/>
          </p:nvPr>
        </p:nvPicPr>
        <p:blipFill>
          <a:blip r:embed="rId3" cstate="print">
            <a:extLst>
              <a:ext uri="{28A0092B-C50C-407E-A947-70E740481C1C}">
                <a14:useLocalDpi xmlns:a14="http://schemas.microsoft.com/office/drawing/2010/main" val="0"/>
              </a:ext>
            </a:extLst>
          </a:blip>
          <a:srcRect l="-46254" r="-46254"/>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4-5, p. 83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smtClean="0"/>
              <a:t>Biological evolution – how the earth’s life changes over time through changes in the genetic characteristics of populations</a:t>
            </a:r>
          </a:p>
          <a:p>
            <a:pPr lvl="1"/>
            <a:r>
              <a:rPr lang="en-US" dirty="0" smtClean="0"/>
              <a:t>Darwin – Origin of Species</a:t>
            </a:r>
          </a:p>
          <a:p>
            <a:r>
              <a:rPr lang="en-US" dirty="0" smtClean="0"/>
              <a:t>Natural selection – individuals with certain traits are more likely to survive and reproduce under a certain set of environmental conditions</a:t>
            </a:r>
          </a:p>
          <a:p>
            <a:r>
              <a:rPr lang="en-US" dirty="0" smtClean="0"/>
              <a:t>Huge body of evidence</a:t>
            </a:r>
          </a:p>
          <a:p>
            <a:pPr lvl="1"/>
            <a:endParaRPr lang="en-US" dirty="0" smtClean="0"/>
          </a:p>
          <a:p>
            <a:pPr lvl="1"/>
            <a:endParaRPr lang="en-US" dirty="0" smtClean="0"/>
          </a:p>
          <a:p>
            <a:endParaRPr lang="en-US" dirty="0"/>
          </a:p>
        </p:txBody>
      </p:sp>
      <p:sp>
        <p:nvSpPr>
          <p:cNvPr id="21506" name="Rectangle 2"/>
          <p:cNvSpPr>
            <a:spLocks noGrp="1" noChangeArrowheads="1"/>
          </p:cNvSpPr>
          <p:nvPr>
            <p:ph type="title"/>
          </p:nvPr>
        </p:nvSpPr>
        <p:spPr/>
        <p:txBody>
          <a:bodyPr/>
          <a:lstStyle/>
          <a:p>
            <a:r>
              <a:rPr lang="en-US" dirty="0" smtClean="0"/>
              <a:t>Biological Evolution by Natural Selection (cont’d.)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dirty="0" smtClean="0"/>
              <a:t>Populations evolve by becoming genetically different</a:t>
            </a:r>
          </a:p>
          <a:p>
            <a:r>
              <a:rPr lang="en-US" dirty="0" smtClean="0"/>
              <a:t>Genetic variations</a:t>
            </a:r>
          </a:p>
          <a:p>
            <a:pPr lvl="1"/>
            <a:r>
              <a:rPr lang="en-US" dirty="0" smtClean="0"/>
              <a:t>First step in biological evolution</a:t>
            </a:r>
          </a:p>
          <a:p>
            <a:pPr lvl="1"/>
            <a:r>
              <a:rPr lang="en-US" dirty="0" smtClean="0"/>
              <a:t>Occurs through mutations in reproductive cells</a:t>
            </a:r>
          </a:p>
          <a:p>
            <a:pPr lvl="1"/>
            <a:r>
              <a:rPr lang="en-US" dirty="0" smtClean="0"/>
              <a:t>Mutations – random changes in DNA molecules</a:t>
            </a:r>
            <a:endParaRPr lang="en-US" dirty="0"/>
          </a:p>
        </p:txBody>
      </p:sp>
      <p:sp>
        <p:nvSpPr>
          <p:cNvPr id="23554" name="Rectangle 2"/>
          <p:cNvSpPr>
            <a:spLocks noGrp="1" noChangeArrowheads="1"/>
          </p:cNvSpPr>
          <p:nvPr>
            <p:ph type="title"/>
          </p:nvPr>
        </p:nvSpPr>
        <p:spPr/>
        <p:txBody>
          <a:bodyPr>
            <a:normAutofit/>
          </a:bodyPr>
          <a:lstStyle/>
          <a:p>
            <a:r>
              <a:rPr lang="en-US" dirty="0" smtClean="0"/>
              <a:t>Mutations and Changes in the Genetic Makeup of Populations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smtClean="0"/>
              <a:t>Natural selection: acts on individuals</a:t>
            </a:r>
          </a:p>
          <a:p>
            <a:pPr lvl="1"/>
            <a:r>
              <a:rPr lang="en-US" dirty="0" smtClean="0"/>
              <a:t>Second step in biological evolution</a:t>
            </a:r>
          </a:p>
          <a:p>
            <a:pPr lvl="1"/>
            <a:r>
              <a:rPr lang="en-US" dirty="0" smtClean="0"/>
              <a:t>Adaptation may lead to differential reproduction</a:t>
            </a:r>
          </a:p>
          <a:p>
            <a:pPr lvl="1"/>
            <a:r>
              <a:rPr lang="en-US" dirty="0" smtClean="0"/>
              <a:t>Genetic resistance – ability of one or more members of a population to resist a chemical designed to kill it</a:t>
            </a:r>
          </a:p>
          <a:p>
            <a:endParaRPr lang="en-US" dirty="0"/>
          </a:p>
        </p:txBody>
      </p:sp>
      <p:sp>
        <p:nvSpPr>
          <p:cNvPr id="24578" name="Rectangle 2"/>
          <p:cNvSpPr>
            <a:spLocks noGrp="1" noChangeArrowheads="1"/>
          </p:cNvSpPr>
          <p:nvPr>
            <p:ph type="title"/>
          </p:nvPr>
        </p:nvSpPr>
        <p:spPr/>
        <p:txBody>
          <a:bodyPr/>
          <a:lstStyle/>
          <a:p>
            <a:r>
              <a:rPr lang="en-US" dirty="0" smtClean="0"/>
              <a:t>Mutations and Changes in the Genetic Makeup of Populations (cont’d.)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9" name="Picture 1" descr="04p084_f06_E.jpg"/>
          <p:cNvPicPr>
            <a:picLocks noChangeAspect="1"/>
          </p:cNvPicPr>
          <p:nvPr/>
        </p:nvPicPr>
        <p:blipFill>
          <a:blip r:embed="rId3">
            <a:extLst>
              <a:ext uri="{28A0092B-C50C-407E-A947-70E740481C1C}">
                <a14:useLocalDpi xmlns:a14="http://schemas.microsoft.com/office/drawing/2010/main" val="0"/>
              </a:ext>
            </a:extLst>
          </a:blip>
          <a:srcRect r="77895"/>
          <a:stretch>
            <a:fillRect/>
          </a:stretch>
        </p:blipFill>
        <p:spPr bwMode="auto">
          <a:xfrm>
            <a:off x="0" y="2400300"/>
            <a:ext cx="2020888"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Rectangle 3" hidden="1"/>
          <p:cNvSpPr>
            <a:spLocks noGrp="1" noChangeArrowheads="1"/>
          </p:cNvSpPr>
          <p:nvPr>
            <p:ph type="title"/>
          </p:nvPr>
        </p:nvSpPr>
        <p:spPr>
          <a:xfrm>
            <a:off x="457200" y="152400"/>
            <a:ext cx="8229600" cy="1143000"/>
          </a:xfrm>
        </p:spPr>
        <p:txBody>
          <a:bodyPr/>
          <a:lstStyle/>
          <a:p>
            <a:pPr eaLnBrk="1" hangingPunct="1">
              <a:defRPr/>
            </a:pPr>
            <a:endParaRPr lang="en-US" smtClean="0"/>
          </a:p>
        </p:txBody>
      </p:sp>
      <p:sp>
        <p:nvSpPr>
          <p:cNvPr id="70661" name="Text Box 5"/>
          <p:cNvSpPr txBox="1">
            <a:spLocks noChangeArrowheads="1"/>
          </p:cNvSpPr>
          <p:nvPr/>
        </p:nvSpPr>
        <p:spPr bwMode="auto">
          <a:xfrm>
            <a:off x="228600" y="2068513"/>
            <a:ext cx="72707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(a) </a:t>
            </a:r>
          </a:p>
        </p:txBody>
      </p:sp>
      <p:sp>
        <p:nvSpPr>
          <p:cNvPr id="70662" name="Text Box 6"/>
          <p:cNvSpPr txBox="1">
            <a:spLocks noChangeArrowheads="1"/>
          </p:cNvSpPr>
          <p:nvPr/>
        </p:nvSpPr>
        <p:spPr bwMode="auto">
          <a:xfrm>
            <a:off x="2482850" y="2068513"/>
            <a:ext cx="54927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(b)</a:t>
            </a:r>
          </a:p>
        </p:txBody>
      </p:sp>
      <p:sp>
        <p:nvSpPr>
          <p:cNvPr id="70663" name="Text Box 7"/>
          <p:cNvSpPr txBox="1">
            <a:spLocks noChangeArrowheads="1"/>
          </p:cNvSpPr>
          <p:nvPr/>
        </p:nvSpPr>
        <p:spPr bwMode="auto">
          <a:xfrm>
            <a:off x="4943475" y="2068513"/>
            <a:ext cx="61912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a:t>
            </a:r>
          </a:p>
        </p:txBody>
      </p:sp>
      <p:sp>
        <p:nvSpPr>
          <p:cNvPr id="70664" name="Text Box 8"/>
          <p:cNvSpPr txBox="1">
            <a:spLocks noChangeArrowheads="1"/>
          </p:cNvSpPr>
          <p:nvPr/>
        </p:nvSpPr>
        <p:spPr bwMode="auto">
          <a:xfrm>
            <a:off x="7259638" y="2068513"/>
            <a:ext cx="512762"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(d)</a:t>
            </a:r>
          </a:p>
        </p:txBody>
      </p:sp>
      <p:sp>
        <p:nvSpPr>
          <p:cNvPr id="70665" name="Text Box 9"/>
          <p:cNvSpPr txBox="1">
            <a:spLocks noChangeArrowheads="1"/>
          </p:cNvSpPr>
          <p:nvPr/>
        </p:nvSpPr>
        <p:spPr bwMode="auto">
          <a:xfrm>
            <a:off x="0" y="4967288"/>
            <a:ext cx="21891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Normal bacterium</a:t>
            </a:r>
          </a:p>
        </p:txBody>
      </p:sp>
      <p:sp>
        <p:nvSpPr>
          <p:cNvPr id="70666" name="Text Box 10"/>
          <p:cNvSpPr txBox="1">
            <a:spLocks noChangeArrowheads="1"/>
          </p:cNvSpPr>
          <p:nvPr/>
        </p:nvSpPr>
        <p:spPr bwMode="auto">
          <a:xfrm>
            <a:off x="2133600" y="4967288"/>
            <a:ext cx="24304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Resistant bacterium</a:t>
            </a:r>
          </a:p>
        </p:txBody>
      </p:sp>
      <p:sp>
        <p:nvSpPr>
          <p:cNvPr id="70668" name="Line 12"/>
          <p:cNvSpPr>
            <a:spLocks noChangeShapeType="1"/>
          </p:cNvSpPr>
          <p:nvPr/>
        </p:nvSpPr>
        <p:spPr bwMode="auto">
          <a:xfrm>
            <a:off x="339725" y="4213225"/>
            <a:ext cx="276225" cy="7905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
        <p:nvSpPr>
          <p:cNvPr id="70669" name="Line 13"/>
          <p:cNvSpPr>
            <a:spLocks noChangeShapeType="1"/>
          </p:cNvSpPr>
          <p:nvPr/>
        </p:nvSpPr>
        <p:spPr bwMode="auto">
          <a:xfrm>
            <a:off x="1457325" y="3514725"/>
            <a:ext cx="787400" cy="14509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
        <p:nvSpPr>
          <p:cNvPr id="15"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4-6, p. 84</a:t>
            </a:r>
          </a:p>
        </p:txBody>
      </p:sp>
      <p:sp>
        <p:nvSpPr>
          <p:cNvPr id="13" name="Text Box 20"/>
          <p:cNvSpPr txBox="1">
            <a:spLocks noChangeArrowheads="1"/>
          </p:cNvSpPr>
          <p:nvPr/>
        </p:nvSpPr>
        <p:spPr bwMode="auto">
          <a:xfrm>
            <a:off x="8077200" y="6324600"/>
            <a:ext cx="10477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200" b="1" dirty="0">
                <a:solidFill>
                  <a:srgbClr val="008040"/>
                </a:solidFill>
                <a:latin typeface="Arial"/>
              </a:rPr>
              <a:t>Stepped Art</a:t>
            </a:r>
          </a:p>
        </p:txBody>
      </p:sp>
      <p:pic>
        <p:nvPicPr>
          <p:cNvPr id="14" name="Picture 1" descr="04p084_f06_E.jpg"/>
          <p:cNvPicPr>
            <a:picLocks noChangeAspect="1"/>
          </p:cNvPicPr>
          <p:nvPr/>
        </p:nvPicPr>
        <p:blipFill>
          <a:blip r:embed="rId3">
            <a:extLst>
              <a:ext uri="{28A0092B-C50C-407E-A947-70E740481C1C}">
                <a14:useLocalDpi xmlns:a14="http://schemas.microsoft.com/office/drawing/2010/main" val="0"/>
              </a:ext>
            </a:extLst>
          </a:blip>
          <a:srcRect l="22203" r="52560"/>
          <a:stretch>
            <a:fillRect/>
          </a:stretch>
        </p:blipFill>
        <p:spPr bwMode="auto">
          <a:xfrm>
            <a:off x="2030413" y="2400300"/>
            <a:ext cx="2306637"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 descr="04p084_f06_E.jpg"/>
          <p:cNvPicPr>
            <a:picLocks noChangeAspect="1"/>
          </p:cNvPicPr>
          <p:nvPr/>
        </p:nvPicPr>
        <p:blipFill>
          <a:blip r:embed="rId3">
            <a:extLst>
              <a:ext uri="{28A0092B-C50C-407E-A947-70E740481C1C}">
                <a14:useLocalDpi xmlns:a14="http://schemas.microsoft.com/office/drawing/2010/main" val="0"/>
              </a:ext>
            </a:extLst>
          </a:blip>
          <a:srcRect l="47340" r="26935"/>
          <a:stretch>
            <a:fillRect/>
          </a:stretch>
        </p:blipFill>
        <p:spPr bwMode="auto">
          <a:xfrm>
            <a:off x="4329113" y="2400300"/>
            <a:ext cx="2352675"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 descr="04p084_f06_E.jpg"/>
          <p:cNvPicPr>
            <a:picLocks noChangeAspect="1"/>
          </p:cNvPicPr>
          <p:nvPr/>
        </p:nvPicPr>
        <p:blipFill>
          <a:blip r:embed="rId3">
            <a:extLst>
              <a:ext uri="{28A0092B-C50C-407E-A947-70E740481C1C}">
                <a14:useLocalDpi xmlns:a14="http://schemas.microsoft.com/office/drawing/2010/main" val="0"/>
              </a:ext>
            </a:extLst>
          </a:blip>
          <a:srcRect l="73163"/>
          <a:stretch>
            <a:fillRect/>
          </a:stretch>
        </p:blipFill>
        <p:spPr bwMode="auto">
          <a:xfrm>
            <a:off x="6689725" y="2400300"/>
            <a:ext cx="2454275"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8024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6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2" grpId="0"/>
      <p:bldP spid="70663" grpId="0"/>
      <p:bldP spid="70664" grpId="0"/>
      <p:bldP spid="70665" grpId="0"/>
      <p:bldP spid="706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7"/>
          <p:cNvSpPr>
            <a:spLocks noGrp="1" noChangeArrowheads="1"/>
          </p:cNvSpPr>
          <p:nvPr>
            <p:ph idx="1"/>
          </p:nvPr>
        </p:nvSpPr>
        <p:spPr/>
        <p:txBody>
          <a:bodyPr/>
          <a:lstStyle/>
          <a:p>
            <a:r>
              <a:rPr lang="en-US" dirty="0" smtClean="0"/>
              <a:t>Three adaptations have helped the human species</a:t>
            </a:r>
          </a:p>
          <a:p>
            <a:pPr lvl="1"/>
            <a:r>
              <a:rPr lang="en-US" dirty="0" smtClean="0"/>
              <a:t>Strong opposable thumbs</a:t>
            </a:r>
          </a:p>
          <a:p>
            <a:pPr lvl="1"/>
            <a:r>
              <a:rPr lang="en-US" dirty="0" smtClean="0"/>
              <a:t>The ability to walk upright</a:t>
            </a:r>
          </a:p>
          <a:p>
            <a:pPr lvl="1"/>
            <a:r>
              <a:rPr lang="en-US" dirty="0" smtClean="0"/>
              <a:t>Complex brain</a:t>
            </a:r>
          </a:p>
          <a:p>
            <a:pPr lvl="1"/>
            <a:endParaRPr lang="en-US" dirty="0" smtClean="0"/>
          </a:p>
          <a:p>
            <a:pPr lvl="1"/>
            <a:endParaRPr lang="en-US" dirty="0"/>
          </a:p>
        </p:txBody>
      </p:sp>
      <p:sp>
        <p:nvSpPr>
          <p:cNvPr id="26626" name="Rectangle 1026"/>
          <p:cNvSpPr>
            <a:spLocks noGrp="1" noChangeArrowheads="1"/>
          </p:cNvSpPr>
          <p:nvPr>
            <p:ph type="title"/>
          </p:nvPr>
        </p:nvSpPr>
        <p:spPr/>
        <p:txBody>
          <a:bodyPr/>
          <a:lstStyle/>
          <a:p>
            <a:r>
              <a:rPr lang="en-US" dirty="0" smtClean="0"/>
              <a:t>Case Study: How Did Humans Become Such a Powerful Species?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dirty="0" smtClean="0"/>
              <a:t>Adaptive genetic traits must precede change in the environmental conditions</a:t>
            </a:r>
          </a:p>
          <a:p>
            <a:r>
              <a:rPr lang="en-US" dirty="0" smtClean="0"/>
              <a:t>A population’s reproductive capacity</a:t>
            </a:r>
          </a:p>
          <a:p>
            <a:pPr lvl="1"/>
            <a:r>
              <a:rPr lang="en-US" dirty="0" smtClean="0"/>
              <a:t>Species that reproduce rapidly and in large numbers are better able to adapt</a:t>
            </a:r>
          </a:p>
          <a:p>
            <a:endParaRPr lang="en-US" dirty="0"/>
          </a:p>
        </p:txBody>
      </p:sp>
      <p:sp>
        <p:nvSpPr>
          <p:cNvPr id="27650" name="Rectangle 2"/>
          <p:cNvSpPr>
            <a:spLocks noGrp="1" noChangeArrowheads="1"/>
          </p:cNvSpPr>
          <p:nvPr>
            <p:ph type="title"/>
          </p:nvPr>
        </p:nvSpPr>
        <p:spPr/>
        <p:txBody>
          <a:bodyPr/>
          <a:lstStyle/>
          <a:p>
            <a:r>
              <a:rPr lang="en-US" dirty="0" smtClean="0"/>
              <a:t>Adaptation through Natural Selection Has Limits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dirty="0" smtClean="0"/>
              <a:t>Fitness is reproductive success, not strength</a:t>
            </a:r>
          </a:p>
          <a:p>
            <a:r>
              <a:rPr lang="en-US" dirty="0" smtClean="0"/>
              <a:t>Organisms do not develop traits out of need or want</a:t>
            </a:r>
          </a:p>
          <a:p>
            <a:r>
              <a:rPr lang="en-US" dirty="0" smtClean="0"/>
              <a:t>There is no grand plan of nature for perfect adaptation</a:t>
            </a:r>
            <a:endParaRPr lang="en-US" dirty="0"/>
          </a:p>
        </p:txBody>
      </p:sp>
      <p:sp>
        <p:nvSpPr>
          <p:cNvPr id="28674" name="Rectangle 2"/>
          <p:cNvSpPr>
            <a:spLocks noGrp="1" noChangeArrowheads="1"/>
          </p:cNvSpPr>
          <p:nvPr>
            <p:ph type="title"/>
          </p:nvPr>
        </p:nvSpPr>
        <p:spPr/>
        <p:txBody>
          <a:bodyPr/>
          <a:lstStyle/>
          <a:p>
            <a:r>
              <a:rPr lang="en-US" dirty="0" smtClean="0"/>
              <a:t>Three Common Myths about Evolution through Natural Selection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Rapid changes in land and water habitats</a:t>
            </a:r>
          </a:p>
          <a:p>
            <a:pPr lvl="1"/>
            <a:r>
              <a:rPr lang="en-US" dirty="0" smtClean="0"/>
              <a:t>Most likely caused by humans</a:t>
            </a:r>
          </a:p>
          <a:p>
            <a:r>
              <a:rPr lang="en-US" dirty="0" smtClean="0"/>
              <a:t>Amphibians:</a:t>
            </a:r>
          </a:p>
          <a:p>
            <a:pPr lvl="1"/>
            <a:r>
              <a:rPr lang="en-US" dirty="0" smtClean="0"/>
              <a:t>Are sensitive biological indicators</a:t>
            </a:r>
          </a:p>
          <a:p>
            <a:pPr lvl="1"/>
            <a:r>
              <a:rPr lang="en-US" dirty="0" smtClean="0"/>
              <a:t>Play important ecological roles in their communities</a:t>
            </a:r>
          </a:p>
          <a:p>
            <a:pPr lvl="1"/>
            <a:r>
              <a:rPr lang="en-US" dirty="0" smtClean="0"/>
              <a:t>Are a genetic storehouse of pharmaceutical products waiting to be discovered</a:t>
            </a:r>
            <a:endParaRPr lang="en-US" dirty="0"/>
          </a:p>
        </p:txBody>
      </p:sp>
      <p:sp>
        <p:nvSpPr>
          <p:cNvPr id="4098" name="Rectangle 2"/>
          <p:cNvSpPr>
            <a:spLocks noGrp="1" noChangeArrowheads="1"/>
          </p:cNvSpPr>
          <p:nvPr>
            <p:ph type="title"/>
          </p:nvPr>
        </p:nvSpPr>
        <p:spPr/>
        <p:txBody>
          <a:bodyPr/>
          <a:lstStyle/>
          <a:p>
            <a:r>
              <a:rPr lang="en-US" dirty="0" smtClean="0"/>
              <a:t>Core Case Study: Why Are Amphibians Vanishing?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dirty="0" smtClean="0"/>
              <a:t>Tectonic plate movements, volcanic eruptions, earthquakes, and climate change have shifted wildlife habitats, wiped out large numbers of species, and created opportunities for the evolution of new species</a:t>
            </a:r>
            <a:endParaRPr lang="en-US" dirty="0"/>
          </a:p>
        </p:txBody>
      </p:sp>
      <p:sp>
        <p:nvSpPr>
          <p:cNvPr id="29698" name="Rectangle 2"/>
          <p:cNvSpPr>
            <a:spLocks noGrp="1" noChangeArrowheads="1"/>
          </p:cNvSpPr>
          <p:nvPr>
            <p:ph type="title"/>
          </p:nvPr>
        </p:nvSpPr>
        <p:spPr/>
        <p:txBody>
          <a:bodyPr/>
          <a:lstStyle/>
          <a:p>
            <a:r>
              <a:rPr lang="en-US" dirty="0" smtClean="0"/>
              <a:t>4-3 How Do Geological Processes and Climate Change Affect Evolution?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smtClean="0"/>
              <a:t>Tectonic plates affect evolution and the location of life on earth</a:t>
            </a:r>
          </a:p>
          <a:p>
            <a:pPr lvl="1"/>
            <a:r>
              <a:rPr lang="en-US" dirty="0" smtClean="0"/>
              <a:t>Locations of continents and oceans have shifted through geologic time</a:t>
            </a:r>
          </a:p>
          <a:p>
            <a:pPr lvl="1"/>
            <a:r>
              <a:rPr lang="en-US" dirty="0" smtClean="0"/>
              <a:t>Species physically move, or adapt, or form new species through natural selection</a:t>
            </a:r>
          </a:p>
          <a:p>
            <a:r>
              <a:rPr lang="en-US" dirty="0" smtClean="0"/>
              <a:t>Earthquakes – separate and isolate populations</a:t>
            </a:r>
          </a:p>
          <a:p>
            <a:r>
              <a:rPr lang="en-US" dirty="0" smtClean="0"/>
              <a:t>Volcanic eruptions – destroy habitats</a:t>
            </a:r>
            <a:endParaRPr lang="en-US" dirty="0"/>
          </a:p>
        </p:txBody>
      </p:sp>
      <p:sp>
        <p:nvSpPr>
          <p:cNvPr id="30722" name="Rectangle 2"/>
          <p:cNvSpPr>
            <a:spLocks noGrp="1" noChangeArrowheads="1"/>
          </p:cNvSpPr>
          <p:nvPr>
            <p:ph type="title"/>
          </p:nvPr>
        </p:nvSpPr>
        <p:spPr/>
        <p:txBody>
          <a:bodyPr/>
          <a:lstStyle/>
          <a:p>
            <a:r>
              <a:rPr lang="en-US" dirty="0" smtClean="0"/>
              <a:t>Geologic Processes Affect Natural Selection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Movement over Tectonic Plates</a:t>
            </a:r>
            <a:endParaRPr lang="en-US" dirty="0"/>
          </a:p>
        </p:txBody>
      </p:sp>
      <p:pic>
        <p:nvPicPr>
          <p:cNvPr id="5" name="Picture 1" descr="04p086_f09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00350"/>
            <a:ext cx="914400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4-9, p. 86</a:t>
            </a:r>
          </a:p>
        </p:txBody>
      </p:sp>
      <p:sp>
        <p:nvSpPr>
          <p:cNvPr id="7" name="Text Box 5"/>
          <p:cNvSpPr txBox="1">
            <a:spLocks noChangeArrowheads="1"/>
          </p:cNvSpPr>
          <p:nvPr/>
        </p:nvSpPr>
        <p:spPr bwMode="auto">
          <a:xfrm>
            <a:off x="203200" y="2243138"/>
            <a:ext cx="322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b="1" dirty="0">
                <a:solidFill>
                  <a:srgbClr val="000000"/>
                </a:solidFill>
                <a:latin typeface="Arial"/>
                <a:cs typeface="Arial"/>
              </a:rPr>
              <a:t>225 million years ago</a:t>
            </a:r>
          </a:p>
        </p:txBody>
      </p:sp>
      <p:sp>
        <p:nvSpPr>
          <p:cNvPr id="8" name="Text Box 8"/>
          <p:cNvSpPr txBox="1">
            <a:spLocks noChangeArrowheads="1"/>
          </p:cNvSpPr>
          <p:nvPr/>
        </p:nvSpPr>
        <p:spPr bwMode="auto">
          <a:xfrm>
            <a:off x="4876800" y="2305050"/>
            <a:ext cx="10842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a:rPr>
              <a:t>Present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027"/>
          <p:cNvSpPr>
            <a:spLocks noGrp="1" noChangeArrowheads="1"/>
          </p:cNvSpPr>
          <p:nvPr>
            <p:ph idx="1"/>
          </p:nvPr>
        </p:nvSpPr>
        <p:spPr/>
        <p:txBody>
          <a:bodyPr/>
          <a:lstStyle/>
          <a:p>
            <a:r>
              <a:rPr lang="en-US" dirty="0" smtClean="0"/>
              <a:t>Ice ages followed by warming temperatures</a:t>
            </a:r>
          </a:p>
          <a:p>
            <a:r>
              <a:rPr lang="en-US" dirty="0" smtClean="0"/>
              <a:t>Collisions between the earth and large asteroids </a:t>
            </a:r>
          </a:p>
          <a:p>
            <a:pPr lvl="1"/>
            <a:r>
              <a:rPr lang="en-US" dirty="0" smtClean="0"/>
              <a:t>New species</a:t>
            </a:r>
          </a:p>
          <a:p>
            <a:pPr lvl="1"/>
            <a:r>
              <a:rPr lang="en-US" dirty="0" smtClean="0"/>
              <a:t>Extinctions</a:t>
            </a:r>
            <a:endParaRPr lang="en-US" dirty="0"/>
          </a:p>
        </p:txBody>
      </p:sp>
      <p:sp>
        <p:nvSpPr>
          <p:cNvPr id="32770" name="Rectangle 1026"/>
          <p:cNvSpPr>
            <a:spLocks noGrp="1" noChangeArrowheads="1"/>
          </p:cNvSpPr>
          <p:nvPr>
            <p:ph type="title"/>
          </p:nvPr>
        </p:nvSpPr>
        <p:spPr/>
        <p:txBody>
          <a:bodyPr/>
          <a:lstStyle/>
          <a:p>
            <a:r>
              <a:rPr lang="en-US" dirty="0" smtClean="0"/>
              <a:t>Climate Change and Catastrophes Affect Natural Selection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Changes in Ice Coverage in the Northern Hemisphere During the last 18,000 Years</a:t>
            </a:r>
            <a:endParaRPr lang="en-US" dirty="0"/>
          </a:p>
        </p:txBody>
      </p:sp>
      <p:pic>
        <p:nvPicPr>
          <p:cNvPr id="5" name="Picture 1" descr="04p087_f10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33537"/>
            <a:ext cx="9144000" cy="446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0" y="1597025"/>
            <a:ext cx="144780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FFFFFF"/>
                </a:solidFill>
                <a:latin typeface="Arial"/>
                <a:cs typeface="Arial" charset="0"/>
              </a:rPr>
              <a:t>18,000 years before present</a:t>
            </a:r>
          </a:p>
        </p:txBody>
      </p:sp>
      <p:sp>
        <p:nvSpPr>
          <p:cNvPr id="7" name="Text Box 6"/>
          <p:cNvSpPr txBox="1">
            <a:spLocks noChangeArrowheads="1"/>
          </p:cNvSpPr>
          <p:nvPr/>
        </p:nvSpPr>
        <p:spPr bwMode="auto">
          <a:xfrm>
            <a:off x="3393468" y="1597025"/>
            <a:ext cx="223959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600" b="1" dirty="0">
                <a:solidFill>
                  <a:srgbClr val="FFFFFF"/>
                </a:solidFill>
                <a:latin typeface="Arial"/>
                <a:cs typeface="Arial" charset="0"/>
              </a:rPr>
              <a:t>Northern Hemisphere Ice coverage</a:t>
            </a:r>
          </a:p>
        </p:txBody>
      </p:sp>
      <p:sp>
        <p:nvSpPr>
          <p:cNvPr id="8" name="Text Box 7"/>
          <p:cNvSpPr txBox="1">
            <a:spLocks noChangeArrowheads="1"/>
          </p:cNvSpPr>
          <p:nvPr/>
        </p:nvSpPr>
        <p:spPr bwMode="auto">
          <a:xfrm>
            <a:off x="7696200" y="1597025"/>
            <a:ext cx="138112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FFFFFF"/>
                </a:solidFill>
                <a:latin typeface="Arial"/>
                <a:cs typeface="Arial" charset="0"/>
              </a:rPr>
              <a:t>Modern day </a:t>
            </a:r>
          </a:p>
          <a:p>
            <a:pPr>
              <a:defRPr/>
            </a:pPr>
            <a:r>
              <a:rPr lang="en-US" sz="1600" b="1" dirty="0">
                <a:solidFill>
                  <a:srgbClr val="FFFFFF"/>
                </a:solidFill>
                <a:latin typeface="Arial"/>
                <a:cs typeface="Arial" charset="0"/>
              </a:rPr>
              <a:t>(August)</a:t>
            </a:r>
          </a:p>
        </p:txBody>
      </p:sp>
      <p:sp>
        <p:nvSpPr>
          <p:cNvPr id="9" name="Text Box 8"/>
          <p:cNvSpPr txBox="1">
            <a:spLocks noChangeArrowheads="1"/>
          </p:cNvSpPr>
          <p:nvPr/>
        </p:nvSpPr>
        <p:spPr bwMode="auto">
          <a:xfrm>
            <a:off x="3900488" y="4808537"/>
            <a:ext cx="1243012"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FFFFFF"/>
                </a:solidFill>
                <a:latin typeface="Arial"/>
                <a:cs typeface="Arial" charset="0"/>
              </a:rPr>
              <a:t>Legend </a:t>
            </a:r>
          </a:p>
          <a:p>
            <a:pPr>
              <a:defRPr/>
            </a:pPr>
            <a:endParaRPr lang="en-US" sz="1600" b="1" dirty="0">
              <a:solidFill>
                <a:srgbClr val="FFFFFF"/>
              </a:solidFill>
              <a:latin typeface="Arial"/>
              <a:cs typeface="Arial" charset="0"/>
            </a:endParaRPr>
          </a:p>
        </p:txBody>
      </p:sp>
      <p:sp>
        <p:nvSpPr>
          <p:cNvPr id="10" name="Rectangle 10"/>
          <p:cNvSpPr>
            <a:spLocks noChangeArrowheads="1"/>
          </p:cNvSpPr>
          <p:nvPr/>
        </p:nvSpPr>
        <p:spPr bwMode="auto">
          <a:xfrm>
            <a:off x="3098525" y="5605462"/>
            <a:ext cx="17243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200" b="1" dirty="0">
                <a:solidFill>
                  <a:srgbClr val="FFFFFF"/>
                </a:solidFill>
                <a:latin typeface="Arial"/>
                <a:cs typeface="Arial" charset="0"/>
              </a:rPr>
              <a:t>Land above sea level</a:t>
            </a:r>
          </a:p>
        </p:txBody>
      </p:sp>
      <p:sp>
        <p:nvSpPr>
          <p:cNvPr id="11" name="Rectangle 11"/>
          <p:cNvSpPr>
            <a:spLocks noChangeArrowheads="1"/>
          </p:cNvSpPr>
          <p:nvPr/>
        </p:nvSpPr>
        <p:spPr bwMode="auto">
          <a:xfrm>
            <a:off x="4107665" y="5389562"/>
            <a:ext cx="71516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200" b="1" dirty="0">
                <a:solidFill>
                  <a:srgbClr val="FFFFFF"/>
                </a:solidFill>
                <a:latin typeface="Arial"/>
                <a:cs typeface="Arial" charset="0"/>
              </a:rPr>
              <a:t>Sea ice</a:t>
            </a:r>
          </a:p>
        </p:txBody>
      </p:sp>
      <p:sp>
        <p:nvSpPr>
          <p:cNvPr id="12" name="Rectangle 12"/>
          <p:cNvSpPr>
            <a:spLocks noChangeArrowheads="1"/>
          </p:cNvSpPr>
          <p:nvPr/>
        </p:nvSpPr>
        <p:spPr bwMode="auto">
          <a:xfrm>
            <a:off x="3535168" y="5159375"/>
            <a:ext cx="12876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200" b="1" dirty="0">
                <a:solidFill>
                  <a:srgbClr val="FFFFFF"/>
                </a:solidFill>
                <a:latin typeface="Arial"/>
                <a:cs typeface="Arial" charset="0"/>
              </a:rPr>
              <a:t>Continental ice</a:t>
            </a:r>
          </a:p>
        </p:txBody>
      </p:sp>
      <p:sp>
        <p:nvSpPr>
          <p:cNvPr id="13" name="Rectangle 3"/>
          <p:cNvSpPr>
            <a:spLocks noChangeArrowheads="1"/>
          </p:cNvSpPr>
          <p:nvPr/>
        </p:nvSpPr>
        <p:spPr bwMode="auto">
          <a:xfrm>
            <a:off x="791845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4-10, p. 87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dirty="0" smtClean="0"/>
              <a:t>As environmental conditions change, the balance between formation of new species and extinction of existing species determines the earth’s biodiversity</a:t>
            </a:r>
          </a:p>
          <a:p>
            <a:r>
              <a:rPr lang="en-US" dirty="0" smtClean="0"/>
              <a:t>Human activities can decrease biodiversity:</a:t>
            </a:r>
          </a:p>
          <a:p>
            <a:pPr lvl="1"/>
            <a:r>
              <a:rPr lang="en-US" dirty="0" smtClean="0"/>
              <a:t>By causing the extinction of many species</a:t>
            </a:r>
          </a:p>
          <a:p>
            <a:pPr lvl="1"/>
            <a:r>
              <a:rPr lang="en-US" dirty="0" smtClean="0"/>
              <a:t>By destroying or degrading habitats needed for the development of new species</a:t>
            </a:r>
            <a:endParaRPr lang="en-US" dirty="0"/>
          </a:p>
        </p:txBody>
      </p:sp>
      <p:sp>
        <p:nvSpPr>
          <p:cNvPr id="35842" name="Rectangle 2"/>
          <p:cNvSpPr>
            <a:spLocks noGrp="1" noChangeArrowheads="1"/>
          </p:cNvSpPr>
          <p:nvPr>
            <p:ph type="title"/>
          </p:nvPr>
        </p:nvSpPr>
        <p:spPr/>
        <p:txBody>
          <a:bodyPr/>
          <a:lstStyle/>
          <a:p>
            <a:r>
              <a:rPr lang="en-US" dirty="0" smtClean="0"/>
              <a:t>4-4 How Do Speciation, Extinction, and Human Activities Affect Biodiversity?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Speciation – one species splits into two or more species</a:t>
            </a:r>
          </a:p>
          <a:p>
            <a:r>
              <a:rPr lang="en-US" dirty="0" smtClean="0"/>
              <a:t>Geographic isolation</a:t>
            </a:r>
          </a:p>
          <a:p>
            <a:pPr lvl="1"/>
            <a:r>
              <a:rPr lang="en-US" dirty="0" smtClean="0"/>
              <a:t>First step </a:t>
            </a:r>
          </a:p>
          <a:p>
            <a:pPr lvl="1"/>
            <a:r>
              <a:rPr lang="en-US" dirty="0" smtClean="0"/>
              <a:t>Physical isolation of populations for a long period</a:t>
            </a:r>
          </a:p>
        </p:txBody>
      </p:sp>
      <p:sp>
        <p:nvSpPr>
          <p:cNvPr id="36866" name="Rectangle 2"/>
          <p:cNvSpPr>
            <a:spLocks noGrp="1" noChangeArrowheads="1"/>
          </p:cNvSpPr>
          <p:nvPr>
            <p:ph type="title"/>
          </p:nvPr>
        </p:nvSpPr>
        <p:spPr/>
        <p:txBody>
          <a:bodyPr/>
          <a:lstStyle/>
          <a:p>
            <a:r>
              <a:rPr lang="en-US" dirty="0" smtClean="0"/>
              <a:t>How Do New Species Evolve?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Reproductive isolation</a:t>
            </a:r>
          </a:p>
          <a:p>
            <a:pPr lvl="1"/>
            <a:r>
              <a:rPr lang="en-US" dirty="0" smtClean="0"/>
              <a:t>Mutations and natural selection in geographically isolated populations </a:t>
            </a:r>
          </a:p>
          <a:p>
            <a:pPr lvl="1"/>
            <a:r>
              <a:rPr lang="en-US" dirty="0" smtClean="0"/>
              <a:t>Leads to inability to produce viable offspring when members of two different populations mate</a:t>
            </a:r>
          </a:p>
          <a:p>
            <a:endParaRPr lang="en-US" dirty="0"/>
          </a:p>
        </p:txBody>
      </p:sp>
      <p:sp>
        <p:nvSpPr>
          <p:cNvPr id="2" name="Title 1"/>
          <p:cNvSpPr>
            <a:spLocks noGrp="1"/>
          </p:cNvSpPr>
          <p:nvPr>
            <p:ph type="title"/>
          </p:nvPr>
        </p:nvSpPr>
        <p:spPr/>
        <p:txBody>
          <a:bodyPr/>
          <a:lstStyle/>
          <a:p>
            <a:r>
              <a:rPr lang="en-US" dirty="0" smtClean="0"/>
              <a:t>How Do New Species Evolve? (cont’d.)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4" descr="E_0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51038"/>
            <a:ext cx="7543800" cy="37163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2947" name="Rectangle 3" hidden="1"/>
          <p:cNvSpPr>
            <a:spLocks noGrp="1" noChangeArrowheads="1"/>
          </p:cNvSpPr>
          <p:nvPr>
            <p:ph type="title"/>
          </p:nvPr>
        </p:nvSpPr>
        <p:spPr>
          <a:xfrm>
            <a:off x="533400" y="274638"/>
            <a:ext cx="8229600" cy="1143000"/>
          </a:xfrm>
        </p:spPr>
        <p:txBody>
          <a:bodyPr/>
          <a:lstStyle/>
          <a:p>
            <a:pPr eaLnBrk="1" hangingPunct="1">
              <a:defRPr/>
            </a:pPr>
            <a:endParaRPr lang="en-US" sz="1400" smtClean="0"/>
          </a:p>
        </p:txBody>
      </p:sp>
      <p:sp>
        <p:nvSpPr>
          <p:cNvPr id="82948" name="Rectangle 4"/>
          <p:cNvSpPr>
            <a:spLocks noChangeArrowheads="1"/>
          </p:cNvSpPr>
          <p:nvPr/>
        </p:nvSpPr>
        <p:spPr bwMode="auto">
          <a:xfrm>
            <a:off x="794385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4-12, p. 88</a:t>
            </a:r>
          </a:p>
        </p:txBody>
      </p:sp>
      <p:sp>
        <p:nvSpPr>
          <p:cNvPr id="82949" name="Text Box 5"/>
          <p:cNvSpPr txBox="1">
            <a:spLocks noChangeArrowheads="1"/>
          </p:cNvSpPr>
          <p:nvPr/>
        </p:nvSpPr>
        <p:spPr bwMode="auto">
          <a:xfrm>
            <a:off x="6400800" y="1981200"/>
            <a:ext cx="13636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Arctic Fox</a:t>
            </a:r>
          </a:p>
        </p:txBody>
      </p:sp>
      <p:sp>
        <p:nvSpPr>
          <p:cNvPr id="82950" name="Text Box 6"/>
          <p:cNvSpPr txBox="1">
            <a:spLocks noChangeArrowheads="1"/>
          </p:cNvSpPr>
          <p:nvPr/>
        </p:nvSpPr>
        <p:spPr bwMode="auto">
          <a:xfrm>
            <a:off x="6705600" y="762000"/>
            <a:ext cx="2386013" cy="1169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Adapted to cold through heavier fur, short ears, short legs, and short nose. White fur matches snow for camou</a:t>
            </a:r>
            <a:r>
              <a:rPr lang="en-US" sz="1400" b="1" dirty="0">
                <a:solidFill>
                  <a:srgbClr val="000000"/>
                </a:solidFill>
                <a:latin typeface="Lucida Grande" charset="0"/>
                <a:cs typeface="Arial" charset="0"/>
              </a:rPr>
              <a:t>fla</a:t>
            </a:r>
            <a:r>
              <a:rPr lang="en-US" sz="1400" b="1" dirty="0">
                <a:solidFill>
                  <a:srgbClr val="000000"/>
                </a:solidFill>
                <a:latin typeface="Arial"/>
                <a:cs typeface="Arial" charset="0"/>
              </a:rPr>
              <a:t>ge.</a:t>
            </a:r>
          </a:p>
        </p:txBody>
      </p:sp>
      <p:sp>
        <p:nvSpPr>
          <p:cNvPr id="82951" name="Text Box 7"/>
          <p:cNvSpPr txBox="1">
            <a:spLocks noChangeArrowheads="1"/>
          </p:cNvSpPr>
          <p:nvPr/>
        </p:nvSpPr>
        <p:spPr bwMode="auto">
          <a:xfrm>
            <a:off x="3429000" y="2706688"/>
            <a:ext cx="15621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charset="0"/>
              </a:rPr>
              <a:t>Northern population</a:t>
            </a:r>
          </a:p>
        </p:txBody>
      </p:sp>
      <p:sp>
        <p:nvSpPr>
          <p:cNvPr id="82952" name="Text Box 8"/>
          <p:cNvSpPr txBox="1">
            <a:spLocks noChangeArrowheads="1"/>
          </p:cNvSpPr>
          <p:nvPr/>
        </p:nvSpPr>
        <p:spPr bwMode="auto">
          <a:xfrm>
            <a:off x="23813" y="3505200"/>
            <a:ext cx="1371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Early fox population</a:t>
            </a:r>
          </a:p>
        </p:txBody>
      </p:sp>
      <p:sp>
        <p:nvSpPr>
          <p:cNvPr id="82953" name="Text Box 9"/>
          <p:cNvSpPr txBox="1">
            <a:spLocks noChangeArrowheads="1"/>
          </p:cNvSpPr>
          <p:nvPr/>
        </p:nvSpPr>
        <p:spPr bwMode="auto">
          <a:xfrm>
            <a:off x="1512888" y="3424238"/>
            <a:ext cx="1535112" cy="706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en-US" sz="1400" b="1" dirty="0">
                <a:solidFill>
                  <a:srgbClr val="000000"/>
                </a:solidFill>
                <a:latin typeface="Arial"/>
                <a:cs typeface="Arial" charset="0"/>
              </a:rPr>
              <a:t>Spreads northward and southward and separates</a:t>
            </a:r>
          </a:p>
        </p:txBody>
      </p:sp>
      <p:sp>
        <p:nvSpPr>
          <p:cNvPr id="82954" name="Text Box 10"/>
          <p:cNvSpPr txBox="1">
            <a:spLocks noChangeArrowheads="1"/>
          </p:cNvSpPr>
          <p:nvPr/>
        </p:nvSpPr>
        <p:spPr bwMode="auto">
          <a:xfrm>
            <a:off x="6048375" y="3238500"/>
            <a:ext cx="2649538"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Different environmental conditions lead to different selective pressures and evolution into two different species.</a:t>
            </a:r>
          </a:p>
        </p:txBody>
      </p:sp>
      <p:sp>
        <p:nvSpPr>
          <p:cNvPr id="82955" name="Text Box 11"/>
          <p:cNvSpPr txBox="1">
            <a:spLocks noChangeArrowheads="1"/>
          </p:cNvSpPr>
          <p:nvPr/>
        </p:nvSpPr>
        <p:spPr bwMode="auto">
          <a:xfrm>
            <a:off x="3413125" y="4724400"/>
            <a:ext cx="167481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charset="0"/>
              </a:rPr>
              <a:t>Southern population</a:t>
            </a:r>
          </a:p>
        </p:txBody>
      </p:sp>
      <p:sp>
        <p:nvSpPr>
          <p:cNvPr id="82956" name="Text Box 12"/>
          <p:cNvSpPr txBox="1">
            <a:spLocks noChangeArrowheads="1"/>
          </p:cNvSpPr>
          <p:nvPr/>
        </p:nvSpPr>
        <p:spPr bwMode="auto">
          <a:xfrm>
            <a:off x="6705600" y="5534025"/>
            <a:ext cx="239236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Adapted to heat through lightweight fur and long ears, legs, and nose, which give off more heat.</a:t>
            </a:r>
          </a:p>
        </p:txBody>
      </p:sp>
      <p:sp>
        <p:nvSpPr>
          <p:cNvPr id="82957" name="Text Box 13"/>
          <p:cNvSpPr txBox="1">
            <a:spLocks noChangeArrowheads="1"/>
          </p:cNvSpPr>
          <p:nvPr/>
        </p:nvSpPr>
        <p:spPr bwMode="auto">
          <a:xfrm>
            <a:off x="6400800" y="4411663"/>
            <a:ext cx="12366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Gray Fox</a:t>
            </a:r>
          </a:p>
        </p:txBody>
      </p:sp>
      <p:sp>
        <p:nvSpPr>
          <p:cNvPr id="14" name="Rectangle 2"/>
          <p:cNvSpPr txBox="1">
            <a:spLocks noChangeArrowheads="1"/>
          </p:cNvSpPr>
          <p:nvPr/>
        </p:nvSpPr>
        <p:spPr bwMode="auto">
          <a:xfrm>
            <a:off x="0" y="0"/>
            <a:ext cx="9144000" cy="6858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Geographic Isolation Can Lead to Reproductive Isolation</a:t>
            </a:r>
            <a:endParaRPr lang="en-US"/>
          </a:p>
        </p:txBody>
      </p:sp>
    </p:spTree>
    <p:extLst>
      <p:ext uri="{BB962C8B-B14F-4D97-AF65-F5344CB8AC3E}">
        <p14:creationId xmlns:p14="http://schemas.microsoft.com/office/powerpoint/2010/main" val="3150973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dirty="0" smtClean="0"/>
              <a:t>Extinction</a:t>
            </a:r>
          </a:p>
          <a:p>
            <a:pPr lvl="1"/>
            <a:r>
              <a:rPr lang="en-US" dirty="0" smtClean="0"/>
              <a:t>Process in which an entire species ceases to exist</a:t>
            </a:r>
          </a:p>
          <a:p>
            <a:r>
              <a:rPr lang="en-US" dirty="0" smtClean="0"/>
              <a:t>Endemic species </a:t>
            </a:r>
          </a:p>
          <a:p>
            <a:pPr lvl="1"/>
            <a:r>
              <a:rPr lang="en-US" dirty="0" smtClean="0"/>
              <a:t>Found only in one area</a:t>
            </a:r>
          </a:p>
          <a:p>
            <a:pPr lvl="1"/>
            <a:r>
              <a:rPr lang="en-US" dirty="0" smtClean="0"/>
              <a:t>Particularly vulnerable to extinction</a:t>
            </a:r>
          </a:p>
        </p:txBody>
      </p:sp>
      <p:sp>
        <p:nvSpPr>
          <p:cNvPr id="38914" name="Rectangle 2"/>
          <p:cNvSpPr>
            <a:spLocks noGrp="1" noChangeArrowheads="1"/>
          </p:cNvSpPr>
          <p:nvPr>
            <p:ph type="title"/>
          </p:nvPr>
        </p:nvSpPr>
        <p:spPr/>
        <p:txBody>
          <a:bodyPr/>
          <a:lstStyle/>
          <a:p>
            <a:r>
              <a:rPr lang="en-US" dirty="0" smtClean="0"/>
              <a:t>All Species Eventually Become Extinct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The biodiversity found in genes, species, ecosystems, and ecosystem processes is vital to sustaining life on the earth</a:t>
            </a:r>
            <a:endParaRPr lang="en-US" dirty="0"/>
          </a:p>
        </p:txBody>
      </p:sp>
      <p:sp>
        <p:nvSpPr>
          <p:cNvPr id="6146" name="Rectangle 2"/>
          <p:cNvSpPr>
            <a:spLocks noGrp="1" noChangeArrowheads="1"/>
          </p:cNvSpPr>
          <p:nvPr>
            <p:ph type="title"/>
          </p:nvPr>
        </p:nvSpPr>
        <p:spPr/>
        <p:txBody>
          <a:bodyPr/>
          <a:lstStyle/>
          <a:p>
            <a:r>
              <a:rPr lang="en-US" dirty="0" smtClean="0"/>
              <a:t>4-1 What Is Biodiversity and Why </a:t>
            </a:r>
            <a:br>
              <a:rPr lang="en-US" dirty="0" smtClean="0"/>
            </a:br>
            <a:r>
              <a:rPr lang="en-US" dirty="0" smtClean="0"/>
              <a:t>Is It Important?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Background extinction</a:t>
            </a:r>
          </a:p>
          <a:p>
            <a:pPr lvl="1"/>
            <a:r>
              <a:rPr lang="en-US" dirty="0" smtClean="0"/>
              <a:t>Typical low rate of extinction</a:t>
            </a:r>
          </a:p>
          <a:p>
            <a:r>
              <a:rPr lang="en-US" dirty="0" smtClean="0"/>
              <a:t>Mass extinction</a:t>
            </a:r>
          </a:p>
          <a:p>
            <a:pPr lvl="1"/>
            <a:r>
              <a:rPr lang="en-US" dirty="0" smtClean="0"/>
              <a:t>Significant rise above background level</a:t>
            </a:r>
          </a:p>
          <a:p>
            <a:pPr lvl="1"/>
            <a:endParaRPr lang="en-US" dirty="0"/>
          </a:p>
        </p:txBody>
      </p:sp>
      <p:sp>
        <p:nvSpPr>
          <p:cNvPr id="2" name="Title 1"/>
          <p:cNvSpPr>
            <a:spLocks noGrp="1"/>
          </p:cNvSpPr>
          <p:nvPr>
            <p:ph type="title"/>
          </p:nvPr>
        </p:nvSpPr>
        <p:spPr/>
        <p:txBody>
          <a:bodyPr/>
          <a:lstStyle/>
          <a:p>
            <a:r>
              <a:rPr lang="en-US" dirty="0" smtClean="0"/>
              <a:t>All Species Eventually Become Extinct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Golden Toad of Costa Rica, Extinct</a:t>
            </a:r>
            <a:endParaRPr lang="en-US" dirty="0"/>
          </a:p>
        </p:txBody>
      </p:sp>
      <p:pic>
        <p:nvPicPr>
          <p:cNvPr id="5" name="Picture 1" descr="04p090_f13.jpg"/>
          <p:cNvPicPr>
            <a:picLocks noGrp="1" noChangeAspect="1"/>
          </p:cNvPicPr>
          <p:nvPr>
            <p:ph idx="1"/>
          </p:nvPr>
        </p:nvPicPr>
        <p:blipFill>
          <a:blip r:embed="rId3">
            <a:extLst>
              <a:ext uri="{28A0092B-C50C-407E-A947-70E740481C1C}">
                <a14:useLocalDpi xmlns:a14="http://schemas.microsoft.com/office/drawing/2010/main" val="0"/>
              </a:ext>
            </a:extLst>
          </a:blip>
          <a:srcRect l="-2710" r="-2710"/>
          <a:stretch>
            <a:fillRect/>
          </a:stretch>
        </p:blipFill>
        <p:spPr bwMode="auto">
          <a:xfrm>
            <a:off x="457200" y="1447800"/>
            <a:ext cx="8229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920038"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4-13, p. 90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Species diversity is a major component of biodiversity and tends to increase the sustainability of ecosystems</a:t>
            </a:r>
            <a:endParaRPr lang="en-US" dirty="0"/>
          </a:p>
        </p:txBody>
      </p:sp>
      <p:sp>
        <p:nvSpPr>
          <p:cNvPr id="44034" name="Rectangle 2"/>
          <p:cNvSpPr>
            <a:spLocks noGrp="1" noChangeArrowheads="1"/>
          </p:cNvSpPr>
          <p:nvPr>
            <p:ph type="title"/>
          </p:nvPr>
        </p:nvSpPr>
        <p:spPr/>
        <p:txBody>
          <a:bodyPr/>
          <a:lstStyle/>
          <a:p>
            <a:r>
              <a:rPr lang="en-US" dirty="0" smtClean="0"/>
              <a:t>4-5 What Is Species Diversity and Why </a:t>
            </a:r>
            <a:br>
              <a:rPr lang="en-US" dirty="0" smtClean="0"/>
            </a:br>
            <a:r>
              <a:rPr lang="en-US" dirty="0" smtClean="0"/>
              <a:t>Is It Important?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r>
              <a:rPr lang="en-US" dirty="0" smtClean="0"/>
              <a:t>Species diversity</a:t>
            </a:r>
          </a:p>
          <a:p>
            <a:pPr lvl="1"/>
            <a:r>
              <a:rPr lang="en-US" dirty="0" smtClean="0"/>
              <a:t>Number and variety of species in a given area</a:t>
            </a:r>
          </a:p>
          <a:p>
            <a:r>
              <a:rPr lang="en-US" dirty="0" smtClean="0"/>
              <a:t>Species richness</a:t>
            </a:r>
          </a:p>
          <a:p>
            <a:pPr lvl="1"/>
            <a:r>
              <a:rPr lang="en-US" dirty="0" smtClean="0"/>
              <a:t>The number of different species in a given area</a:t>
            </a:r>
          </a:p>
          <a:p>
            <a:r>
              <a:rPr lang="en-US" dirty="0" smtClean="0"/>
              <a:t>Species evenness</a:t>
            </a:r>
          </a:p>
          <a:p>
            <a:pPr lvl="1"/>
            <a:r>
              <a:rPr lang="en-US" dirty="0" smtClean="0"/>
              <a:t>Comparative number of individuals of each species present</a:t>
            </a:r>
          </a:p>
          <a:p>
            <a:pPr lvl="1"/>
            <a:endParaRPr lang="en-US" dirty="0" smtClean="0"/>
          </a:p>
          <a:p>
            <a:pPr lvl="2"/>
            <a:endParaRPr lang="en-US" dirty="0"/>
          </a:p>
        </p:txBody>
      </p:sp>
      <p:sp>
        <p:nvSpPr>
          <p:cNvPr id="45058" name="Rectangle 2"/>
          <p:cNvSpPr>
            <a:spLocks noGrp="1" noChangeArrowheads="1"/>
          </p:cNvSpPr>
          <p:nvPr>
            <p:ph type="title"/>
          </p:nvPr>
        </p:nvSpPr>
        <p:spPr/>
        <p:txBody>
          <a:bodyPr>
            <a:normAutofit/>
          </a:bodyPr>
          <a:lstStyle/>
          <a:p>
            <a:r>
              <a:rPr lang="en-US" dirty="0" smtClean="0"/>
              <a:t>Species Diversity Includes Variety and Abundance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lstStyle/>
          <a:p>
            <a:r>
              <a:rPr lang="en-US" dirty="0" smtClean="0"/>
              <a:t>Diversity varies with geographical location</a:t>
            </a:r>
          </a:p>
          <a:p>
            <a:r>
              <a:rPr lang="en-US" dirty="0" smtClean="0"/>
              <a:t>The most species-rich communities</a:t>
            </a:r>
          </a:p>
          <a:p>
            <a:pPr lvl="1"/>
            <a:r>
              <a:rPr lang="en-US" dirty="0" smtClean="0"/>
              <a:t>Tropical rain forests</a:t>
            </a:r>
          </a:p>
          <a:p>
            <a:pPr lvl="1"/>
            <a:r>
              <a:rPr lang="en-US" dirty="0" smtClean="0"/>
              <a:t>Coral reefs</a:t>
            </a:r>
          </a:p>
          <a:p>
            <a:pPr lvl="1"/>
            <a:r>
              <a:rPr lang="en-US" dirty="0" smtClean="0"/>
              <a:t>Ocean bottom zone</a:t>
            </a:r>
          </a:p>
          <a:p>
            <a:pPr lvl="1"/>
            <a:r>
              <a:rPr lang="en-US" dirty="0" smtClean="0"/>
              <a:t>Large tropical lakes</a:t>
            </a:r>
          </a:p>
          <a:p>
            <a:endParaRPr lang="en-US" dirty="0"/>
          </a:p>
        </p:txBody>
      </p:sp>
      <p:sp>
        <p:nvSpPr>
          <p:cNvPr id="46082" name="Title 1"/>
          <p:cNvSpPr>
            <a:spLocks noGrp="1"/>
          </p:cNvSpPr>
          <p:nvPr>
            <p:ph type="title"/>
          </p:nvPr>
        </p:nvSpPr>
        <p:spPr/>
        <p:txBody>
          <a:bodyPr/>
          <a:lstStyle/>
          <a:p>
            <a:r>
              <a:rPr lang="en-US" dirty="0" smtClean="0"/>
              <a:t>Species Diversity Includes Variety and Abundance (cont’d.)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Variations in Species Richness and Species Evenness</a:t>
            </a:r>
            <a:endParaRPr lang="en-US" dirty="0"/>
          </a:p>
        </p:txBody>
      </p:sp>
      <p:pic>
        <p:nvPicPr>
          <p:cNvPr id="5" name="Picture 1" descr="04p091_f14.jpg"/>
          <p:cNvPicPr>
            <a:picLocks noGrp="1" noChangeAspect="1"/>
          </p:cNvPicPr>
          <p:nvPr>
            <p:ph idx="1"/>
          </p:nvPr>
        </p:nvPicPr>
        <p:blipFill>
          <a:blip r:embed="rId3">
            <a:extLst>
              <a:ext uri="{28A0092B-C50C-407E-A947-70E740481C1C}">
                <a14:useLocalDpi xmlns:a14="http://schemas.microsoft.com/office/drawing/2010/main" val="0"/>
              </a:ext>
            </a:extLst>
          </a:blip>
          <a:srcRect t="-7870" b="-7870"/>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920038"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4-14, p. 91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smtClean="0"/>
              <a:t>Species richness </a:t>
            </a:r>
          </a:p>
          <a:p>
            <a:pPr lvl="1"/>
            <a:r>
              <a:rPr lang="en-US" dirty="0" smtClean="0"/>
              <a:t>Increases productivity and stability or sustainability</a:t>
            </a:r>
          </a:p>
          <a:p>
            <a:pPr lvl="1"/>
            <a:r>
              <a:rPr lang="en-US" dirty="0" smtClean="0"/>
              <a:t>Provides insurance against catastrophe</a:t>
            </a:r>
          </a:p>
          <a:p>
            <a:r>
              <a:rPr lang="en-US" dirty="0" smtClean="0"/>
              <a:t>How much species richness do you think is needed?</a:t>
            </a:r>
            <a:endParaRPr lang="en-US" dirty="0"/>
          </a:p>
        </p:txBody>
      </p:sp>
      <p:sp>
        <p:nvSpPr>
          <p:cNvPr id="50178" name="Rectangle 2"/>
          <p:cNvSpPr>
            <a:spLocks noGrp="1" noChangeArrowheads="1"/>
          </p:cNvSpPr>
          <p:nvPr>
            <p:ph type="title"/>
          </p:nvPr>
        </p:nvSpPr>
        <p:spPr/>
        <p:txBody>
          <a:bodyPr/>
          <a:lstStyle/>
          <a:p>
            <a:r>
              <a:rPr lang="en-US" dirty="0" smtClean="0"/>
              <a:t>Species-Rich Ecosystems Tend to Be Productive and Sustainable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dirty="0" smtClean="0"/>
              <a:t>Each species plays a specific ecological role called its niche</a:t>
            </a:r>
          </a:p>
          <a:p>
            <a:r>
              <a:rPr lang="en-US" dirty="0" smtClean="0"/>
              <a:t>Any given species may play one or more of five important roles—native, nonnative, indicator, keystone, or foundation—in a particular ecosystem</a:t>
            </a:r>
            <a:endParaRPr lang="en-US" dirty="0"/>
          </a:p>
        </p:txBody>
      </p:sp>
      <p:sp>
        <p:nvSpPr>
          <p:cNvPr id="51202" name="Rectangle 2"/>
          <p:cNvSpPr>
            <a:spLocks noGrp="1" noChangeArrowheads="1"/>
          </p:cNvSpPr>
          <p:nvPr>
            <p:ph type="title"/>
          </p:nvPr>
        </p:nvSpPr>
        <p:spPr/>
        <p:txBody>
          <a:bodyPr/>
          <a:lstStyle/>
          <a:p>
            <a:r>
              <a:rPr lang="en-US" dirty="0" smtClean="0"/>
              <a:t>4-6 What Roles Do Species Play in an Ecosystem?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Ecological niche</a:t>
            </a:r>
          </a:p>
          <a:p>
            <a:pPr lvl="1"/>
            <a:r>
              <a:rPr lang="en-US" dirty="0" smtClean="0"/>
              <a:t>Everything that affects survival and reproduction</a:t>
            </a:r>
          </a:p>
          <a:p>
            <a:pPr lvl="2"/>
            <a:r>
              <a:rPr lang="en-US" dirty="0" smtClean="0"/>
              <a:t>Water, space, sunlight, food, temperatures</a:t>
            </a:r>
          </a:p>
          <a:p>
            <a:r>
              <a:rPr lang="en-US" dirty="0" smtClean="0"/>
              <a:t>Generalist species</a:t>
            </a:r>
          </a:p>
          <a:p>
            <a:pPr lvl="1"/>
            <a:r>
              <a:rPr lang="en-US" dirty="0" smtClean="0"/>
              <a:t>Broad niche – wide range of tolerance</a:t>
            </a:r>
          </a:p>
          <a:p>
            <a:r>
              <a:rPr lang="en-US" dirty="0" smtClean="0"/>
              <a:t>Specialist species </a:t>
            </a:r>
          </a:p>
          <a:p>
            <a:pPr lvl="1"/>
            <a:r>
              <a:rPr lang="en-US" dirty="0" smtClean="0"/>
              <a:t>Narrow niche – narrow range of tolerance</a:t>
            </a:r>
            <a:endParaRPr lang="en-US" dirty="0"/>
          </a:p>
        </p:txBody>
      </p:sp>
      <p:sp>
        <p:nvSpPr>
          <p:cNvPr id="52226" name="Rectangle 2"/>
          <p:cNvSpPr>
            <a:spLocks noGrp="1" noChangeArrowheads="1"/>
          </p:cNvSpPr>
          <p:nvPr>
            <p:ph type="title"/>
          </p:nvPr>
        </p:nvSpPr>
        <p:spPr/>
        <p:txBody>
          <a:bodyPr/>
          <a:lstStyle/>
          <a:p>
            <a:r>
              <a:rPr lang="en-US" dirty="0" smtClean="0"/>
              <a:t>Each Species Plays a Role in Its Ecosystem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1" name="Picture 1" descr="04p092_f1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5513" y="0"/>
            <a:ext cx="74977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3" name="Rectangle 3" hidden="1"/>
          <p:cNvSpPr>
            <a:spLocks noGrp="1" noChangeArrowheads="1"/>
          </p:cNvSpPr>
          <p:nvPr>
            <p:ph type="title"/>
          </p:nvPr>
        </p:nvSpPr>
        <p:spPr/>
        <p:txBody>
          <a:bodyPr/>
          <a:lstStyle/>
          <a:p>
            <a:pPr eaLnBrk="1" hangingPunct="1">
              <a:defRPr/>
            </a:pPr>
            <a:endParaRPr lang="en-US" smtClean="0"/>
          </a:p>
        </p:txBody>
      </p:sp>
      <p:sp>
        <p:nvSpPr>
          <p:cNvPr id="87044" name="Rectangle 4"/>
          <p:cNvSpPr>
            <a:spLocks noChangeArrowheads="1"/>
          </p:cNvSpPr>
          <p:nvPr/>
        </p:nvSpPr>
        <p:spPr bwMode="auto">
          <a:xfrm>
            <a:off x="7929563"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4-15, p. 92</a:t>
            </a:r>
          </a:p>
        </p:txBody>
      </p:sp>
      <p:sp>
        <p:nvSpPr>
          <p:cNvPr id="87045" name="Text Box 5"/>
          <p:cNvSpPr txBox="1">
            <a:spLocks noChangeArrowheads="1"/>
          </p:cNvSpPr>
          <p:nvPr/>
        </p:nvSpPr>
        <p:spPr bwMode="auto">
          <a:xfrm>
            <a:off x="1579563" y="2286000"/>
            <a:ext cx="237966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Specialist species with a narrow niche</a:t>
            </a:r>
          </a:p>
        </p:txBody>
      </p:sp>
      <p:sp>
        <p:nvSpPr>
          <p:cNvPr id="87046" name="Text Box 6"/>
          <p:cNvSpPr txBox="1">
            <a:spLocks noChangeArrowheads="1"/>
          </p:cNvSpPr>
          <p:nvPr/>
        </p:nvSpPr>
        <p:spPr bwMode="auto">
          <a:xfrm>
            <a:off x="5483225" y="2286000"/>
            <a:ext cx="22653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Generalist species with a broad niche</a:t>
            </a:r>
          </a:p>
        </p:txBody>
      </p:sp>
      <p:sp>
        <p:nvSpPr>
          <p:cNvPr id="87047" name="Text Box 7"/>
          <p:cNvSpPr txBox="1">
            <a:spLocks noChangeArrowheads="1"/>
          </p:cNvSpPr>
          <p:nvPr/>
        </p:nvSpPr>
        <p:spPr bwMode="auto">
          <a:xfrm>
            <a:off x="4387850" y="4446588"/>
            <a:ext cx="1346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latin typeface="Arial"/>
                <a:cs typeface="Arial" charset="0"/>
              </a:rPr>
              <a:t>Niche breadth</a:t>
            </a:r>
          </a:p>
        </p:txBody>
      </p:sp>
      <p:sp>
        <p:nvSpPr>
          <p:cNvPr id="87048" name="Text Box 8"/>
          <p:cNvSpPr txBox="1">
            <a:spLocks noChangeArrowheads="1"/>
          </p:cNvSpPr>
          <p:nvPr/>
        </p:nvSpPr>
        <p:spPr bwMode="auto">
          <a:xfrm>
            <a:off x="4127500" y="5462588"/>
            <a:ext cx="19605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Region of </a:t>
            </a:r>
          </a:p>
          <a:p>
            <a:pPr>
              <a:defRPr/>
            </a:pPr>
            <a:r>
              <a:rPr lang="en-US" sz="1800" b="1" dirty="0">
                <a:solidFill>
                  <a:srgbClr val="000000"/>
                </a:solidFill>
                <a:latin typeface="Arial"/>
                <a:cs typeface="Arial" charset="0"/>
              </a:rPr>
              <a:t>niche overlap</a:t>
            </a:r>
          </a:p>
        </p:txBody>
      </p:sp>
      <p:sp>
        <p:nvSpPr>
          <p:cNvPr id="87049" name="Text Box 9"/>
          <p:cNvSpPr txBox="1">
            <a:spLocks noChangeArrowheads="1"/>
          </p:cNvSpPr>
          <p:nvPr/>
        </p:nvSpPr>
        <p:spPr bwMode="auto">
          <a:xfrm rot="16200000">
            <a:off x="-409574" y="3890962"/>
            <a:ext cx="30146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Number of individuals</a:t>
            </a:r>
          </a:p>
        </p:txBody>
      </p:sp>
      <p:sp>
        <p:nvSpPr>
          <p:cNvPr id="87050" name="Text Box 10"/>
          <p:cNvSpPr txBox="1">
            <a:spLocks noChangeArrowheads="1"/>
          </p:cNvSpPr>
          <p:nvPr/>
        </p:nvSpPr>
        <p:spPr bwMode="auto">
          <a:xfrm>
            <a:off x="3959225" y="6480175"/>
            <a:ext cx="17446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Resource use</a:t>
            </a:r>
          </a:p>
        </p:txBody>
      </p:sp>
      <p:sp>
        <p:nvSpPr>
          <p:cNvPr id="87051" name="Rectangle 11"/>
          <p:cNvSpPr>
            <a:spLocks noChangeArrowheads="1"/>
          </p:cNvSpPr>
          <p:nvPr/>
        </p:nvSpPr>
        <p:spPr bwMode="auto">
          <a:xfrm>
            <a:off x="3121025" y="2895600"/>
            <a:ext cx="15398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latin typeface="Arial"/>
                <a:cs typeface="Arial" charset="0"/>
              </a:rPr>
              <a:t>Niche separation</a:t>
            </a:r>
          </a:p>
        </p:txBody>
      </p:sp>
      <p:sp>
        <p:nvSpPr>
          <p:cNvPr id="87054" name="Line 14"/>
          <p:cNvSpPr>
            <a:spLocks noChangeShapeType="1"/>
          </p:cNvSpPr>
          <p:nvPr/>
        </p:nvSpPr>
        <p:spPr bwMode="auto">
          <a:xfrm>
            <a:off x="1946275" y="2887663"/>
            <a:ext cx="604838" cy="9969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
        <p:nvSpPr>
          <p:cNvPr id="87055" name="Line 15"/>
          <p:cNvSpPr>
            <a:spLocks noChangeShapeType="1"/>
          </p:cNvSpPr>
          <p:nvPr/>
        </p:nvSpPr>
        <p:spPr bwMode="auto">
          <a:xfrm flipH="1">
            <a:off x="5762625" y="2936875"/>
            <a:ext cx="495300" cy="9969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
        <p:nvSpPr>
          <p:cNvPr id="87056" name="Line 16"/>
          <p:cNvSpPr>
            <a:spLocks noChangeShapeType="1"/>
          </p:cNvSpPr>
          <p:nvPr/>
        </p:nvSpPr>
        <p:spPr bwMode="auto">
          <a:xfrm flipH="1">
            <a:off x="3589338" y="5643563"/>
            <a:ext cx="587375" cy="37465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
        <p:nvSpPr>
          <p:cNvPr id="15" name="Rectangle 1026"/>
          <p:cNvSpPr txBox="1">
            <a:spLocks noChangeArrowheads="1"/>
          </p:cNvSpPr>
          <p:nvPr/>
        </p:nvSpPr>
        <p:spPr bwMode="auto">
          <a:xfrm>
            <a:off x="5410200" y="0"/>
            <a:ext cx="3733800" cy="609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55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Specialist Species and Generalist Species Niches</a:t>
            </a:r>
            <a:endParaRPr lang="en-US"/>
          </a:p>
        </p:txBody>
      </p:sp>
    </p:spTree>
    <p:extLst>
      <p:ext uri="{BB962C8B-B14F-4D97-AF65-F5344CB8AC3E}">
        <p14:creationId xmlns:p14="http://schemas.microsoft.com/office/powerpoint/2010/main" val="139040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smtClean="0"/>
              <a:t>Biodiversity – variety in the earth’s species</a:t>
            </a:r>
          </a:p>
          <a:p>
            <a:r>
              <a:rPr lang="en-US" dirty="0" smtClean="0"/>
              <a:t>Species – set of individuals who can mate and produce fertile offspring</a:t>
            </a:r>
          </a:p>
          <a:p>
            <a:pPr lvl="1"/>
            <a:r>
              <a:rPr lang="en-US" dirty="0" smtClean="0"/>
              <a:t>8 million to 100 million species</a:t>
            </a:r>
          </a:p>
          <a:p>
            <a:pPr lvl="1"/>
            <a:r>
              <a:rPr lang="en-US" dirty="0" smtClean="0"/>
              <a:t>About 2 million identified</a:t>
            </a:r>
          </a:p>
          <a:p>
            <a:pPr lvl="1"/>
            <a:r>
              <a:rPr lang="en-US" dirty="0" smtClean="0"/>
              <a:t>Unidentified species are mostly in rain forests and oceans</a:t>
            </a:r>
          </a:p>
          <a:p>
            <a:endParaRPr lang="en-US" dirty="0"/>
          </a:p>
        </p:txBody>
      </p:sp>
      <p:sp>
        <p:nvSpPr>
          <p:cNvPr id="7170" name="Rectangle 2"/>
          <p:cNvSpPr>
            <a:spLocks noGrp="1" noChangeArrowheads="1"/>
          </p:cNvSpPr>
          <p:nvPr>
            <p:ph type="title"/>
          </p:nvPr>
        </p:nvSpPr>
        <p:spPr/>
        <p:txBody>
          <a:bodyPr/>
          <a:lstStyle/>
          <a:p>
            <a:r>
              <a:rPr lang="en-US" dirty="0" smtClean="0"/>
              <a:t>Biodiversity Is a Crucial Part of the Earth’s Natural Capital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descr="04p092_f1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1" name="Rectangle 3" hidden="1"/>
          <p:cNvSpPr>
            <a:spLocks noGrp="1" noChangeArrowheads="1"/>
          </p:cNvSpPr>
          <p:nvPr>
            <p:ph type="title"/>
          </p:nvPr>
        </p:nvSpPr>
        <p:spPr/>
        <p:txBody>
          <a:bodyPr/>
          <a:lstStyle/>
          <a:p>
            <a:pPr eaLnBrk="1" hangingPunct="1">
              <a:defRPr/>
            </a:pPr>
            <a:endParaRPr lang="en-US" smtClean="0">
              <a:solidFill>
                <a:schemeClr val="tx1"/>
              </a:solidFill>
            </a:endParaRPr>
          </a:p>
        </p:txBody>
      </p:sp>
      <p:sp>
        <p:nvSpPr>
          <p:cNvPr id="89093" name="Text Box 5"/>
          <p:cNvSpPr txBox="1">
            <a:spLocks noChangeArrowheads="1"/>
          </p:cNvSpPr>
          <p:nvPr/>
        </p:nvSpPr>
        <p:spPr bwMode="auto">
          <a:xfrm>
            <a:off x="2133600" y="1343025"/>
            <a:ext cx="1778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Brown pelican dives for fish, which it locates from the air</a:t>
            </a:r>
          </a:p>
        </p:txBody>
      </p:sp>
      <p:sp>
        <p:nvSpPr>
          <p:cNvPr id="89094" name="Text Box 6"/>
          <p:cNvSpPr txBox="1">
            <a:spLocks noChangeArrowheads="1"/>
          </p:cNvSpPr>
          <p:nvPr/>
        </p:nvSpPr>
        <p:spPr bwMode="auto">
          <a:xfrm>
            <a:off x="7086600" y="962025"/>
            <a:ext cx="1143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Herring gull is a tireless scavenger</a:t>
            </a:r>
          </a:p>
        </p:txBody>
      </p:sp>
      <p:sp>
        <p:nvSpPr>
          <p:cNvPr id="86021" name="Text Box 7"/>
          <p:cNvSpPr txBox="1">
            <a:spLocks noChangeArrowheads="1"/>
          </p:cNvSpPr>
          <p:nvPr/>
        </p:nvSpPr>
        <p:spPr bwMode="auto">
          <a:xfrm>
            <a:off x="7699375" y="1295400"/>
            <a:ext cx="1444625" cy="1581150"/>
          </a:xfrm>
          <a:prstGeom prst="rect">
            <a:avLst/>
          </a:prstGeom>
          <a:noFill/>
          <a:ln>
            <a:noFill/>
          </a:ln>
          <a:effectLst>
            <a:outerShdw dist="38099"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b="1"/>
              <a:t>Ruddy turnstone searches under shells and pebbles for small invertebrates</a:t>
            </a:r>
          </a:p>
        </p:txBody>
      </p:sp>
      <p:sp>
        <p:nvSpPr>
          <p:cNvPr id="86022" name="Text Box 8"/>
          <p:cNvSpPr txBox="1">
            <a:spLocks noChangeArrowheads="1"/>
          </p:cNvSpPr>
          <p:nvPr/>
        </p:nvSpPr>
        <p:spPr bwMode="auto">
          <a:xfrm>
            <a:off x="0" y="1936750"/>
            <a:ext cx="1752600" cy="730250"/>
          </a:xfrm>
          <a:prstGeom prst="rect">
            <a:avLst/>
          </a:prstGeom>
          <a:noFill/>
          <a:ln>
            <a:noFill/>
          </a:ln>
          <a:effectLst>
            <a:outerShdw dist="38099"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Black skimmer seizes small fish at water surface</a:t>
            </a:r>
          </a:p>
        </p:txBody>
      </p:sp>
      <p:sp>
        <p:nvSpPr>
          <p:cNvPr id="86023" name="Text Box 9"/>
          <p:cNvSpPr txBox="1">
            <a:spLocks noChangeArrowheads="1"/>
          </p:cNvSpPr>
          <p:nvPr/>
        </p:nvSpPr>
        <p:spPr bwMode="auto">
          <a:xfrm>
            <a:off x="3622675" y="1600200"/>
            <a:ext cx="1863725" cy="1368425"/>
          </a:xfrm>
          <a:prstGeom prst="rect">
            <a:avLst/>
          </a:prstGeom>
          <a:noFill/>
          <a:ln>
            <a:noFill/>
          </a:ln>
          <a:effectLst>
            <a:outerShdw dist="38099"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Avocet sweeps bill through mud and surface water in search of small crustaceans, insects, and seeds</a:t>
            </a:r>
          </a:p>
        </p:txBody>
      </p:sp>
      <p:sp>
        <p:nvSpPr>
          <p:cNvPr id="86024" name="Text Box 10"/>
          <p:cNvSpPr txBox="1">
            <a:spLocks noChangeArrowheads="1"/>
          </p:cNvSpPr>
          <p:nvPr/>
        </p:nvSpPr>
        <p:spPr bwMode="auto">
          <a:xfrm>
            <a:off x="5486400" y="1816100"/>
            <a:ext cx="1943100" cy="1155700"/>
          </a:xfrm>
          <a:prstGeom prst="rect">
            <a:avLst/>
          </a:prstGeom>
          <a:noFill/>
          <a:ln>
            <a:noFill/>
          </a:ln>
          <a:effectLst>
            <a:outerShdw dist="38099"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Dowitcher probes deeply into mud in search of snails, marine worms, and small crustaceans</a:t>
            </a:r>
          </a:p>
        </p:txBody>
      </p:sp>
      <p:sp>
        <p:nvSpPr>
          <p:cNvPr id="89099" name="Text Box 11"/>
          <p:cNvSpPr txBox="1">
            <a:spLocks noChangeArrowheads="1"/>
          </p:cNvSpPr>
          <p:nvPr/>
        </p:nvSpPr>
        <p:spPr bwMode="auto">
          <a:xfrm>
            <a:off x="0" y="4456113"/>
            <a:ext cx="13716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Flamingo feeds on minute organisms </a:t>
            </a:r>
          </a:p>
          <a:p>
            <a:pPr>
              <a:defRPr/>
            </a:pPr>
            <a:r>
              <a:rPr lang="en-US" sz="1400" b="1" dirty="0">
                <a:latin typeface="Arial"/>
                <a:cs typeface="Arial" charset="0"/>
              </a:rPr>
              <a:t>in mud</a:t>
            </a:r>
          </a:p>
        </p:txBody>
      </p:sp>
      <p:sp>
        <p:nvSpPr>
          <p:cNvPr id="89100" name="Text Box 12"/>
          <p:cNvSpPr txBox="1">
            <a:spLocks noChangeArrowheads="1"/>
          </p:cNvSpPr>
          <p:nvPr/>
        </p:nvSpPr>
        <p:spPr bwMode="auto">
          <a:xfrm>
            <a:off x="1239838" y="4456113"/>
            <a:ext cx="1579562"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err="1">
                <a:latin typeface="Arial"/>
                <a:cs typeface="Arial" charset="0"/>
              </a:rPr>
              <a:t>Scaup</a:t>
            </a:r>
            <a:r>
              <a:rPr lang="en-US" sz="1400" b="1" dirty="0">
                <a:latin typeface="Arial"/>
                <a:cs typeface="Arial" charset="0"/>
              </a:rPr>
              <a:t> and other diving ducks feed on mollusks, crustaceans, and aquatic vegetation</a:t>
            </a:r>
          </a:p>
        </p:txBody>
      </p:sp>
      <p:sp>
        <p:nvSpPr>
          <p:cNvPr id="89101" name="Text Box 13"/>
          <p:cNvSpPr txBox="1">
            <a:spLocks noChangeArrowheads="1"/>
          </p:cNvSpPr>
          <p:nvPr/>
        </p:nvSpPr>
        <p:spPr bwMode="auto">
          <a:xfrm>
            <a:off x="2794000" y="4456113"/>
            <a:ext cx="13970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Louisiana heron wades into water to seize small fish</a:t>
            </a:r>
          </a:p>
        </p:txBody>
      </p:sp>
      <p:sp>
        <p:nvSpPr>
          <p:cNvPr id="89102" name="Text Box 14"/>
          <p:cNvSpPr txBox="1">
            <a:spLocks noChangeArrowheads="1"/>
          </p:cNvSpPr>
          <p:nvPr/>
        </p:nvSpPr>
        <p:spPr bwMode="auto">
          <a:xfrm>
            <a:off x="4095750" y="4456113"/>
            <a:ext cx="200025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Oystercatcher feeds on clams, mussels, and other shellfish into which it pries </a:t>
            </a:r>
          </a:p>
          <a:p>
            <a:pPr>
              <a:defRPr/>
            </a:pPr>
            <a:r>
              <a:rPr lang="en-US" sz="1400" b="1" dirty="0">
                <a:latin typeface="Arial"/>
                <a:cs typeface="Arial" charset="0"/>
              </a:rPr>
              <a:t>its narrow beak</a:t>
            </a:r>
          </a:p>
        </p:txBody>
      </p:sp>
      <p:sp>
        <p:nvSpPr>
          <p:cNvPr id="89103" name="Text Box 15"/>
          <p:cNvSpPr txBox="1">
            <a:spLocks noChangeArrowheads="1"/>
          </p:cNvSpPr>
          <p:nvPr/>
        </p:nvSpPr>
        <p:spPr bwMode="auto">
          <a:xfrm>
            <a:off x="6019800" y="4456113"/>
            <a:ext cx="16764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Knot (sandpiper) picks up worms and small crustaceans left by receding tide</a:t>
            </a:r>
          </a:p>
        </p:txBody>
      </p:sp>
      <p:sp>
        <p:nvSpPr>
          <p:cNvPr id="89104" name="Text Box 16"/>
          <p:cNvSpPr txBox="1">
            <a:spLocks noChangeArrowheads="1"/>
          </p:cNvSpPr>
          <p:nvPr/>
        </p:nvSpPr>
        <p:spPr bwMode="auto">
          <a:xfrm>
            <a:off x="7543800" y="4437063"/>
            <a:ext cx="1597025"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Piping plover feeds on insects and tiny crustaceans on sandy beaches</a:t>
            </a:r>
          </a:p>
        </p:txBody>
      </p:sp>
      <p:sp>
        <p:nvSpPr>
          <p:cNvPr id="86031" name="Line 19"/>
          <p:cNvSpPr>
            <a:spLocks noChangeShapeType="1"/>
          </p:cNvSpPr>
          <p:nvPr/>
        </p:nvSpPr>
        <p:spPr bwMode="auto">
          <a:xfrm flipH="1">
            <a:off x="588963" y="4008438"/>
            <a:ext cx="158750" cy="449262"/>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86032" name="Line 20"/>
          <p:cNvSpPr>
            <a:spLocks noChangeShapeType="1"/>
          </p:cNvSpPr>
          <p:nvPr/>
        </p:nvSpPr>
        <p:spPr bwMode="auto">
          <a:xfrm>
            <a:off x="2008188" y="3973513"/>
            <a:ext cx="15875" cy="490537"/>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86033" name="Line 21"/>
          <p:cNvSpPr>
            <a:spLocks noChangeShapeType="1"/>
          </p:cNvSpPr>
          <p:nvPr/>
        </p:nvSpPr>
        <p:spPr bwMode="auto">
          <a:xfrm>
            <a:off x="3198813" y="3970338"/>
            <a:ext cx="63500" cy="433387"/>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86034" name="Line 22"/>
          <p:cNvSpPr>
            <a:spLocks noChangeShapeType="1"/>
          </p:cNvSpPr>
          <p:nvPr/>
        </p:nvSpPr>
        <p:spPr bwMode="auto">
          <a:xfrm flipH="1">
            <a:off x="4967288" y="3703638"/>
            <a:ext cx="130175" cy="747712"/>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86035" name="Line 23"/>
          <p:cNvSpPr>
            <a:spLocks noChangeShapeType="1"/>
          </p:cNvSpPr>
          <p:nvPr/>
        </p:nvSpPr>
        <p:spPr bwMode="auto">
          <a:xfrm flipH="1">
            <a:off x="7164388" y="3675063"/>
            <a:ext cx="257175" cy="750887"/>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86036" name="Line 24"/>
          <p:cNvSpPr>
            <a:spLocks noChangeShapeType="1"/>
          </p:cNvSpPr>
          <p:nvPr/>
        </p:nvSpPr>
        <p:spPr bwMode="auto">
          <a:xfrm flipH="1">
            <a:off x="8475663" y="3614738"/>
            <a:ext cx="222250" cy="827087"/>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86037" name="Line 25"/>
          <p:cNvSpPr>
            <a:spLocks noChangeShapeType="1"/>
          </p:cNvSpPr>
          <p:nvPr/>
        </p:nvSpPr>
        <p:spPr bwMode="auto">
          <a:xfrm>
            <a:off x="8142288" y="2865438"/>
            <a:ext cx="53975" cy="382587"/>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26" name="Rectangle 3"/>
          <p:cNvSpPr>
            <a:spLocks noChangeArrowheads="1"/>
          </p:cNvSpPr>
          <p:nvPr/>
        </p:nvSpPr>
        <p:spPr bwMode="auto">
          <a:xfrm>
            <a:off x="793750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4-16, p. 92</a:t>
            </a:r>
          </a:p>
        </p:txBody>
      </p:sp>
      <p:sp>
        <p:nvSpPr>
          <p:cNvPr id="24" name="Title 1"/>
          <p:cNvSpPr txBox="1">
            <a:spLocks/>
          </p:cNvSpPr>
          <p:nvPr/>
        </p:nvSpPr>
        <p:spPr bwMode="auto">
          <a:xfrm>
            <a:off x="0" y="0"/>
            <a:ext cx="91440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Specialized Feeding Niches of Various Bird Species in a Coastal Wetland</a:t>
            </a:r>
            <a:endParaRPr lang="en-US"/>
          </a:p>
        </p:txBody>
      </p:sp>
    </p:spTree>
    <p:extLst>
      <p:ext uri="{BB962C8B-B14F-4D97-AF65-F5344CB8AC3E}">
        <p14:creationId xmlns:p14="http://schemas.microsoft.com/office/powerpoint/2010/main" val="353336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smtClean="0"/>
              <a:t>1600 to 3000 Pandas left in the wild</a:t>
            </a:r>
          </a:p>
          <a:p>
            <a:r>
              <a:rPr lang="en-US" dirty="0" smtClean="0"/>
              <a:t>Pandas need bamboo</a:t>
            </a:r>
          </a:p>
          <a:p>
            <a:pPr lvl="1"/>
            <a:r>
              <a:rPr lang="en-US" dirty="0" smtClean="0"/>
              <a:t>Makes it a specialist species</a:t>
            </a:r>
          </a:p>
          <a:p>
            <a:pPr lvl="1"/>
            <a:r>
              <a:rPr lang="en-US" dirty="0" smtClean="0"/>
              <a:t>Habitat is currently being destroyed</a:t>
            </a:r>
          </a:p>
          <a:p>
            <a:r>
              <a:rPr lang="en-US" dirty="0" smtClean="0"/>
              <a:t>Low reproductive rate</a:t>
            </a:r>
          </a:p>
          <a:p>
            <a:pPr lvl="1"/>
            <a:r>
              <a:rPr lang="en-US" dirty="0" smtClean="0"/>
              <a:t>Females give birth to 1 or 2 cubs every 2-3 years</a:t>
            </a:r>
          </a:p>
          <a:p>
            <a:endParaRPr lang="en-US" dirty="0"/>
          </a:p>
        </p:txBody>
      </p:sp>
      <p:sp>
        <p:nvSpPr>
          <p:cNvPr id="55298" name="Rectangle 2"/>
          <p:cNvSpPr>
            <a:spLocks noGrp="1" noChangeArrowheads="1"/>
          </p:cNvSpPr>
          <p:nvPr>
            <p:ph type="title"/>
          </p:nvPr>
        </p:nvSpPr>
        <p:spPr/>
        <p:txBody>
          <a:bodyPr/>
          <a:lstStyle/>
          <a:p>
            <a:r>
              <a:rPr lang="en-US" dirty="0" smtClean="0"/>
              <a:t>Case Study: The Giant Panda – A Highly Endangered Specialist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Native species</a:t>
            </a:r>
          </a:p>
          <a:p>
            <a:pPr lvl="1"/>
            <a:r>
              <a:rPr lang="en-US" dirty="0" smtClean="0"/>
              <a:t>Normally live in an ecosystem</a:t>
            </a:r>
          </a:p>
          <a:p>
            <a:r>
              <a:rPr lang="en-US" dirty="0" smtClean="0"/>
              <a:t>Nonnative species</a:t>
            </a:r>
          </a:p>
          <a:p>
            <a:pPr lvl="1"/>
            <a:r>
              <a:rPr lang="en-US" dirty="0" smtClean="0"/>
              <a:t>Not native</a:t>
            </a:r>
          </a:p>
          <a:p>
            <a:r>
              <a:rPr lang="en-US" dirty="0" smtClean="0"/>
              <a:t>Indicator species</a:t>
            </a:r>
          </a:p>
          <a:p>
            <a:r>
              <a:rPr lang="en-US" dirty="0" smtClean="0"/>
              <a:t>Keystone species</a:t>
            </a:r>
          </a:p>
          <a:p>
            <a:pPr>
              <a:buNone/>
            </a:pPr>
            <a:endParaRPr lang="en-US" dirty="0"/>
          </a:p>
        </p:txBody>
      </p:sp>
      <p:sp>
        <p:nvSpPr>
          <p:cNvPr id="57346" name="Rectangle 2"/>
          <p:cNvSpPr>
            <a:spLocks noGrp="1" noChangeArrowheads="1"/>
          </p:cNvSpPr>
          <p:nvPr>
            <p:ph type="title"/>
          </p:nvPr>
        </p:nvSpPr>
        <p:spPr/>
        <p:txBody>
          <a:bodyPr/>
          <a:lstStyle/>
          <a:p>
            <a:r>
              <a:rPr lang="en-US" dirty="0" smtClean="0"/>
              <a:t>Species Can Play Four Major Roles within Ecosystems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dirty="0" smtClean="0"/>
              <a:t>Indicator species</a:t>
            </a:r>
          </a:p>
          <a:p>
            <a:pPr lvl="1"/>
            <a:r>
              <a:rPr lang="en-US" dirty="0" smtClean="0"/>
              <a:t>Provide early warning of damage to a community</a:t>
            </a:r>
          </a:p>
          <a:p>
            <a:pPr lvl="1"/>
            <a:r>
              <a:rPr lang="en-US" dirty="0" smtClean="0"/>
              <a:t>Can monitor environmental quality </a:t>
            </a:r>
          </a:p>
          <a:p>
            <a:endParaRPr lang="en-US" dirty="0"/>
          </a:p>
        </p:txBody>
      </p:sp>
      <p:sp>
        <p:nvSpPr>
          <p:cNvPr id="58370" name="Rectangle 2"/>
          <p:cNvSpPr>
            <a:spLocks noGrp="1" noChangeArrowheads="1"/>
          </p:cNvSpPr>
          <p:nvPr>
            <p:ph type="title"/>
          </p:nvPr>
        </p:nvSpPr>
        <p:spPr/>
        <p:txBody>
          <a:bodyPr/>
          <a:lstStyle/>
          <a:p>
            <a:r>
              <a:rPr lang="en-US" dirty="0" smtClean="0"/>
              <a:t>Indicator Species Serve as Biological Smoke Alarms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lstStyle/>
          <a:p>
            <a:r>
              <a:rPr lang="en-US" dirty="0" smtClean="0"/>
              <a:t>Keystone species</a:t>
            </a:r>
          </a:p>
          <a:p>
            <a:pPr lvl="1"/>
            <a:r>
              <a:rPr lang="en-US" dirty="0" smtClean="0"/>
              <a:t>Have a large effect on the types and abundances of other species</a:t>
            </a:r>
          </a:p>
          <a:p>
            <a:pPr lvl="1"/>
            <a:r>
              <a:rPr lang="en-US" dirty="0" smtClean="0"/>
              <a:t>Can play critical roles in helping sustain ecosystems</a:t>
            </a:r>
          </a:p>
          <a:p>
            <a:pPr lvl="2"/>
            <a:r>
              <a:rPr lang="en-US" dirty="0" smtClean="0"/>
              <a:t>Pollination</a:t>
            </a:r>
          </a:p>
          <a:p>
            <a:pPr lvl="2"/>
            <a:r>
              <a:rPr lang="en-US" dirty="0" smtClean="0"/>
              <a:t>Top predators</a:t>
            </a:r>
          </a:p>
          <a:p>
            <a:endParaRPr lang="en-US" dirty="0"/>
          </a:p>
        </p:txBody>
      </p:sp>
      <p:sp>
        <p:nvSpPr>
          <p:cNvPr id="62466" name="Title 1"/>
          <p:cNvSpPr>
            <a:spLocks noGrp="1"/>
          </p:cNvSpPr>
          <p:nvPr>
            <p:ph type="title"/>
          </p:nvPr>
        </p:nvSpPr>
        <p:spPr/>
        <p:txBody>
          <a:bodyPr/>
          <a:lstStyle/>
          <a:p>
            <a:r>
              <a:rPr lang="en-US" dirty="0" smtClean="0"/>
              <a:t>Keystone Species Play Critical Roles in Their Ecosystems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r>
              <a:rPr lang="en-US" dirty="0" smtClean="0"/>
              <a:t>The American alligator:</a:t>
            </a:r>
          </a:p>
          <a:p>
            <a:pPr lvl="1"/>
            <a:r>
              <a:rPr lang="en-US" dirty="0" smtClean="0"/>
              <a:t>Largest reptile in North America, keystone species in its ecosystems</a:t>
            </a:r>
          </a:p>
          <a:p>
            <a:pPr lvl="1"/>
            <a:r>
              <a:rPr lang="en-US" dirty="0" smtClean="0"/>
              <a:t>1930s – Hunted and poached</a:t>
            </a:r>
          </a:p>
          <a:p>
            <a:pPr lvl="1"/>
            <a:r>
              <a:rPr lang="en-US" dirty="0" smtClean="0"/>
              <a:t>1967 – added to the endangered species list</a:t>
            </a:r>
          </a:p>
          <a:p>
            <a:pPr lvl="1"/>
            <a:r>
              <a:rPr lang="en-US" dirty="0" smtClean="0"/>
              <a:t>1977 – impressive comeback</a:t>
            </a:r>
          </a:p>
          <a:p>
            <a:pPr lvl="1"/>
            <a:r>
              <a:rPr lang="en-US" dirty="0" smtClean="0"/>
              <a:t>More than a million alligators today in Florida</a:t>
            </a:r>
            <a:endParaRPr lang="en-US" dirty="0"/>
          </a:p>
        </p:txBody>
      </p:sp>
      <p:sp>
        <p:nvSpPr>
          <p:cNvPr id="63490" name="Rectangle 2"/>
          <p:cNvSpPr>
            <a:spLocks noGrp="1" noChangeArrowheads="1"/>
          </p:cNvSpPr>
          <p:nvPr>
            <p:ph type="title"/>
          </p:nvPr>
        </p:nvSpPr>
        <p:spPr/>
        <p:txBody>
          <a:bodyPr>
            <a:normAutofit/>
          </a:bodyPr>
          <a:lstStyle/>
          <a:p>
            <a:r>
              <a:rPr lang="en-US" dirty="0" smtClean="0"/>
              <a:t>Case Study: A Keystone Species That Almost Went Extinct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The  American Alligator</a:t>
            </a:r>
            <a:endParaRPr lang="en-US" dirty="0"/>
          </a:p>
        </p:txBody>
      </p:sp>
      <p:pic>
        <p:nvPicPr>
          <p:cNvPr id="5" name="Picture 1" descr="04p095_f19.jpg"/>
          <p:cNvPicPr>
            <a:picLocks noGrp="1" noChangeAspect="1"/>
          </p:cNvPicPr>
          <p:nvPr>
            <p:ph idx="1"/>
          </p:nvPr>
        </p:nvPicPr>
        <p:blipFill>
          <a:blip r:embed="rId3">
            <a:extLst>
              <a:ext uri="{28A0092B-C50C-407E-A947-70E740481C1C}">
                <a14:useLocalDpi xmlns:a14="http://schemas.microsoft.com/office/drawing/2010/main" val="0"/>
              </a:ext>
            </a:extLst>
          </a:blip>
          <a:srcRect l="-4752" r="-4752"/>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91845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4-19, p. 95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p:txBody>
          <a:bodyPr/>
          <a:lstStyle/>
          <a:p>
            <a:r>
              <a:rPr lang="en-US" dirty="0" smtClean="0"/>
              <a:t>Populations evolve through mutations in genes</a:t>
            </a:r>
          </a:p>
          <a:p>
            <a:pPr lvl="1"/>
            <a:r>
              <a:rPr lang="en-US" dirty="0" smtClean="0"/>
              <a:t>Certain genetic traits enhance individuals ability to produce offspring with these traits</a:t>
            </a:r>
          </a:p>
        </p:txBody>
      </p:sp>
      <p:sp>
        <p:nvSpPr>
          <p:cNvPr id="66562"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Human activities are degrading biodiversity</a:t>
            </a:r>
          </a:p>
          <a:p>
            <a:pPr lvl="1"/>
            <a:r>
              <a:rPr lang="en-US" dirty="0" smtClean="0"/>
              <a:t>Hastening the extinction of species</a:t>
            </a:r>
          </a:p>
          <a:p>
            <a:pPr lvl="1"/>
            <a:r>
              <a:rPr lang="en-US" dirty="0" smtClean="0"/>
              <a:t>Disrupting habitats needed for development of new species</a:t>
            </a:r>
          </a:p>
          <a:p>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Each species plays a specific ecological role (its ecological niche) in the ecosystem where it is found</a:t>
            </a:r>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r>
              <a:rPr lang="en-US" dirty="0" smtClean="0"/>
              <a:t>Species diversity</a:t>
            </a:r>
          </a:p>
          <a:p>
            <a:pPr lvl="1"/>
            <a:r>
              <a:rPr lang="en-US" dirty="0" smtClean="0"/>
              <a:t> Number and variety of species</a:t>
            </a:r>
          </a:p>
          <a:p>
            <a:r>
              <a:rPr lang="en-US" dirty="0" smtClean="0"/>
              <a:t>Genetic diversity</a:t>
            </a:r>
          </a:p>
          <a:p>
            <a:pPr lvl="1"/>
            <a:r>
              <a:rPr lang="en-US" dirty="0" smtClean="0"/>
              <a:t>Variety of genes in a population</a:t>
            </a:r>
          </a:p>
          <a:p>
            <a:r>
              <a:rPr lang="en-US" dirty="0" smtClean="0"/>
              <a:t>Ecosystem diversity</a:t>
            </a:r>
          </a:p>
          <a:p>
            <a:pPr lvl="1"/>
            <a:r>
              <a:rPr lang="en-US" dirty="0" smtClean="0"/>
              <a:t>Biomes: regions with distinct climates/species</a:t>
            </a:r>
          </a:p>
        </p:txBody>
      </p:sp>
      <p:sp>
        <p:nvSpPr>
          <p:cNvPr id="8194" name="Title 1"/>
          <p:cNvSpPr>
            <a:spLocks noGrp="1"/>
          </p:cNvSpPr>
          <p:nvPr>
            <p:ph type="title"/>
          </p:nvPr>
        </p:nvSpPr>
        <p:spPr/>
        <p:txBody>
          <a:bodyPr/>
          <a:lstStyle/>
          <a:p>
            <a:r>
              <a:rPr lang="en-US" dirty="0" smtClean="0"/>
              <a:t>Biodiversity Is a Crucial Part of the Earth’s Natural Capital (cont’d.)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Importance of a species does not always match the public’s perception of it</a:t>
            </a:r>
          </a:p>
          <a:p>
            <a:r>
              <a:rPr lang="en-US" dirty="0" smtClean="0"/>
              <a:t>Extinction of species may lead to further extinctions</a:t>
            </a:r>
          </a:p>
          <a:p>
            <a:r>
              <a:rPr lang="en-US" dirty="0" smtClean="0"/>
              <a:t>Biodiversity and evolution</a:t>
            </a:r>
          </a:p>
          <a:p>
            <a:pPr lvl="1"/>
            <a:r>
              <a:rPr lang="en-US" dirty="0" smtClean="0"/>
              <a:t>Vital forms of natural capital</a:t>
            </a:r>
          </a:p>
          <a:p>
            <a:r>
              <a:rPr lang="en-US" dirty="0" smtClean="0"/>
              <a:t>Ecosystems help sustain biodiversity</a:t>
            </a:r>
            <a:endParaRPr lang="en-US" dirty="0"/>
          </a:p>
        </p:txBody>
      </p:sp>
      <p:sp>
        <p:nvSpPr>
          <p:cNvPr id="2" name="Title 1"/>
          <p:cNvSpPr>
            <a:spLocks noGrp="1"/>
          </p:cNvSpPr>
          <p:nvPr>
            <p:ph type="title"/>
          </p:nvPr>
        </p:nvSpPr>
        <p:spPr/>
        <p:txBody>
          <a:bodyPr/>
          <a:lstStyle/>
          <a:p>
            <a:r>
              <a:rPr lang="en-US" dirty="0" smtClean="0"/>
              <a:t>Tying It All Together – Amphibians and Sustainability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Functional diversity</a:t>
            </a:r>
          </a:p>
          <a:p>
            <a:pPr lvl="1"/>
            <a:r>
              <a:rPr lang="en-US" dirty="0" smtClean="0"/>
              <a:t>Variety of processes within ecosystems</a:t>
            </a:r>
          </a:p>
          <a:p>
            <a:r>
              <a:rPr lang="en-US" dirty="0" smtClean="0"/>
              <a:t>Biodiversity is an important part of natural capital</a:t>
            </a:r>
          </a:p>
          <a:p>
            <a:endParaRPr lang="en-US" dirty="0"/>
          </a:p>
        </p:txBody>
      </p:sp>
      <p:sp>
        <p:nvSpPr>
          <p:cNvPr id="2" name="Title 1"/>
          <p:cNvSpPr>
            <a:spLocks noGrp="1"/>
          </p:cNvSpPr>
          <p:nvPr>
            <p:ph type="title"/>
          </p:nvPr>
        </p:nvSpPr>
        <p:spPr/>
        <p:txBody>
          <a:bodyPr/>
          <a:lstStyle/>
          <a:p>
            <a:r>
              <a:rPr lang="en-US" dirty="0" smtClean="0"/>
              <a:t>Biodiversity Is a Crucial Part of the Earth’s Natural Capital (cont’d.)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04p079_f0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036638"/>
            <a:ext cx="7270750" cy="578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3" name="Rectangle 3" hidden="1"/>
          <p:cNvSpPr>
            <a:spLocks noGrp="1" noChangeArrowheads="1"/>
          </p:cNvSpPr>
          <p:nvPr>
            <p:ph type="title"/>
          </p:nvPr>
        </p:nvSpPr>
        <p:spPr/>
        <p:txBody>
          <a:bodyPr/>
          <a:lstStyle/>
          <a:p>
            <a:pPr eaLnBrk="1" hangingPunct="1">
              <a:defRPr/>
            </a:pPr>
            <a:endParaRPr lang="en-US" sz="1200" smtClean="0"/>
          </a:p>
        </p:txBody>
      </p:sp>
      <p:sp>
        <p:nvSpPr>
          <p:cNvPr id="66564" name="Rectangle 4"/>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4-2, p. 79</a:t>
            </a:r>
          </a:p>
        </p:txBody>
      </p:sp>
      <p:sp>
        <p:nvSpPr>
          <p:cNvPr id="66565" name="Text Box 5"/>
          <p:cNvSpPr txBox="1">
            <a:spLocks noChangeArrowheads="1"/>
          </p:cNvSpPr>
          <p:nvPr/>
        </p:nvSpPr>
        <p:spPr bwMode="auto">
          <a:xfrm>
            <a:off x="165100" y="0"/>
            <a:ext cx="4856163" cy="1038225"/>
          </a:xfrm>
          <a:prstGeom prst="rect">
            <a:avLst/>
          </a:prstGeom>
          <a:solidFill>
            <a:srgbClr val="FFFFCC"/>
          </a:solidFill>
          <a:ln>
            <a:solidFill>
              <a:srgbClr val="000000"/>
            </a:solidFill>
          </a:ln>
          <a:effectLst/>
        </p:spPr>
        <p:txBody>
          <a:bodyPr>
            <a:spAutoFit/>
          </a:bodyPr>
          <a:lstStyle/>
          <a:p>
            <a:pPr>
              <a:lnSpc>
                <a:spcPct val="90000"/>
              </a:lnSpc>
              <a:defRPr/>
            </a:pPr>
            <a:r>
              <a:rPr lang="en-US" sz="1700" b="1" dirty="0">
                <a:solidFill>
                  <a:srgbClr val="000000"/>
                </a:solidFill>
                <a:latin typeface="Arial"/>
                <a:cs typeface="Arial"/>
              </a:rPr>
              <a:t>Functional Diversity The biological and chemical processes such as energy flow and matter recycling needed for the survival of species, communities, and ecosystems.</a:t>
            </a:r>
          </a:p>
        </p:txBody>
      </p:sp>
      <p:sp>
        <p:nvSpPr>
          <p:cNvPr id="66566" name="Text Box 6"/>
          <p:cNvSpPr txBox="1">
            <a:spLocks noChangeArrowheads="1"/>
          </p:cNvSpPr>
          <p:nvPr/>
        </p:nvSpPr>
        <p:spPr bwMode="auto">
          <a:xfrm>
            <a:off x="5249863" y="68263"/>
            <a:ext cx="3817937" cy="803275"/>
          </a:xfrm>
          <a:prstGeom prst="rect">
            <a:avLst/>
          </a:prstGeom>
          <a:solidFill>
            <a:srgbClr val="FFFFCC"/>
          </a:solidFill>
          <a:ln>
            <a:solidFill>
              <a:srgbClr val="000000"/>
            </a:solidFill>
          </a:ln>
          <a:effectLst/>
        </p:spPr>
        <p:txBody>
          <a:bodyPr>
            <a:spAutoFit/>
          </a:bodyPr>
          <a:lstStyle/>
          <a:p>
            <a:pPr>
              <a:lnSpc>
                <a:spcPct val="90000"/>
              </a:lnSpc>
              <a:defRPr/>
            </a:pPr>
            <a:r>
              <a:rPr lang="en-US" sz="1700" b="1" dirty="0">
                <a:solidFill>
                  <a:srgbClr val="000000"/>
                </a:solidFill>
                <a:latin typeface="Arial"/>
                <a:cs typeface="Arial"/>
              </a:rPr>
              <a:t>Ecological Diversity The variety of terrestrial and aquatic ecosystems found in an area or on the earth.</a:t>
            </a:r>
          </a:p>
        </p:txBody>
      </p:sp>
      <p:sp>
        <p:nvSpPr>
          <p:cNvPr id="66577" name="Text Box 17"/>
          <p:cNvSpPr txBox="1">
            <a:spLocks noChangeArrowheads="1"/>
          </p:cNvSpPr>
          <p:nvPr/>
        </p:nvSpPr>
        <p:spPr bwMode="auto">
          <a:xfrm>
            <a:off x="168275" y="5853113"/>
            <a:ext cx="3328988" cy="803275"/>
          </a:xfrm>
          <a:prstGeom prst="rect">
            <a:avLst/>
          </a:prstGeom>
          <a:solidFill>
            <a:srgbClr val="FFFFCC"/>
          </a:solidFill>
          <a:ln>
            <a:solidFill>
              <a:srgbClr val="000000"/>
            </a:solidFill>
          </a:ln>
          <a:effectLst/>
        </p:spPr>
        <p:txBody>
          <a:bodyPr>
            <a:spAutoFit/>
          </a:bodyPr>
          <a:lstStyle/>
          <a:p>
            <a:pPr>
              <a:lnSpc>
                <a:spcPct val="90000"/>
              </a:lnSpc>
              <a:defRPr/>
            </a:pPr>
            <a:r>
              <a:rPr lang="en-US" sz="1700" b="1" dirty="0">
                <a:solidFill>
                  <a:srgbClr val="000000"/>
                </a:solidFill>
                <a:latin typeface="Arial"/>
                <a:cs typeface="Arial"/>
              </a:rPr>
              <a:t>Genetic Diversity The variety </a:t>
            </a:r>
          </a:p>
          <a:p>
            <a:pPr>
              <a:lnSpc>
                <a:spcPct val="90000"/>
              </a:lnSpc>
              <a:defRPr/>
            </a:pPr>
            <a:r>
              <a:rPr lang="en-US" sz="1700" b="1" dirty="0">
                <a:solidFill>
                  <a:srgbClr val="000000"/>
                </a:solidFill>
                <a:latin typeface="Arial"/>
                <a:cs typeface="Arial"/>
              </a:rPr>
              <a:t>of genetic material within a </a:t>
            </a:r>
          </a:p>
          <a:p>
            <a:pPr>
              <a:lnSpc>
                <a:spcPct val="90000"/>
              </a:lnSpc>
              <a:defRPr/>
            </a:pPr>
            <a:r>
              <a:rPr lang="en-US" sz="1700" b="1" dirty="0">
                <a:solidFill>
                  <a:srgbClr val="000000"/>
                </a:solidFill>
                <a:latin typeface="Arial"/>
                <a:cs typeface="Arial"/>
              </a:rPr>
              <a:t>species or a population. </a:t>
            </a:r>
          </a:p>
        </p:txBody>
      </p:sp>
      <p:sp>
        <p:nvSpPr>
          <p:cNvPr id="66578" name="Text Box 18"/>
          <p:cNvSpPr txBox="1">
            <a:spLocks noChangeArrowheads="1"/>
          </p:cNvSpPr>
          <p:nvPr/>
        </p:nvSpPr>
        <p:spPr bwMode="auto">
          <a:xfrm>
            <a:off x="4335463" y="5805488"/>
            <a:ext cx="3810000" cy="877163"/>
          </a:xfrm>
          <a:prstGeom prst="rect">
            <a:avLst/>
          </a:prstGeom>
          <a:solidFill>
            <a:srgbClr val="FFFFCC"/>
          </a:solidFill>
          <a:ln>
            <a:solidFill>
              <a:srgbClr val="000000"/>
            </a:solidFill>
          </a:ln>
          <a:effectLst/>
        </p:spPr>
        <p:txBody>
          <a:bodyPr>
            <a:spAutoFit/>
          </a:bodyPr>
          <a:lstStyle/>
          <a:p>
            <a:pPr>
              <a:defRPr/>
            </a:pPr>
            <a:r>
              <a:rPr lang="en-US" sz="1700" b="1" dirty="0">
                <a:solidFill>
                  <a:srgbClr val="000000"/>
                </a:solidFill>
                <a:latin typeface="Arial"/>
                <a:cs typeface="Arial"/>
              </a:rPr>
              <a:t>Species Diversity The number and abundance of species present in different communities.</a:t>
            </a:r>
          </a:p>
        </p:txBody>
      </p:sp>
    </p:spTree>
    <p:extLst>
      <p:ext uri="{BB962C8B-B14F-4D97-AF65-F5344CB8AC3E}">
        <p14:creationId xmlns:p14="http://schemas.microsoft.com/office/powerpoint/2010/main" val="88598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Genetic Diversity</a:t>
            </a:r>
            <a:endParaRPr lang="en-US" dirty="0"/>
          </a:p>
        </p:txBody>
      </p:sp>
      <p:pic>
        <p:nvPicPr>
          <p:cNvPr id="5" name="Content Placeholder 4" descr="04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1200" r="-11200"/>
          <a:stretch>
            <a:fill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4-3, p. 81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Major Biomes</a:t>
            </a:r>
            <a:endParaRPr lang="en-US" dirty="0"/>
          </a:p>
        </p:txBody>
      </p:sp>
      <p:pic>
        <p:nvPicPr>
          <p:cNvPr id="5" name="Picture 1" descr="04p081_f0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5387"/>
            <a:ext cx="9144000" cy="525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8003405" y="6584950"/>
            <a:ext cx="1140595"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4</a:t>
            </a:r>
            <a:r>
              <a:rPr lang="en-US" sz="1200" b="1" dirty="0" smtClean="0">
                <a:latin typeface="Arial"/>
                <a:cs typeface="Arial" charset="0"/>
              </a:rPr>
              <a:t>-4, </a:t>
            </a:r>
            <a:r>
              <a:rPr lang="en-US" sz="1200" b="1" dirty="0">
                <a:latin typeface="Arial"/>
                <a:cs typeface="Arial" charset="0"/>
              </a:rPr>
              <a:t>p. 81</a:t>
            </a:r>
          </a:p>
        </p:txBody>
      </p:sp>
      <p:sp>
        <p:nvSpPr>
          <p:cNvPr id="8" name="Text Box 5"/>
          <p:cNvSpPr txBox="1">
            <a:spLocks noChangeArrowheads="1"/>
          </p:cNvSpPr>
          <p:nvPr/>
        </p:nvSpPr>
        <p:spPr bwMode="auto">
          <a:xfrm>
            <a:off x="4899025" y="1554162"/>
            <a:ext cx="10207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FFFFFF"/>
                </a:solidFill>
                <a:latin typeface="Arial"/>
                <a:cs typeface="Arial"/>
              </a:rPr>
              <a:t>Denver</a:t>
            </a:r>
          </a:p>
        </p:txBody>
      </p:sp>
      <p:sp>
        <p:nvSpPr>
          <p:cNvPr id="9" name="Text Box 6"/>
          <p:cNvSpPr txBox="1">
            <a:spLocks noChangeArrowheads="1"/>
          </p:cNvSpPr>
          <p:nvPr/>
        </p:nvSpPr>
        <p:spPr bwMode="auto">
          <a:xfrm>
            <a:off x="7205663" y="1673225"/>
            <a:ext cx="130016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FFFFFF"/>
                </a:solidFill>
                <a:latin typeface="Arial"/>
                <a:cs typeface="Arial"/>
              </a:rPr>
              <a:t>Baltimore</a:t>
            </a:r>
          </a:p>
        </p:txBody>
      </p:sp>
      <p:sp>
        <p:nvSpPr>
          <p:cNvPr id="10" name="Text Box 7"/>
          <p:cNvSpPr txBox="1">
            <a:spLocks noChangeArrowheads="1"/>
          </p:cNvSpPr>
          <p:nvPr/>
        </p:nvSpPr>
        <p:spPr bwMode="auto">
          <a:xfrm>
            <a:off x="353391" y="2353976"/>
            <a:ext cx="1371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FFFFFF"/>
                </a:solidFill>
                <a:latin typeface="Arial"/>
                <a:cs typeface="Arial"/>
              </a:rPr>
              <a:t>San Francisco</a:t>
            </a:r>
          </a:p>
        </p:txBody>
      </p:sp>
      <p:sp>
        <p:nvSpPr>
          <p:cNvPr id="11" name="Text Box 8"/>
          <p:cNvSpPr txBox="1">
            <a:spLocks noChangeArrowheads="1"/>
          </p:cNvSpPr>
          <p:nvPr/>
        </p:nvSpPr>
        <p:spPr bwMode="auto">
          <a:xfrm>
            <a:off x="2574925" y="2362200"/>
            <a:ext cx="990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FFFFFF"/>
                </a:solidFill>
                <a:latin typeface="Arial"/>
                <a:cs typeface="Arial"/>
              </a:rPr>
              <a:t>Las Vegas</a:t>
            </a:r>
          </a:p>
        </p:txBody>
      </p:sp>
      <p:sp>
        <p:nvSpPr>
          <p:cNvPr id="12" name="Text Box 9"/>
          <p:cNvSpPr txBox="1">
            <a:spLocks noChangeArrowheads="1"/>
          </p:cNvSpPr>
          <p:nvPr/>
        </p:nvSpPr>
        <p:spPr bwMode="auto">
          <a:xfrm>
            <a:off x="5799138" y="2559050"/>
            <a:ext cx="121126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a:rPr>
              <a:t>St. Louis</a:t>
            </a:r>
          </a:p>
        </p:txBody>
      </p:sp>
      <p:sp>
        <p:nvSpPr>
          <p:cNvPr id="13" name="Text Box 10"/>
          <p:cNvSpPr txBox="1">
            <a:spLocks noChangeArrowheads="1"/>
          </p:cNvSpPr>
          <p:nvPr/>
        </p:nvSpPr>
        <p:spPr bwMode="auto">
          <a:xfrm>
            <a:off x="23813" y="3463560"/>
            <a:ext cx="1347787"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a:rPr>
              <a:t>Coastal mountain ranges</a:t>
            </a:r>
          </a:p>
        </p:txBody>
      </p:sp>
      <p:sp>
        <p:nvSpPr>
          <p:cNvPr id="14" name="Text Box 11"/>
          <p:cNvSpPr txBox="1">
            <a:spLocks noChangeArrowheads="1"/>
          </p:cNvSpPr>
          <p:nvPr/>
        </p:nvSpPr>
        <p:spPr bwMode="auto">
          <a:xfrm>
            <a:off x="1600200" y="3463560"/>
            <a:ext cx="1219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b="1" dirty="0">
                <a:solidFill>
                  <a:srgbClr val="000000"/>
                </a:solidFill>
                <a:latin typeface="Arial"/>
                <a:cs typeface="Arial"/>
              </a:rPr>
              <a:t>Sierra Nevada</a:t>
            </a:r>
          </a:p>
        </p:txBody>
      </p:sp>
      <p:sp>
        <p:nvSpPr>
          <p:cNvPr id="15" name="Text Box 12"/>
          <p:cNvSpPr txBox="1">
            <a:spLocks noChangeArrowheads="1"/>
          </p:cNvSpPr>
          <p:nvPr/>
        </p:nvSpPr>
        <p:spPr bwMode="auto">
          <a:xfrm>
            <a:off x="2614613" y="3463560"/>
            <a:ext cx="14732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a:solidFill>
                  <a:srgbClr val="000000"/>
                </a:solidFill>
                <a:latin typeface="Arial"/>
                <a:cs typeface="Arial"/>
              </a:rPr>
              <a:t>Great American Desert</a:t>
            </a:r>
          </a:p>
        </p:txBody>
      </p:sp>
      <p:sp>
        <p:nvSpPr>
          <p:cNvPr id="16" name="Text Box 13"/>
          <p:cNvSpPr txBox="1">
            <a:spLocks noChangeArrowheads="1"/>
          </p:cNvSpPr>
          <p:nvPr/>
        </p:nvSpPr>
        <p:spPr bwMode="auto">
          <a:xfrm>
            <a:off x="3733800" y="3463560"/>
            <a:ext cx="1524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b="1" dirty="0">
                <a:solidFill>
                  <a:srgbClr val="000000"/>
                </a:solidFill>
                <a:latin typeface="Arial"/>
                <a:cs typeface="Arial"/>
              </a:rPr>
              <a:t>Rocky Mountains</a:t>
            </a:r>
          </a:p>
        </p:txBody>
      </p:sp>
      <p:sp>
        <p:nvSpPr>
          <p:cNvPr id="17" name="Text Box 14"/>
          <p:cNvSpPr txBox="1">
            <a:spLocks noChangeArrowheads="1"/>
          </p:cNvSpPr>
          <p:nvPr/>
        </p:nvSpPr>
        <p:spPr bwMode="auto">
          <a:xfrm>
            <a:off x="5410201" y="3463560"/>
            <a:ext cx="106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b="1" dirty="0">
                <a:solidFill>
                  <a:srgbClr val="000000"/>
                </a:solidFill>
                <a:latin typeface="Arial"/>
                <a:cs typeface="Arial"/>
              </a:rPr>
              <a:t>Great Plains</a:t>
            </a:r>
          </a:p>
        </p:txBody>
      </p:sp>
      <p:sp>
        <p:nvSpPr>
          <p:cNvPr id="18" name="Text Box 15"/>
          <p:cNvSpPr txBox="1">
            <a:spLocks noChangeArrowheads="1"/>
          </p:cNvSpPr>
          <p:nvPr/>
        </p:nvSpPr>
        <p:spPr bwMode="auto">
          <a:xfrm>
            <a:off x="6324600" y="3463560"/>
            <a:ext cx="1371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b="1" dirty="0">
                <a:solidFill>
                  <a:srgbClr val="000000"/>
                </a:solidFill>
                <a:latin typeface="Arial"/>
                <a:cs typeface="Arial"/>
              </a:rPr>
              <a:t>Mississippi River Valley</a:t>
            </a:r>
          </a:p>
        </p:txBody>
      </p:sp>
      <p:sp>
        <p:nvSpPr>
          <p:cNvPr id="19" name="Text Box 16"/>
          <p:cNvSpPr txBox="1">
            <a:spLocks noChangeArrowheads="1"/>
          </p:cNvSpPr>
          <p:nvPr/>
        </p:nvSpPr>
        <p:spPr bwMode="auto">
          <a:xfrm>
            <a:off x="7543800" y="3463560"/>
            <a:ext cx="141446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a:rPr>
              <a:t>Appalachian Mountains</a:t>
            </a:r>
          </a:p>
        </p:txBody>
      </p:sp>
      <p:sp>
        <p:nvSpPr>
          <p:cNvPr id="20" name="Text Box 17"/>
          <p:cNvSpPr txBox="1">
            <a:spLocks noChangeArrowheads="1"/>
          </p:cNvSpPr>
          <p:nvPr/>
        </p:nvSpPr>
        <p:spPr bwMode="auto">
          <a:xfrm>
            <a:off x="304800" y="5562600"/>
            <a:ext cx="14478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b="1" dirty="0">
                <a:solidFill>
                  <a:srgbClr val="000000"/>
                </a:solidFill>
                <a:latin typeface="Arial"/>
                <a:cs typeface="Arial"/>
              </a:rPr>
              <a:t>Coastal chaparral </a:t>
            </a:r>
          </a:p>
          <a:p>
            <a:pPr algn="ctr">
              <a:defRPr/>
            </a:pPr>
            <a:r>
              <a:rPr lang="en-US" sz="1400" b="1" dirty="0">
                <a:solidFill>
                  <a:srgbClr val="000000"/>
                </a:solidFill>
                <a:latin typeface="Arial"/>
                <a:cs typeface="Arial"/>
              </a:rPr>
              <a:t>and scrub</a:t>
            </a:r>
          </a:p>
        </p:txBody>
      </p:sp>
      <p:sp>
        <p:nvSpPr>
          <p:cNvPr id="21" name="Text Box 18"/>
          <p:cNvSpPr txBox="1">
            <a:spLocks noChangeArrowheads="1"/>
          </p:cNvSpPr>
          <p:nvPr/>
        </p:nvSpPr>
        <p:spPr bwMode="auto">
          <a:xfrm>
            <a:off x="1951038" y="5562600"/>
            <a:ext cx="140176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b="1" dirty="0">
                <a:solidFill>
                  <a:srgbClr val="000000"/>
                </a:solidFill>
                <a:latin typeface="Arial"/>
                <a:cs typeface="Arial"/>
              </a:rPr>
              <a:t>Coniferous forest</a:t>
            </a:r>
          </a:p>
        </p:txBody>
      </p:sp>
      <p:sp>
        <p:nvSpPr>
          <p:cNvPr id="22" name="Text Box 19"/>
          <p:cNvSpPr txBox="1">
            <a:spLocks noChangeArrowheads="1"/>
          </p:cNvSpPr>
          <p:nvPr/>
        </p:nvSpPr>
        <p:spPr bwMode="auto">
          <a:xfrm>
            <a:off x="3614738" y="5562600"/>
            <a:ext cx="95726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000000"/>
                </a:solidFill>
                <a:latin typeface="Arial"/>
                <a:cs typeface="Arial"/>
              </a:rPr>
              <a:t>Desert</a:t>
            </a:r>
          </a:p>
        </p:txBody>
      </p:sp>
      <p:sp>
        <p:nvSpPr>
          <p:cNvPr id="23" name="Text Box 20"/>
          <p:cNvSpPr txBox="1">
            <a:spLocks noChangeArrowheads="1"/>
          </p:cNvSpPr>
          <p:nvPr/>
        </p:nvSpPr>
        <p:spPr bwMode="auto">
          <a:xfrm>
            <a:off x="4572000" y="5562600"/>
            <a:ext cx="15367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a:rPr>
              <a:t>Coniferous forest</a:t>
            </a:r>
          </a:p>
        </p:txBody>
      </p:sp>
      <p:sp>
        <p:nvSpPr>
          <p:cNvPr id="24" name="Text Box 21"/>
          <p:cNvSpPr txBox="1">
            <a:spLocks noChangeArrowheads="1"/>
          </p:cNvSpPr>
          <p:nvPr/>
        </p:nvSpPr>
        <p:spPr bwMode="auto">
          <a:xfrm>
            <a:off x="6172200" y="5562600"/>
            <a:ext cx="12588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a:rPr>
              <a:t>Prairie grassland</a:t>
            </a:r>
          </a:p>
        </p:txBody>
      </p:sp>
      <p:sp>
        <p:nvSpPr>
          <p:cNvPr id="25" name="Text Box 22"/>
          <p:cNvSpPr txBox="1">
            <a:spLocks noChangeArrowheads="1"/>
          </p:cNvSpPr>
          <p:nvPr/>
        </p:nvSpPr>
        <p:spPr bwMode="auto">
          <a:xfrm>
            <a:off x="7467600" y="5562600"/>
            <a:ext cx="152876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a:rPr>
              <a:t>Deciduous forest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4200</TotalTime>
  <Words>2441</Words>
  <Application>Microsoft Office PowerPoint</Application>
  <PresentationFormat>On-screen Show (4:3)</PresentationFormat>
  <Paragraphs>333</Paragraphs>
  <Slides>50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Calibri</vt:lpstr>
      <vt:lpstr>Lucida Grande</vt:lpstr>
      <vt:lpstr>Vrinda</vt:lpstr>
      <vt:lpstr>Office Theme</vt:lpstr>
      <vt:lpstr>4</vt:lpstr>
      <vt:lpstr>Core Case Study: Why Are Amphibians Vanishing?</vt:lpstr>
      <vt:lpstr>4-1 What Is Biodiversity and Why  Is It Important?</vt:lpstr>
      <vt:lpstr>Biodiversity Is a Crucial Part of the Earth’s Natural Capital</vt:lpstr>
      <vt:lpstr>Biodiversity Is a Crucial Part of the Earth’s Natural Capital (cont’d.)</vt:lpstr>
      <vt:lpstr>Biodiversity Is a Crucial Part of the Earth’s Natural Capital (cont’d.)</vt:lpstr>
      <vt:lpstr>PowerPoint Presentation</vt:lpstr>
      <vt:lpstr>Genetic Diversity</vt:lpstr>
      <vt:lpstr>Major Biomes</vt:lpstr>
      <vt:lpstr>4-2 How Does the Earth’s Life Change Over Time? </vt:lpstr>
      <vt:lpstr>Biological Evolution by Natural Selection Explains How Life Changes over Time</vt:lpstr>
      <vt:lpstr>Fossilized Skeleton of an Herbivore that Lived during the Cenozoic Era</vt:lpstr>
      <vt:lpstr>Biological Evolution by Natural Selection (cont’d.)</vt:lpstr>
      <vt:lpstr>Mutations and Changes in the Genetic Makeup of Populations</vt:lpstr>
      <vt:lpstr>Mutations and Changes in the Genetic Makeup of Populations (cont’d.)</vt:lpstr>
      <vt:lpstr>PowerPoint Presentation</vt:lpstr>
      <vt:lpstr>Case Study: How Did Humans Become Such a Powerful Species?</vt:lpstr>
      <vt:lpstr>Adaptation through Natural Selection Has Limits</vt:lpstr>
      <vt:lpstr>Three Common Myths about Evolution through Natural Selection</vt:lpstr>
      <vt:lpstr>4-3 How Do Geological Processes and Climate Change Affect Evolution? </vt:lpstr>
      <vt:lpstr>Geologic Processes Affect Natural Selection</vt:lpstr>
      <vt:lpstr>The Effect of Movement over Tectonic Plates</vt:lpstr>
      <vt:lpstr>Climate Change and Catastrophes Affect Natural Selection</vt:lpstr>
      <vt:lpstr>Changes in Ice Coverage in the Northern Hemisphere During the last 18,000 Years</vt:lpstr>
      <vt:lpstr>4-4 How Do Speciation, Extinction, and Human Activities Affect Biodiversity?</vt:lpstr>
      <vt:lpstr>How Do New Species Evolve?</vt:lpstr>
      <vt:lpstr>How Do New Species Evolve? (cont’d.)</vt:lpstr>
      <vt:lpstr>PowerPoint Presentation</vt:lpstr>
      <vt:lpstr>All Species Eventually Become Extinct</vt:lpstr>
      <vt:lpstr>All Species Eventually Become Extinct</vt:lpstr>
      <vt:lpstr>Golden Toad of Costa Rica, Extinct</vt:lpstr>
      <vt:lpstr>4-5 What Is Species Diversity and Why  Is It Important?</vt:lpstr>
      <vt:lpstr>Species Diversity Includes Variety and Abundance</vt:lpstr>
      <vt:lpstr>Species Diversity Includes Variety and Abundance (cont’d.)</vt:lpstr>
      <vt:lpstr>Variations in Species Richness and Species Evenness</vt:lpstr>
      <vt:lpstr>Species-Rich Ecosystems Tend to Be Productive and Sustainable</vt:lpstr>
      <vt:lpstr>4-6 What Roles Do Species Play in an Ecosystem?</vt:lpstr>
      <vt:lpstr>Each Species Plays a Role in Its Ecosystem</vt:lpstr>
      <vt:lpstr>PowerPoint Presentation</vt:lpstr>
      <vt:lpstr>PowerPoint Presentation</vt:lpstr>
      <vt:lpstr>Case Study: The Giant Panda – A Highly Endangered Specialist</vt:lpstr>
      <vt:lpstr>Species Can Play Four Major Roles within Ecosystems</vt:lpstr>
      <vt:lpstr>Indicator Species Serve as Biological Smoke Alarms</vt:lpstr>
      <vt:lpstr>Keystone Species Play Critical Roles in Their Ecosystems</vt:lpstr>
      <vt:lpstr>Case Study: A Keystone Species That Almost Went Extinct</vt:lpstr>
      <vt:lpstr>The  American Alligator</vt:lpstr>
      <vt:lpstr>Three Big Ideas</vt:lpstr>
      <vt:lpstr>Three Big Ideas (cont’d.)</vt:lpstr>
      <vt:lpstr>Three Big Ideas (cont’d.)</vt:lpstr>
      <vt:lpstr>Tying It All Together – Amphibians and Sustainability</vt:lpstr>
    </vt:vector>
  </TitlesOfParts>
  <Company>LMP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Banks, Laura H.</cp:lastModifiedBy>
  <cp:revision>381</cp:revision>
  <dcterms:created xsi:type="dcterms:W3CDTF">2013-09-16T00:15:53Z</dcterms:created>
  <dcterms:modified xsi:type="dcterms:W3CDTF">2019-08-25T18:20:00Z</dcterms:modified>
</cp:coreProperties>
</file>