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0" r:id="rId1"/>
  </p:sldMasterIdLst>
  <p:notesMasterIdLst>
    <p:notesMasterId r:id="rId48"/>
  </p:notesMasterIdLst>
  <p:sldIdLst>
    <p:sldId id="261" r:id="rId2"/>
    <p:sldId id="267" r:id="rId3"/>
    <p:sldId id="268" r:id="rId4"/>
    <p:sldId id="278" r:id="rId5"/>
    <p:sldId id="262" r:id="rId6"/>
    <p:sldId id="472" r:id="rId7"/>
    <p:sldId id="282" r:id="rId8"/>
    <p:sldId id="284" r:id="rId9"/>
    <p:sldId id="285" r:id="rId10"/>
    <p:sldId id="356" r:id="rId11"/>
    <p:sldId id="465" r:id="rId12"/>
    <p:sldId id="473" r:id="rId13"/>
    <p:sldId id="339" r:id="rId14"/>
    <p:sldId id="360" r:id="rId15"/>
    <p:sldId id="361" r:id="rId16"/>
    <p:sldId id="291" r:id="rId17"/>
    <p:sldId id="362" r:id="rId18"/>
    <p:sldId id="474" r:id="rId19"/>
    <p:sldId id="359" r:id="rId20"/>
    <p:sldId id="475" r:id="rId21"/>
    <p:sldId id="340" r:id="rId22"/>
    <p:sldId id="293" r:id="rId23"/>
    <p:sldId id="294" r:id="rId24"/>
    <p:sldId id="366" r:id="rId25"/>
    <p:sldId id="297" r:id="rId26"/>
    <p:sldId id="466" r:id="rId27"/>
    <p:sldId id="265" r:id="rId28"/>
    <p:sldId id="467" r:id="rId29"/>
    <p:sldId id="299" r:id="rId30"/>
    <p:sldId id="341" r:id="rId31"/>
    <p:sldId id="300" r:id="rId32"/>
    <p:sldId id="301" r:id="rId33"/>
    <p:sldId id="476" r:id="rId34"/>
    <p:sldId id="304" r:id="rId35"/>
    <p:sldId id="477" r:id="rId36"/>
    <p:sldId id="266" r:id="rId37"/>
    <p:sldId id="478" r:id="rId38"/>
    <p:sldId id="305" r:id="rId39"/>
    <p:sldId id="468" r:id="rId40"/>
    <p:sldId id="479" r:id="rId41"/>
    <p:sldId id="309" r:id="rId42"/>
    <p:sldId id="480" r:id="rId43"/>
    <p:sldId id="371" r:id="rId44"/>
    <p:sldId id="469" r:id="rId45"/>
    <p:sldId id="470" r:id="rId46"/>
    <p:sldId id="471" r:id="rId47"/>
  </p:sldIdLst>
  <p:sldSz cx="9144000" cy="6858000" type="screen4x3"/>
  <p:notesSz cx="6858000" cy="9144000"/>
  <p:custDataLst>
    <p:tags r:id="rId49"/>
  </p:custDataLst>
  <p:defaultTextStyle>
    <a:defPPr>
      <a:defRPr lang="en-US"/>
    </a:defPPr>
    <a:lvl1pPr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Calibri"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DEE"/>
    <a:srgbClr val="1A7016"/>
    <a:srgbClr val="F9F9F9"/>
    <a:srgbClr val="4560B7"/>
    <a:srgbClr val="2244C8"/>
    <a:srgbClr val="4E6CC8"/>
    <a:srgbClr val="183D6B"/>
    <a:srgbClr val="1D3D6B"/>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1473" autoAdjust="0"/>
  </p:normalViewPr>
  <p:slideViewPr>
    <p:cSldViewPr>
      <p:cViewPr varScale="1">
        <p:scale>
          <a:sx n="81" d="100"/>
          <a:sy n="81" d="100"/>
        </p:scale>
        <p:origin x="1498" y="62"/>
      </p:cViewPr>
      <p:guideLst>
        <p:guide orient="horz" pos="2160"/>
        <p:guide orient="horz" pos="960"/>
        <p:guide orient="horz" pos="3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46B7AC5-4D0A-4D47-AC16-F78E79F28909}" type="slidenum">
              <a:rPr lang="en-US"/>
              <a:pPr/>
              <a:t>‹#›</a:t>
            </a:fld>
            <a:endParaRPr lang="en-US" dirty="0"/>
          </a:p>
        </p:txBody>
      </p:sp>
    </p:spTree>
    <p:extLst>
      <p:ext uri="{BB962C8B-B14F-4D97-AF65-F5344CB8AC3E}">
        <p14:creationId xmlns:p14="http://schemas.microsoft.com/office/powerpoint/2010/main" val="18509545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Calibri"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Calibri"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Calibri"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7588" name="Slide Number Placeholder 3"/>
          <p:cNvSpPr>
            <a:spLocks noGrp="1"/>
          </p:cNvSpPr>
          <p:nvPr>
            <p:ph type="sldNum" sz="quarter" idx="5"/>
          </p:nvPr>
        </p:nvSpPr>
        <p:spPr>
          <a:noFill/>
        </p:spPr>
        <p:txBody>
          <a:bodyPr/>
          <a:lstStyle/>
          <a:p>
            <a:fld id="{798A01C4-A429-CB44-932D-437C4673A003}" type="slidenum">
              <a:rPr lang="en-US"/>
              <a:pPr/>
              <a:t>1</a:t>
            </a:fld>
            <a:endParaRPr lang="en-US" dirty="0"/>
          </a:p>
        </p:txBody>
      </p:sp>
    </p:spTree>
    <p:extLst>
      <p:ext uri="{BB962C8B-B14F-4D97-AF65-F5344CB8AC3E}">
        <p14:creationId xmlns:p14="http://schemas.microsoft.com/office/powerpoint/2010/main" val="3038117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4267060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346115"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prstTxWarp prst="textNoShape">
              <a:avLst/>
            </a:prstTxWarp>
          </a:bodyPr>
          <a:lstStyle/>
          <a:p>
            <a:pPr>
              <a:spcBef>
                <a:spcPct val="0"/>
              </a:spcBef>
            </a:pPr>
            <a:endParaRPr lang="en-US" sz="1800" dirty="0">
              <a:ea typeface="ＭＳ Ｐゴシック" charset="-128"/>
            </a:endParaRPr>
          </a:p>
        </p:txBody>
      </p:sp>
    </p:spTree>
    <p:extLst>
      <p:ext uri="{BB962C8B-B14F-4D97-AF65-F5344CB8AC3E}">
        <p14:creationId xmlns:p14="http://schemas.microsoft.com/office/powerpoint/2010/main" val="2899855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A489E565-8231-FC45-A6F1-342373A49289}" type="slidenum">
              <a:rPr lang="en-US" sz="1200" smtClean="0"/>
              <a:pPr eaLnBrk="1" hangingPunct="1">
                <a:defRPr/>
              </a:pPr>
              <a:t>12</a:t>
            </a:fld>
            <a:endParaRPr lang="en-US" sz="1200" smtClean="0"/>
          </a:p>
        </p:txBody>
      </p:sp>
      <p:sp>
        <p:nvSpPr>
          <p:cNvPr id="7782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77827"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Animated Figure 3.5 </a:t>
            </a:r>
            <a:r>
              <a:rPr lang="en-US" dirty="0" smtClean="0"/>
              <a:t>key living and nonliving components of an ecosystem in a field. </a:t>
            </a:r>
          </a:p>
        </p:txBody>
      </p:sp>
    </p:spTree>
    <p:extLst>
      <p:ext uri="{BB962C8B-B14F-4D97-AF65-F5344CB8AC3E}">
        <p14:creationId xmlns:p14="http://schemas.microsoft.com/office/powerpoint/2010/main" val="1334536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1924" name="Slide Number Placeholder 3"/>
          <p:cNvSpPr>
            <a:spLocks noGrp="1"/>
          </p:cNvSpPr>
          <p:nvPr>
            <p:ph type="sldNum" sz="quarter" idx="5"/>
          </p:nvPr>
        </p:nvSpPr>
        <p:spPr>
          <a:noFill/>
        </p:spPr>
        <p:txBody>
          <a:bodyPr/>
          <a:lstStyle/>
          <a:p>
            <a:fld id="{6061C8E5-9C0E-744F-8790-6D82C70FAC46}" type="slidenum">
              <a:rPr lang="en-US"/>
              <a:pPr/>
              <a:t>13</a:t>
            </a:fld>
            <a:endParaRPr lang="en-US" dirty="0"/>
          </a:p>
        </p:txBody>
      </p:sp>
    </p:spTree>
    <p:extLst>
      <p:ext uri="{BB962C8B-B14F-4D97-AF65-F5344CB8AC3E}">
        <p14:creationId xmlns:p14="http://schemas.microsoft.com/office/powerpoint/2010/main" val="1178438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3</a:t>
            </a:r>
            <a:r>
              <a:rPr lang="en-US" b="1" noProof="1" smtClean="0">
                <a:solidFill>
                  <a:srgbClr val="221E1F"/>
                </a:solidFill>
                <a:ea typeface="ＭＳ Ｐゴシック" charset="-128"/>
              </a:rPr>
              <a:t>-6</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latin typeface="Calibri" charset="0"/>
                <a:ea typeface="ＭＳ Ｐゴシック" pitchFamily="1" charset="-128"/>
                <a:cs typeface="ＭＳ Ｐゴシック" charset="-128"/>
              </a:rPr>
              <a:t>Some producers such as trees and other plants (left) live on land. Others such as green algae (right) live in water.</a:t>
            </a:r>
            <a:endParaRPr lang="en-US" dirty="0">
              <a:ea typeface="ＭＳ Ｐゴシック" charset="-128"/>
            </a:endParaRPr>
          </a:p>
        </p:txBody>
      </p:sp>
      <p:sp>
        <p:nvSpPr>
          <p:cNvPr id="82948" name="Slide Number Placeholder 3"/>
          <p:cNvSpPr>
            <a:spLocks noGrp="1"/>
          </p:cNvSpPr>
          <p:nvPr>
            <p:ph type="sldNum" sz="quarter" idx="5"/>
          </p:nvPr>
        </p:nvSpPr>
        <p:spPr>
          <a:noFill/>
        </p:spPr>
        <p:txBody>
          <a:bodyPr/>
          <a:lstStyle/>
          <a:p>
            <a:fld id="{A39D04FE-51F7-BB42-BADC-BB3656B1F5F2}" type="slidenum">
              <a:rPr lang="en-US"/>
              <a:pPr/>
              <a:t>14</a:t>
            </a:fld>
            <a:endParaRPr lang="en-US" dirty="0"/>
          </a:p>
        </p:txBody>
      </p:sp>
    </p:spTree>
    <p:extLst>
      <p:ext uri="{BB962C8B-B14F-4D97-AF65-F5344CB8AC3E}">
        <p14:creationId xmlns:p14="http://schemas.microsoft.com/office/powerpoint/2010/main" val="4239844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3</a:t>
            </a:r>
            <a:r>
              <a:rPr lang="en-US" b="1" noProof="1" smtClean="0">
                <a:solidFill>
                  <a:srgbClr val="221E1F"/>
                </a:solidFill>
                <a:ea typeface="ＭＳ Ｐゴシック" charset="-128"/>
              </a:rPr>
              <a:t>-7</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latin typeface="Calibri" charset="0"/>
                <a:ea typeface="ＭＳ Ｐゴシック" pitchFamily="1" charset="-128"/>
                <a:cs typeface="ＭＳ Ｐゴシック" charset="-128"/>
              </a:rPr>
              <a:t>This lioness (a carnivore) is feeding on a freshly killed zebra (an herbivore) in Kenya, Africa.</a:t>
            </a:r>
            <a:endParaRPr noProof="1" smtClean="0">
              <a:solidFill>
                <a:srgbClr val="221E1F"/>
              </a:solidFill>
              <a:ea typeface="ＭＳ Ｐゴシック" charset="-128"/>
            </a:endParaRPr>
          </a:p>
          <a:p>
            <a:endParaRPr lang="en-US" dirty="0">
              <a:ea typeface="ＭＳ Ｐゴシック" charset="-128"/>
            </a:endParaRPr>
          </a:p>
        </p:txBody>
      </p:sp>
      <p:sp>
        <p:nvSpPr>
          <p:cNvPr id="83972" name="Slide Number Placeholder 3"/>
          <p:cNvSpPr>
            <a:spLocks noGrp="1"/>
          </p:cNvSpPr>
          <p:nvPr>
            <p:ph type="sldNum" sz="quarter" idx="5"/>
          </p:nvPr>
        </p:nvSpPr>
        <p:spPr>
          <a:noFill/>
        </p:spPr>
        <p:txBody>
          <a:bodyPr/>
          <a:lstStyle/>
          <a:p>
            <a:fld id="{BE0A591E-2390-394F-88AF-FBC0BE6C0805}" type="slidenum">
              <a:rPr lang="en-US"/>
              <a:pPr/>
              <a:t>15</a:t>
            </a:fld>
            <a:endParaRPr lang="en-US" dirty="0"/>
          </a:p>
        </p:txBody>
      </p:sp>
    </p:spTree>
    <p:extLst>
      <p:ext uri="{BB962C8B-B14F-4D97-AF65-F5344CB8AC3E}">
        <p14:creationId xmlns:p14="http://schemas.microsoft.com/office/powerpoint/2010/main" val="1323294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4996" name="Slide Number Placeholder 3"/>
          <p:cNvSpPr>
            <a:spLocks noGrp="1"/>
          </p:cNvSpPr>
          <p:nvPr>
            <p:ph type="sldNum" sz="quarter" idx="5"/>
          </p:nvPr>
        </p:nvSpPr>
        <p:spPr>
          <a:noFill/>
        </p:spPr>
        <p:txBody>
          <a:bodyPr/>
          <a:lstStyle/>
          <a:p>
            <a:fld id="{9D38F7C2-EEAD-0748-B30D-71DBC56284AD}" type="slidenum">
              <a:rPr lang="en-US"/>
              <a:pPr/>
              <a:t>16</a:t>
            </a:fld>
            <a:endParaRPr lang="en-US" dirty="0"/>
          </a:p>
        </p:txBody>
      </p:sp>
    </p:spTree>
    <p:extLst>
      <p:ext uri="{BB962C8B-B14F-4D97-AF65-F5344CB8AC3E}">
        <p14:creationId xmlns:p14="http://schemas.microsoft.com/office/powerpoint/2010/main" val="3121626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3</a:t>
            </a:r>
            <a:r>
              <a:rPr lang="en-US" b="1" noProof="1" smtClean="0">
                <a:solidFill>
                  <a:srgbClr val="221E1F"/>
                </a:solidFill>
                <a:ea typeface="ＭＳ Ｐゴシック" charset="-128"/>
              </a:rPr>
              <a:t>-8</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latin typeface="Calibri" charset="0"/>
                <a:ea typeface="ＭＳ Ｐゴシック" pitchFamily="1" charset="-128"/>
                <a:cs typeface="ＭＳ Ｐゴシック" charset="-128"/>
              </a:rPr>
              <a:t>These sulfur tuft fungi feeding on a tree stump (left) are decomposers. The vultures and Marabou storks (above), eating the carcass of an animal that was killed by another animal, are detritivores.</a:t>
            </a:r>
            <a:endParaRPr noProof="1" smtClean="0">
              <a:solidFill>
                <a:srgbClr val="221E1F"/>
              </a:solidFill>
              <a:ea typeface="ＭＳ Ｐゴシック" charset="-128"/>
            </a:endParaRPr>
          </a:p>
          <a:p>
            <a:endParaRPr lang="en-US" dirty="0">
              <a:ea typeface="ＭＳ Ｐゴシック" charset="-128"/>
            </a:endParaRPr>
          </a:p>
        </p:txBody>
      </p:sp>
      <p:sp>
        <p:nvSpPr>
          <p:cNvPr id="86020" name="Slide Number Placeholder 3"/>
          <p:cNvSpPr>
            <a:spLocks noGrp="1"/>
          </p:cNvSpPr>
          <p:nvPr>
            <p:ph type="sldNum" sz="quarter" idx="5"/>
          </p:nvPr>
        </p:nvSpPr>
        <p:spPr>
          <a:noFill/>
        </p:spPr>
        <p:txBody>
          <a:bodyPr/>
          <a:lstStyle/>
          <a:p>
            <a:fld id="{BCF2E548-B7EE-0341-ADA1-1922245108E9}" type="slidenum">
              <a:rPr lang="en-US"/>
              <a:pPr/>
              <a:t>17</a:t>
            </a:fld>
            <a:endParaRPr lang="en-US" dirty="0"/>
          </a:p>
        </p:txBody>
      </p:sp>
    </p:spTree>
    <p:extLst>
      <p:ext uri="{BB962C8B-B14F-4D97-AF65-F5344CB8AC3E}">
        <p14:creationId xmlns:p14="http://schemas.microsoft.com/office/powerpoint/2010/main" val="2514259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F136AAAA-0C1F-8740-AEAA-37A185067C48}" type="slidenum">
              <a:rPr lang="en-US" sz="1200" smtClean="0"/>
              <a:pPr eaLnBrk="1" hangingPunct="1">
                <a:defRPr/>
              </a:pPr>
              <a:t>18</a:t>
            </a:fld>
            <a:endParaRPr lang="en-US" sz="1200" smtClean="0"/>
          </a:p>
        </p:txBody>
      </p:sp>
      <p:sp>
        <p:nvSpPr>
          <p:cNvPr id="79874"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79875"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3.9 </a:t>
            </a:r>
            <a:r>
              <a:rPr lang="en-US" dirty="0" smtClean="0"/>
              <a:t>Various </a:t>
            </a:r>
            <a:r>
              <a:rPr lang="en-US" dirty="0" err="1" smtClean="0"/>
              <a:t>detritivores</a:t>
            </a:r>
            <a:r>
              <a:rPr lang="en-US" dirty="0" smtClean="0"/>
              <a:t> and decomposers (mostly fungi and bacteria) can “feed on” or digest parts of a log and eventually convert its complex organic chemicals into simpler inorganic nutrients that can be taken up by producers. </a:t>
            </a:r>
          </a:p>
        </p:txBody>
      </p:sp>
    </p:spTree>
    <p:extLst>
      <p:ext uri="{BB962C8B-B14F-4D97-AF65-F5344CB8AC3E}">
        <p14:creationId xmlns:p14="http://schemas.microsoft.com/office/powerpoint/2010/main" val="366313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9092" name="Slide Number Placeholder 3"/>
          <p:cNvSpPr>
            <a:spLocks noGrp="1"/>
          </p:cNvSpPr>
          <p:nvPr>
            <p:ph type="sldNum" sz="quarter" idx="5"/>
          </p:nvPr>
        </p:nvSpPr>
        <p:spPr>
          <a:noFill/>
        </p:spPr>
        <p:txBody>
          <a:bodyPr/>
          <a:lstStyle/>
          <a:p>
            <a:fld id="{CF4A0008-791B-E243-9BCE-089F122FC770}" type="slidenum">
              <a:rPr lang="en-US"/>
              <a:pPr/>
              <a:t>19</a:t>
            </a:fld>
            <a:endParaRPr lang="en-US" dirty="0"/>
          </a:p>
        </p:txBody>
      </p:sp>
    </p:spTree>
    <p:extLst>
      <p:ext uri="{BB962C8B-B14F-4D97-AF65-F5344CB8AC3E}">
        <p14:creationId xmlns:p14="http://schemas.microsoft.com/office/powerpoint/2010/main" val="885709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8612" name="Slide Number Placeholder 3"/>
          <p:cNvSpPr>
            <a:spLocks noGrp="1"/>
          </p:cNvSpPr>
          <p:nvPr>
            <p:ph type="sldNum" sz="quarter" idx="5"/>
          </p:nvPr>
        </p:nvSpPr>
        <p:spPr>
          <a:noFill/>
        </p:spPr>
        <p:txBody>
          <a:bodyPr/>
          <a:lstStyle/>
          <a:p>
            <a:fld id="{0F759273-0927-9149-9EE2-5FFC71311992}" type="slidenum">
              <a:rPr lang="en-US"/>
              <a:pPr/>
              <a:t>2</a:t>
            </a:fld>
            <a:endParaRPr lang="en-US" dirty="0"/>
          </a:p>
        </p:txBody>
      </p:sp>
    </p:spTree>
    <p:extLst>
      <p:ext uri="{BB962C8B-B14F-4D97-AF65-F5344CB8AC3E}">
        <p14:creationId xmlns:p14="http://schemas.microsoft.com/office/powerpoint/2010/main" val="3821427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D4A8E155-D28A-0645-948C-D492695AFF6D}" type="slidenum">
              <a:rPr lang="en-US" sz="1200" smtClean="0"/>
              <a:pPr eaLnBrk="1" hangingPunct="1">
                <a:defRPr/>
              </a:pPr>
              <a:t>20</a:t>
            </a:fld>
            <a:endParaRPr lang="en-US" sz="1200" smtClean="0"/>
          </a:p>
        </p:txBody>
      </p:sp>
      <p:sp>
        <p:nvSpPr>
          <p:cNvPr id="8192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8192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Animated Figure 3.10 Natural capital: </a:t>
            </a:r>
            <a:r>
              <a:rPr lang="en-US" dirty="0" smtClean="0"/>
              <a:t>The main components of an ecosystem are energy, chemicals, and organisms. nutrient cycling and the flow of energy—first from the sun, then through organisms, and finally into the environment as low-quality heat—link these components </a:t>
            </a:r>
          </a:p>
        </p:txBody>
      </p:sp>
    </p:spTree>
    <p:extLst>
      <p:ext uri="{BB962C8B-B14F-4D97-AF65-F5344CB8AC3E}">
        <p14:creationId xmlns:p14="http://schemas.microsoft.com/office/powerpoint/2010/main" val="2685548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3188" name="Slide Number Placeholder 3"/>
          <p:cNvSpPr>
            <a:spLocks noGrp="1"/>
          </p:cNvSpPr>
          <p:nvPr>
            <p:ph type="sldNum" sz="quarter" idx="5"/>
          </p:nvPr>
        </p:nvSpPr>
        <p:spPr>
          <a:noFill/>
        </p:spPr>
        <p:txBody>
          <a:bodyPr/>
          <a:lstStyle/>
          <a:p>
            <a:fld id="{37ECD834-B1CE-E442-987A-BEE0D6D2D189}" type="slidenum">
              <a:rPr lang="en-US"/>
              <a:pPr/>
              <a:t>21</a:t>
            </a:fld>
            <a:endParaRPr lang="en-US" dirty="0"/>
          </a:p>
        </p:txBody>
      </p:sp>
    </p:spTree>
    <p:extLst>
      <p:ext uri="{BB962C8B-B14F-4D97-AF65-F5344CB8AC3E}">
        <p14:creationId xmlns:p14="http://schemas.microsoft.com/office/powerpoint/2010/main" val="429641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4212" name="Slide Number Placeholder 3"/>
          <p:cNvSpPr>
            <a:spLocks noGrp="1"/>
          </p:cNvSpPr>
          <p:nvPr>
            <p:ph type="sldNum" sz="quarter" idx="5"/>
          </p:nvPr>
        </p:nvSpPr>
        <p:spPr>
          <a:noFill/>
        </p:spPr>
        <p:txBody>
          <a:bodyPr/>
          <a:lstStyle/>
          <a:p>
            <a:fld id="{9AF37EAC-6EE4-9C43-92A9-34C62E6B7C48}" type="slidenum">
              <a:rPr lang="en-US"/>
              <a:pPr/>
              <a:t>22</a:t>
            </a:fld>
            <a:endParaRPr lang="en-US" dirty="0"/>
          </a:p>
        </p:txBody>
      </p:sp>
    </p:spTree>
    <p:extLst>
      <p:ext uri="{BB962C8B-B14F-4D97-AF65-F5344CB8AC3E}">
        <p14:creationId xmlns:p14="http://schemas.microsoft.com/office/powerpoint/2010/main" val="1748048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3</a:t>
            </a:r>
            <a:r>
              <a:rPr lang="en-US" b="1" noProof="1" smtClean="0">
                <a:solidFill>
                  <a:srgbClr val="221E1F"/>
                </a:solidFill>
                <a:ea typeface="ＭＳ Ｐゴシック" charset="-128"/>
              </a:rPr>
              <a:t>-11: </a:t>
            </a:r>
            <a:r>
              <a:rPr lang="en-US" sz="1200" kern="1200" baseline="0" dirty="0" smtClean="0">
                <a:solidFill>
                  <a:schemeClr val="tx1"/>
                </a:solidFill>
                <a:latin typeface="Calibri" charset="0"/>
                <a:ea typeface="ＭＳ Ｐゴシック" pitchFamily="1" charset="-128"/>
                <a:cs typeface="ＭＳ Ｐゴシック" charset="-128"/>
              </a:rPr>
              <a:t>In a food chain, chemical energy in nutrients flows through various trophic levels. Question: Think about what you ate for breakfast. At what level or levels on a food chain were you eating?</a:t>
            </a:r>
            <a:endParaRPr noProof="1">
              <a:solidFill>
                <a:srgbClr val="221E1F"/>
              </a:solidFill>
              <a:ea typeface="ＭＳ Ｐゴシック" charset="-128"/>
            </a:endParaRPr>
          </a:p>
        </p:txBody>
      </p:sp>
      <p:sp>
        <p:nvSpPr>
          <p:cNvPr id="95236" name="Slide Number Placeholder 3"/>
          <p:cNvSpPr>
            <a:spLocks noGrp="1"/>
          </p:cNvSpPr>
          <p:nvPr>
            <p:ph type="sldNum" sz="quarter" idx="5"/>
          </p:nvPr>
        </p:nvSpPr>
        <p:spPr>
          <a:noFill/>
        </p:spPr>
        <p:txBody>
          <a:bodyPr/>
          <a:lstStyle/>
          <a:p>
            <a:fld id="{B0B977D4-2E2C-DC47-A809-3187F1A1C18E}" type="slidenum">
              <a:rPr lang="en-US"/>
              <a:pPr/>
              <a:t>23</a:t>
            </a:fld>
            <a:endParaRPr lang="en-US" dirty="0"/>
          </a:p>
        </p:txBody>
      </p:sp>
    </p:spTree>
    <p:extLst>
      <p:ext uri="{BB962C8B-B14F-4D97-AF65-F5344CB8AC3E}">
        <p14:creationId xmlns:p14="http://schemas.microsoft.com/office/powerpoint/2010/main" val="1049184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3</a:t>
            </a:r>
            <a:r>
              <a:rPr lang="en-US" b="1" noProof="1" smtClean="0">
                <a:solidFill>
                  <a:srgbClr val="221E1F"/>
                </a:solidFill>
                <a:ea typeface="ＭＳ Ｐゴシック" charset="-128"/>
              </a:rPr>
              <a:t>-12</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latin typeface="Calibri" charset="0"/>
                <a:ea typeface="ＭＳ Ｐゴシック" pitchFamily="1" charset="-128"/>
                <a:cs typeface="ＭＳ Ｐゴシック" charset="-128"/>
              </a:rPr>
              <a:t>This is a greatly simplified food web found in the southern hemisphere. The shaded middle area shows a simple food chain that is part of these complex interacting feeding relationships. Many more participants in the web, including an array of decomposer and detritus feeder organisms, are not shown here. Question: Can you imagine a food web of which you are a part? Try drawing a simple diagram of it.</a:t>
            </a:r>
            <a:endParaRPr lang="en-US" dirty="0">
              <a:ea typeface="ＭＳ Ｐゴシック" charset="-128"/>
            </a:endParaRPr>
          </a:p>
        </p:txBody>
      </p:sp>
      <p:sp>
        <p:nvSpPr>
          <p:cNvPr id="96260" name="Slide Number Placeholder 3"/>
          <p:cNvSpPr>
            <a:spLocks noGrp="1"/>
          </p:cNvSpPr>
          <p:nvPr>
            <p:ph type="sldNum" sz="quarter" idx="5"/>
          </p:nvPr>
        </p:nvSpPr>
        <p:spPr>
          <a:noFill/>
        </p:spPr>
        <p:txBody>
          <a:bodyPr/>
          <a:lstStyle/>
          <a:p>
            <a:fld id="{96772716-6117-B946-8FE4-7A0D61BBCD12}" type="slidenum">
              <a:rPr lang="en-US"/>
              <a:pPr/>
              <a:t>24</a:t>
            </a:fld>
            <a:endParaRPr lang="en-US" dirty="0"/>
          </a:p>
        </p:txBody>
      </p:sp>
    </p:spTree>
    <p:extLst>
      <p:ext uri="{BB962C8B-B14F-4D97-AF65-F5344CB8AC3E}">
        <p14:creationId xmlns:p14="http://schemas.microsoft.com/office/powerpoint/2010/main" val="4233534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7284" name="Slide Number Placeholder 3"/>
          <p:cNvSpPr>
            <a:spLocks noGrp="1"/>
          </p:cNvSpPr>
          <p:nvPr>
            <p:ph type="sldNum" sz="quarter" idx="5"/>
          </p:nvPr>
        </p:nvSpPr>
        <p:spPr>
          <a:noFill/>
        </p:spPr>
        <p:txBody>
          <a:bodyPr/>
          <a:lstStyle/>
          <a:p>
            <a:fld id="{FA882491-4D26-8145-8900-919B343A4028}" type="slidenum">
              <a:rPr lang="en-US"/>
              <a:pPr/>
              <a:t>25</a:t>
            </a:fld>
            <a:endParaRPr lang="en-US" dirty="0"/>
          </a:p>
        </p:txBody>
      </p:sp>
    </p:spTree>
    <p:extLst>
      <p:ext uri="{BB962C8B-B14F-4D97-AF65-F5344CB8AC3E}">
        <p14:creationId xmlns:p14="http://schemas.microsoft.com/office/powerpoint/2010/main" val="4170379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348163"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800" b="1" dirty="0" smtClean="0"/>
              <a:t>Animated Figure 3.13 </a:t>
            </a:r>
            <a:r>
              <a:rPr lang="en-US" sz="1800" dirty="0" smtClean="0"/>
              <a:t>This model is a generalized </a:t>
            </a:r>
            <a:r>
              <a:rPr lang="en-US" sz="1800" i="1" dirty="0" smtClean="0"/>
              <a:t>pyramid of energy flow </a:t>
            </a:r>
            <a:r>
              <a:rPr lang="en-US" sz="1800" dirty="0" smtClean="0"/>
              <a:t>that shows the decrease in usable chemical energy available at each succeeding trophic level in a food chain or web. The model assumes that with each transfer from one trophic level to another, there is a 90% loss of usable energy to the environment in the form of low-quality heat. Heat Calories and joules are used to measure energy. 1 kilocalorie 5 1,000 calories 5 4,184 joules. </a:t>
            </a:r>
            <a:r>
              <a:rPr lang="en-US" sz="1800" b="1" i="1" dirty="0" smtClean="0"/>
              <a:t>Question: </a:t>
            </a:r>
            <a:r>
              <a:rPr lang="en-US" sz="1800" dirty="0" smtClean="0"/>
              <a:t>Why is a vegetarian diet more energy efficient than a meat-based diet? </a:t>
            </a:r>
          </a:p>
          <a:p>
            <a:pPr>
              <a:spcBef>
                <a:spcPct val="0"/>
              </a:spcBef>
            </a:pPr>
            <a:endParaRPr lang="en-US" sz="1800" dirty="0">
              <a:ea typeface="ＭＳ Ｐゴシック" charset="-128"/>
            </a:endParaRPr>
          </a:p>
        </p:txBody>
      </p:sp>
    </p:spTree>
    <p:extLst>
      <p:ext uri="{BB962C8B-B14F-4D97-AF65-F5344CB8AC3E}">
        <p14:creationId xmlns:p14="http://schemas.microsoft.com/office/powerpoint/2010/main" val="3761342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9332" name="Slide Number Placeholder 3"/>
          <p:cNvSpPr>
            <a:spLocks noGrp="1"/>
          </p:cNvSpPr>
          <p:nvPr>
            <p:ph type="sldNum" sz="quarter" idx="5"/>
          </p:nvPr>
        </p:nvSpPr>
        <p:spPr>
          <a:noFill/>
        </p:spPr>
        <p:txBody>
          <a:bodyPr/>
          <a:lstStyle/>
          <a:p>
            <a:fld id="{E272BC06-FC4D-3140-A17C-A12844412927}" type="slidenum">
              <a:rPr lang="en-US"/>
              <a:pPr/>
              <a:t>27</a:t>
            </a:fld>
            <a:endParaRPr lang="en-US" dirty="0"/>
          </a:p>
        </p:txBody>
      </p:sp>
    </p:spTree>
    <p:extLst>
      <p:ext uri="{BB962C8B-B14F-4D97-AF65-F5344CB8AC3E}">
        <p14:creationId xmlns:p14="http://schemas.microsoft.com/office/powerpoint/2010/main" val="4288196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3</a:t>
            </a:r>
            <a:r>
              <a:rPr lang="en-US" b="1" noProof="1" smtClean="0">
                <a:solidFill>
                  <a:srgbClr val="221E1F"/>
                </a:solidFill>
                <a:ea typeface="ＭＳ Ｐゴシック" charset="-128"/>
              </a:rPr>
              <a:t>-14</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latin typeface="Calibri" charset="0"/>
                <a:ea typeface="ＭＳ Ｐゴシック" pitchFamily="1" charset="-128"/>
                <a:cs typeface="ＭＳ Ｐゴシック" charset="-128"/>
              </a:rPr>
              <a:t>The estimated annual average net primary productivity in major life zones and ecosystems is expressed in this graph as kilocalories of energy produced per square meter per year (kcal/m</a:t>
            </a:r>
            <a:r>
              <a:rPr lang="en-US" sz="1200" kern="1200" baseline="30000" dirty="0" smtClean="0">
                <a:solidFill>
                  <a:schemeClr val="tx1"/>
                </a:solidFill>
                <a:latin typeface="Calibri" charset="0"/>
                <a:ea typeface="ＭＳ Ｐゴシック" pitchFamily="1" charset="-128"/>
                <a:cs typeface="ＭＳ Ｐゴシック" charset="-128"/>
              </a:rPr>
              <a:t>2</a:t>
            </a:r>
            <a:r>
              <a:rPr lang="en-US" sz="1200" kern="1200" baseline="0" dirty="0" smtClean="0">
                <a:solidFill>
                  <a:schemeClr val="tx1"/>
                </a:solidFill>
                <a:latin typeface="Calibri" charset="0"/>
                <a:ea typeface="ＭＳ Ｐゴシック" pitchFamily="1" charset="-128"/>
                <a:cs typeface="ＭＳ Ｐゴシック" charset="-128"/>
              </a:rPr>
              <a:t>/yr). Question: What are the three most productive and the three least productive systems?</a:t>
            </a:r>
            <a:endParaRPr noProof="1">
              <a:solidFill>
                <a:srgbClr val="221E1F"/>
              </a:solidFill>
              <a:ea typeface="ＭＳ Ｐゴシック" charset="-128"/>
            </a:endParaRPr>
          </a:p>
        </p:txBody>
      </p:sp>
      <p:sp>
        <p:nvSpPr>
          <p:cNvPr id="100356" name="Slide Number Placeholder 3"/>
          <p:cNvSpPr>
            <a:spLocks noGrp="1"/>
          </p:cNvSpPr>
          <p:nvPr>
            <p:ph type="sldNum" sz="quarter" idx="5"/>
          </p:nvPr>
        </p:nvSpPr>
        <p:spPr>
          <a:noFill/>
        </p:spPr>
        <p:txBody>
          <a:bodyPr/>
          <a:lstStyle/>
          <a:p>
            <a:fld id="{5B1CA6D8-DDCD-B947-AD8B-BCD9624905A9}" type="slidenum">
              <a:rPr lang="en-US"/>
              <a:pPr/>
              <a:t>29</a:t>
            </a:fld>
            <a:endParaRPr lang="en-US" dirty="0"/>
          </a:p>
        </p:txBody>
      </p:sp>
    </p:spTree>
    <p:extLst>
      <p:ext uri="{BB962C8B-B14F-4D97-AF65-F5344CB8AC3E}">
        <p14:creationId xmlns:p14="http://schemas.microsoft.com/office/powerpoint/2010/main" val="376800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1380" name="Slide Number Placeholder 3"/>
          <p:cNvSpPr>
            <a:spLocks noGrp="1"/>
          </p:cNvSpPr>
          <p:nvPr>
            <p:ph type="sldNum" sz="quarter" idx="5"/>
          </p:nvPr>
        </p:nvSpPr>
        <p:spPr>
          <a:noFill/>
        </p:spPr>
        <p:txBody>
          <a:bodyPr/>
          <a:lstStyle/>
          <a:p>
            <a:fld id="{99DBD91C-3E35-0D41-A107-412B93F93122}" type="slidenum">
              <a:rPr lang="en-US"/>
              <a:pPr/>
              <a:t>30</a:t>
            </a:fld>
            <a:endParaRPr lang="en-US" dirty="0"/>
          </a:p>
        </p:txBody>
      </p:sp>
    </p:spTree>
    <p:extLst>
      <p:ext uri="{BB962C8B-B14F-4D97-AF65-F5344CB8AC3E}">
        <p14:creationId xmlns:p14="http://schemas.microsoft.com/office/powerpoint/2010/main" val="211593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b="1" noProof="1">
                <a:solidFill>
                  <a:srgbClr val="C51322"/>
                </a:solidFill>
                <a:ea typeface="ＭＳ Ｐゴシック" charset="-128"/>
              </a:rPr>
              <a:t>Figure </a:t>
            </a:r>
            <a:r>
              <a:rPr b="1" noProof="1" smtClean="0">
                <a:solidFill>
                  <a:srgbClr val="C51322"/>
                </a:solidFill>
                <a:ea typeface="ＭＳ Ｐゴシック" charset="-128"/>
              </a:rPr>
              <a:t>3</a:t>
            </a:r>
            <a:r>
              <a:rPr lang="en-US" b="1" noProof="1" smtClean="0">
                <a:solidFill>
                  <a:srgbClr val="C51322"/>
                </a:solidFill>
                <a:ea typeface="ＭＳ Ｐゴシック" charset="-128"/>
              </a:rPr>
              <a:t>-1</a:t>
            </a:r>
            <a:r>
              <a:rPr b="1" noProof="1" smtClean="0">
                <a:solidFill>
                  <a:srgbClr val="C51322"/>
                </a:solidFill>
                <a:ea typeface="ＭＳ Ｐゴシック" charset="-128"/>
              </a:rPr>
              <a:t>:</a:t>
            </a:r>
            <a:r>
              <a:rPr noProof="1" smtClean="0">
                <a:solidFill>
                  <a:srgbClr val="C51322"/>
                </a:solidFill>
                <a:ea typeface="ＭＳ Ｐゴシック" charset="-128"/>
              </a:rPr>
              <a:t> </a:t>
            </a:r>
            <a:r>
              <a:rPr b="1" noProof="1">
                <a:solidFill>
                  <a:srgbClr val="C51322"/>
                </a:solidFill>
                <a:ea typeface="ＭＳ Ｐゴシック" charset="-128"/>
              </a:rPr>
              <a:t>Natural capital degradation.</a:t>
            </a:r>
            <a:r>
              <a:rPr b="1" noProof="1" smtClean="0">
                <a:solidFill>
                  <a:srgbClr val="C51322"/>
                </a:solidFill>
                <a:ea typeface="ＭＳ Ｐゴシック" charset="-128"/>
              </a:rPr>
              <a:t> </a:t>
            </a:r>
            <a:r>
              <a:rPr lang="en-US" b="1" baseline="0" noProof="1" smtClean="0">
                <a:solidFill>
                  <a:srgbClr val="C51322"/>
                </a:solidFill>
                <a:ea typeface="ＭＳ Ｐゴシック" charset="-128"/>
              </a:rPr>
              <a:t> </a:t>
            </a:r>
            <a:r>
              <a:rPr lang="en-US" sz="1200" kern="1200" baseline="0" dirty="0" smtClean="0">
                <a:solidFill>
                  <a:schemeClr val="tx1"/>
                </a:solidFill>
                <a:latin typeface="Calibri" charset="0"/>
                <a:ea typeface="ＭＳ Ｐゴシック" pitchFamily="1" charset="-128"/>
                <a:cs typeface="ＭＳ Ｐゴシック" charset="-128"/>
              </a:rPr>
              <a:t>Satellite image of the loss of tropical rain forest, cleared for farming, cattle grazing, and settlements, near the Bolivian city of Santa Cruz between June 1975 (left) and May 2003 (right).</a:t>
            </a:r>
            <a:endParaRPr lang="en-US" dirty="0">
              <a:ea typeface="ＭＳ Ｐゴシック" charset="-128"/>
            </a:endParaRPr>
          </a:p>
        </p:txBody>
      </p:sp>
      <p:sp>
        <p:nvSpPr>
          <p:cNvPr id="69636" name="Slide Number Placeholder 3"/>
          <p:cNvSpPr>
            <a:spLocks noGrp="1"/>
          </p:cNvSpPr>
          <p:nvPr>
            <p:ph type="sldNum" sz="quarter" idx="5"/>
          </p:nvPr>
        </p:nvSpPr>
        <p:spPr>
          <a:noFill/>
        </p:spPr>
        <p:txBody>
          <a:bodyPr/>
          <a:lstStyle/>
          <a:p>
            <a:fld id="{508CB7E0-53AB-8346-A129-1FA8E7011BF1}" type="slidenum">
              <a:rPr lang="en-US"/>
              <a:pPr/>
              <a:t>3</a:t>
            </a:fld>
            <a:endParaRPr lang="en-US" dirty="0"/>
          </a:p>
        </p:txBody>
      </p:sp>
    </p:spTree>
    <p:extLst>
      <p:ext uri="{BB962C8B-B14F-4D97-AF65-F5344CB8AC3E}">
        <p14:creationId xmlns:p14="http://schemas.microsoft.com/office/powerpoint/2010/main" val="3688303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2404" name="Slide Number Placeholder 3"/>
          <p:cNvSpPr>
            <a:spLocks noGrp="1"/>
          </p:cNvSpPr>
          <p:nvPr>
            <p:ph type="sldNum" sz="quarter" idx="5"/>
          </p:nvPr>
        </p:nvSpPr>
        <p:spPr>
          <a:noFill/>
        </p:spPr>
        <p:txBody>
          <a:bodyPr/>
          <a:lstStyle/>
          <a:p>
            <a:fld id="{5E8FB99D-B5F1-F44D-9EF0-A76E32A66D09}" type="slidenum">
              <a:rPr lang="en-US"/>
              <a:pPr/>
              <a:t>31</a:t>
            </a:fld>
            <a:endParaRPr lang="en-US" dirty="0"/>
          </a:p>
        </p:txBody>
      </p:sp>
    </p:spTree>
    <p:extLst>
      <p:ext uri="{BB962C8B-B14F-4D97-AF65-F5344CB8AC3E}">
        <p14:creationId xmlns:p14="http://schemas.microsoft.com/office/powerpoint/2010/main" val="1726413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3428" name="Slide Number Placeholder 3"/>
          <p:cNvSpPr>
            <a:spLocks noGrp="1"/>
          </p:cNvSpPr>
          <p:nvPr>
            <p:ph type="sldNum" sz="quarter" idx="5"/>
          </p:nvPr>
        </p:nvSpPr>
        <p:spPr>
          <a:noFill/>
        </p:spPr>
        <p:txBody>
          <a:bodyPr/>
          <a:lstStyle/>
          <a:p>
            <a:fld id="{525F5D40-2132-0F40-874C-AF5B6EF545F7}" type="slidenum">
              <a:rPr lang="en-US"/>
              <a:pPr/>
              <a:t>32</a:t>
            </a:fld>
            <a:endParaRPr lang="en-US" dirty="0"/>
          </a:p>
        </p:txBody>
      </p:sp>
    </p:spTree>
    <p:extLst>
      <p:ext uri="{BB962C8B-B14F-4D97-AF65-F5344CB8AC3E}">
        <p14:creationId xmlns:p14="http://schemas.microsoft.com/office/powerpoint/2010/main" val="1832303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BFE43EE6-ED8C-474F-975B-7389E84556A6}" type="slidenum">
              <a:rPr lang="en-US" sz="1200" smtClean="0"/>
              <a:pPr eaLnBrk="1" hangingPunct="1">
                <a:defRPr/>
              </a:pPr>
              <a:t>33</a:t>
            </a:fld>
            <a:endParaRPr lang="en-US" sz="1200" smtClean="0"/>
          </a:p>
        </p:txBody>
      </p:sp>
      <p:sp>
        <p:nvSpPr>
          <p:cNvPr id="9216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9216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Animated Figure 3.15 Natural capital: </a:t>
            </a:r>
            <a:r>
              <a:rPr lang="en-US" dirty="0" smtClean="0"/>
              <a:t>This is a simplified model of the </a:t>
            </a:r>
            <a:r>
              <a:rPr lang="en-US" i="1" dirty="0" smtClean="0"/>
              <a:t>water cycle, </a:t>
            </a:r>
            <a:r>
              <a:rPr lang="en-US" dirty="0" smtClean="0"/>
              <a:t>or </a:t>
            </a:r>
            <a:r>
              <a:rPr lang="en-US" i="1" dirty="0" smtClean="0"/>
              <a:t>hydrologic cycle, </a:t>
            </a:r>
            <a:r>
              <a:rPr lang="en-US" dirty="0" smtClean="0"/>
              <a:t>in which water circulates in various physical forms within the biosphere. The red arrows and boxes identify major effects of human activities on this cycle. </a:t>
            </a:r>
            <a:r>
              <a:rPr lang="en-US" b="1" i="1" dirty="0" smtClean="0"/>
              <a:t>Question: </a:t>
            </a:r>
            <a:r>
              <a:rPr lang="en-US" dirty="0" smtClean="0"/>
              <a:t>What are three ways in which your lifestyle directly or indirectly affects the hydrologic cycle? </a:t>
            </a:r>
          </a:p>
        </p:txBody>
      </p:sp>
    </p:spTree>
    <p:extLst>
      <p:ext uri="{BB962C8B-B14F-4D97-AF65-F5344CB8AC3E}">
        <p14:creationId xmlns:p14="http://schemas.microsoft.com/office/powerpoint/2010/main" val="4278563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7524" name="Slide Number Placeholder 3"/>
          <p:cNvSpPr>
            <a:spLocks noGrp="1"/>
          </p:cNvSpPr>
          <p:nvPr>
            <p:ph type="sldNum" sz="quarter" idx="5"/>
          </p:nvPr>
        </p:nvSpPr>
        <p:spPr>
          <a:noFill/>
        </p:spPr>
        <p:txBody>
          <a:bodyPr/>
          <a:lstStyle/>
          <a:p>
            <a:fld id="{FD2D7405-3309-DE4B-A177-7AE9E10C1837}" type="slidenum">
              <a:rPr lang="en-US"/>
              <a:pPr/>
              <a:t>34</a:t>
            </a:fld>
            <a:endParaRPr lang="en-US" dirty="0"/>
          </a:p>
        </p:txBody>
      </p:sp>
    </p:spTree>
    <p:extLst>
      <p:ext uri="{BB962C8B-B14F-4D97-AF65-F5344CB8AC3E}">
        <p14:creationId xmlns:p14="http://schemas.microsoft.com/office/powerpoint/2010/main" val="1553980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DAA0C3E8-2055-2F45-94A6-6D075EDF4DD6}" type="slidenum">
              <a:rPr lang="en-US" sz="1200" smtClean="0"/>
              <a:pPr eaLnBrk="1" hangingPunct="1">
                <a:defRPr/>
              </a:pPr>
              <a:t>35</a:t>
            </a:fld>
            <a:endParaRPr lang="en-US" sz="1200" smtClean="0"/>
          </a:p>
        </p:txBody>
      </p:sp>
      <p:sp>
        <p:nvSpPr>
          <p:cNvPr id="5120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5120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3.A </a:t>
            </a:r>
            <a:r>
              <a:rPr lang="en-US" i="1" dirty="0" smtClean="0"/>
              <a:t>Hydrogen bond: </a:t>
            </a:r>
            <a:r>
              <a:rPr lang="en-US" dirty="0" smtClean="0"/>
              <a:t>Because of the slightly unequal sharing of electrons in an H2O molecule, its oxygen atoms hold a slightly negative charge and its hydrogen atoms hold a slightly positive charge. Since opposite electrical charges attract one another, the hydrogen atoms of one water molecule are attracted to the oxygen atoms in other water molecules. These fairly weak forces of attraction </a:t>
            </a:r>
            <a:r>
              <a:rPr lang="en-US" i="1" dirty="0" smtClean="0"/>
              <a:t>between </a:t>
            </a:r>
            <a:r>
              <a:rPr lang="en-US" dirty="0" smtClean="0"/>
              <a:t>molecules (represented by the dashed lines) are called </a:t>
            </a:r>
            <a:r>
              <a:rPr lang="en-US" i="1" dirty="0" smtClean="0"/>
              <a:t>hydrogen bonds. </a:t>
            </a:r>
            <a:endParaRPr lang="en-US" dirty="0" smtClean="0"/>
          </a:p>
        </p:txBody>
      </p:sp>
    </p:spTree>
    <p:extLst>
      <p:ext uri="{BB962C8B-B14F-4D97-AF65-F5344CB8AC3E}">
        <p14:creationId xmlns:p14="http://schemas.microsoft.com/office/powerpoint/2010/main" val="2712346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0596" name="Slide Number Placeholder 3"/>
          <p:cNvSpPr>
            <a:spLocks noGrp="1"/>
          </p:cNvSpPr>
          <p:nvPr>
            <p:ph type="sldNum" sz="quarter" idx="5"/>
          </p:nvPr>
        </p:nvSpPr>
        <p:spPr>
          <a:noFill/>
        </p:spPr>
        <p:txBody>
          <a:bodyPr/>
          <a:lstStyle/>
          <a:p>
            <a:fld id="{AE51B23E-6D94-4C4F-84FD-5743932D985D}" type="slidenum">
              <a:rPr lang="en-US"/>
              <a:pPr/>
              <a:t>36</a:t>
            </a:fld>
            <a:endParaRPr lang="en-US" dirty="0"/>
          </a:p>
        </p:txBody>
      </p:sp>
    </p:spTree>
    <p:extLst>
      <p:ext uri="{BB962C8B-B14F-4D97-AF65-F5344CB8AC3E}">
        <p14:creationId xmlns:p14="http://schemas.microsoft.com/office/powerpoint/2010/main" val="616485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7305D7E6-CB1E-8B42-BA36-39933D25E3E1}" type="slidenum">
              <a:rPr lang="en-US" sz="1200" smtClean="0"/>
              <a:pPr eaLnBrk="1" hangingPunct="1">
                <a:defRPr/>
              </a:pPr>
              <a:t>37</a:t>
            </a:fld>
            <a:endParaRPr lang="en-US" sz="1200" smtClean="0"/>
          </a:p>
        </p:txBody>
      </p:sp>
      <p:sp>
        <p:nvSpPr>
          <p:cNvPr id="9421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9421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Animated Figure 3.17 Natural capital: </a:t>
            </a:r>
            <a:r>
              <a:rPr lang="en-US" dirty="0" smtClean="0"/>
              <a:t>This simplified model illustrates the circulation of various chemical forms of carbon in </a:t>
            </a:r>
          </a:p>
          <a:p>
            <a:pPr eaLnBrk="1" hangingPunct="1">
              <a:defRPr/>
            </a:pPr>
            <a:r>
              <a:rPr lang="en-US" dirty="0" smtClean="0"/>
              <a:t>the global </a:t>
            </a:r>
            <a:r>
              <a:rPr lang="en-US" i="1" dirty="0" smtClean="0"/>
              <a:t>carbon cycle, </a:t>
            </a:r>
            <a:r>
              <a:rPr lang="en-US" dirty="0" smtClean="0"/>
              <a:t>with major impacts of human activities shown by the red arrows. (yellow box sizes do not show relative reservoir sizes.) </a:t>
            </a:r>
            <a:r>
              <a:rPr lang="en-US" b="1" i="1" dirty="0" smtClean="0"/>
              <a:t>Question: </a:t>
            </a:r>
            <a:r>
              <a:rPr lang="en-US" dirty="0" smtClean="0"/>
              <a:t>What are three ways in which you directly or indirectly affect the carbon cycle? </a:t>
            </a:r>
          </a:p>
        </p:txBody>
      </p:sp>
    </p:spTree>
    <p:extLst>
      <p:ext uri="{BB962C8B-B14F-4D97-AF65-F5344CB8AC3E}">
        <p14:creationId xmlns:p14="http://schemas.microsoft.com/office/powerpoint/2010/main" val="2629864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3668" name="Slide Number Placeholder 3"/>
          <p:cNvSpPr>
            <a:spLocks noGrp="1"/>
          </p:cNvSpPr>
          <p:nvPr>
            <p:ph type="sldNum" sz="quarter" idx="5"/>
          </p:nvPr>
        </p:nvSpPr>
        <p:spPr>
          <a:noFill/>
        </p:spPr>
        <p:txBody>
          <a:bodyPr/>
          <a:lstStyle/>
          <a:p>
            <a:fld id="{43F65CDC-17B9-CC41-B9A4-680863E988FA}" type="slidenum">
              <a:rPr lang="en-US"/>
              <a:pPr/>
              <a:t>38</a:t>
            </a:fld>
            <a:endParaRPr lang="en-US" dirty="0"/>
          </a:p>
        </p:txBody>
      </p:sp>
    </p:spTree>
    <p:extLst>
      <p:ext uri="{BB962C8B-B14F-4D97-AF65-F5344CB8AC3E}">
        <p14:creationId xmlns:p14="http://schemas.microsoft.com/office/powerpoint/2010/main" val="12616120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A159FCE8-057B-284A-A2E1-8F5D63C37A59}" type="slidenum">
              <a:rPr lang="en-US" sz="1200" smtClean="0"/>
              <a:pPr eaLnBrk="1" hangingPunct="1">
                <a:defRPr/>
              </a:pPr>
              <a:t>40</a:t>
            </a:fld>
            <a:endParaRPr lang="en-US" sz="1200" smtClean="0"/>
          </a:p>
        </p:txBody>
      </p:sp>
      <p:sp>
        <p:nvSpPr>
          <p:cNvPr id="96258"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96259"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Animated Figure 3.18 Natural capital: </a:t>
            </a:r>
            <a:r>
              <a:rPr lang="en-US" dirty="0" smtClean="0"/>
              <a:t>This is a simplified model of the circulation of various chemical forms of nitrogen in the global </a:t>
            </a:r>
            <a:r>
              <a:rPr lang="en-US" i="1" dirty="0" smtClean="0"/>
              <a:t>nitrogen cycle, </a:t>
            </a:r>
            <a:r>
              <a:rPr lang="en-US" dirty="0" smtClean="0"/>
              <a:t>with major human impacts shown by the red arrows. (yellow box sizes do not show relative reservoir sizes.) </a:t>
            </a:r>
            <a:r>
              <a:rPr lang="en-US" b="1" i="1" dirty="0" smtClean="0"/>
              <a:t>Question: </a:t>
            </a:r>
            <a:r>
              <a:rPr lang="en-US" dirty="0" smtClean="0"/>
              <a:t>What are two ways in which the carbon cycle and the nitrogen cycle are linked? </a:t>
            </a:r>
          </a:p>
        </p:txBody>
      </p:sp>
    </p:spTree>
    <p:extLst>
      <p:ext uri="{BB962C8B-B14F-4D97-AF65-F5344CB8AC3E}">
        <p14:creationId xmlns:p14="http://schemas.microsoft.com/office/powerpoint/2010/main" val="2323669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7764" name="Slide Number Placeholder 3"/>
          <p:cNvSpPr>
            <a:spLocks noGrp="1"/>
          </p:cNvSpPr>
          <p:nvPr>
            <p:ph type="sldNum" sz="quarter" idx="5"/>
          </p:nvPr>
        </p:nvSpPr>
        <p:spPr>
          <a:noFill/>
        </p:spPr>
        <p:txBody>
          <a:bodyPr/>
          <a:lstStyle/>
          <a:p>
            <a:fld id="{586E736D-E31B-694C-9906-8A9BA79AB00D}" type="slidenum">
              <a:rPr lang="en-US"/>
              <a:pPr/>
              <a:t>41</a:t>
            </a:fld>
            <a:endParaRPr lang="en-US" dirty="0"/>
          </a:p>
        </p:txBody>
      </p:sp>
    </p:spTree>
    <p:extLst>
      <p:ext uri="{BB962C8B-B14F-4D97-AF65-F5344CB8AC3E}">
        <p14:creationId xmlns:p14="http://schemas.microsoft.com/office/powerpoint/2010/main" val="68768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0660" name="Slide Number Placeholder 3"/>
          <p:cNvSpPr>
            <a:spLocks noGrp="1"/>
          </p:cNvSpPr>
          <p:nvPr>
            <p:ph type="sldNum" sz="quarter" idx="5"/>
          </p:nvPr>
        </p:nvSpPr>
        <p:spPr>
          <a:noFill/>
        </p:spPr>
        <p:txBody>
          <a:bodyPr/>
          <a:lstStyle/>
          <a:p>
            <a:fld id="{B66254D3-49C7-EA40-AE08-C887CE7D0E0B}" type="slidenum">
              <a:rPr lang="en-US"/>
              <a:pPr/>
              <a:t>4</a:t>
            </a:fld>
            <a:endParaRPr lang="en-US" dirty="0"/>
          </a:p>
        </p:txBody>
      </p:sp>
    </p:spTree>
    <p:extLst>
      <p:ext uri="{BB962C8B-B14F-4D97-AF65-F5344CB8AC3E}">
        <p14:creationId xmlns:p14="http://schemas.microsoft.com/office/powerpoint/2010/main" val="23859969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E045C6A1-CFC9-D24B-909D-FDD1CD7C05F8}" type="slidenum">
              <a:rPr lang="en-US" sz="1200" smtClean="0"/>
              <a:pPr eaLnBrk="1" hangingPunct="1">
                <a:defRPr/>
              </a:pPr>
              <a:t>42</a:t>
            </a:fld>
            <a:endParaRPr lang="en-US" sz="1200" smtClean="0"/>
          </a:p>
        </p:txBody>
      </p:sp>
      <p:sp>
        <p:nvSpPr>
          <p:cNvPr id="9830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98307"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3.19 Natural capital: </a:t>
            </a:r>
            <a:r>
              <a:rPr lang="en-US" dirty="0" smtClean="0"/>
              <a:t>This is a simplified model of the circulation of various chemical forms of phosphorus (mostly phosphates) in the </a:t>
            </a:r>
            <a:r>
              <a:rPr lang="en-US" i="1" dirty="0" smtClean="0"/>
              <a:t>phosphorus cycle, </a:t>
            </a:r>
            <a:r>
              <a:rPr lang="en-US" dirty="0" smtClean="0"/>
              <a:t>with major human impacts shown by the red arrows. (yellow box sizes do not show relative reservoir sizes.) </a:t>
            </a:r>
            <a:r>
              <a:rPr lang="en-US" b="1" i="1" dirty="0" smtClean="0"/>
              <a:t>Questions: </a:t>
            </a:r>
            <a:r>
              <a:rPr lang="en-US" dirty="0" smtClean="0"/>
              <a:t>What are two ways in which the phosphorus cycle and the nitrogen cycle are linked? What are two ways in which the phosphorus cycle and the carbon cycle are linked? </a:t>
            </a:r>
          </a:p>
        </p:txBody>
      </p:sp>
    </p:spTree>
    <p:extLst>
      <p:ext uri="{BB962C8B-B14F-4D97-AF65-F5344CB8AC3E}">
        <p14:creationId xmlns:p14="http://schemas.microsoft.com/office/powerpoint/2010/main" val="27239349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3098475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1684" name="Slide Number Placeholder 3"/>
          <p:cNvSpPr>
            <a:spLocks noGrp="1"/>
          </p:cNvSpPr>
          <p:nvPr>
            <p:ph type="sldNum" sz="quarter" idx="5"/>
          </p:nvPr>
        </p:nvSpPr>
        <p:spPr>
          <a:noFill/>
        </p:spPr>
        <p:txBody>
          <a:bodyPr/>
          <a:lstStyle/>
          <a:p>
            <a:fld id="{E86B00F8-BFB7-7841-B4E0-C7C248DDC0D0}" type="slidenum">
              <a:rPr lang="en-US"/>
              <a:pPr/>
              <a:t>5</a:t>
            </a:fld>
            <a:endParaRPr lang="en-US" dirty="0"/>
          </a:p>
        </p:txBody>
      </p:sp>
    </p:spTree>
    <p:extLst>
      <p:ext uri="{BB962C8B-B14F-4D97-AF65-F5344CB8AC3E}">
        <p14:creationId xmlns:p14="http://schemas.microsoft.com/office/powerpoint/2010/main" val="390239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fld id="{D39EA9E2-127D-494A-9BAF-673679D3D0B4}" type="slidenum">
              <a:rPr lang="en-US" sz="1200" smtClean="0"/>
              <a:pPr eaLnBrk="1" hangingPunct="1">
                <a:defRPr/>
              </a:pPr>
              <a:t>6</a:t>
            </a:fld>
            <a:endParaRPr lang="en-US" sz="1200" smtClean="0"/>
          </a:p>
        </p:txBody>
      </p:sp>
      <p:sp>
        <p:nvSpPr>
          <p:cNvPr id="7168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 xmlns:ma14="http://schemas.microsoft.com/office/mac/drawingml/2011/main" val="1"/>
            </a:ext>
          </a:extLst>
        </p:spPr>
      </p:sp>
      <p:sp>
        <p:nvSpPr>
          <p:cNvPr id="7168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3.2 Natural capital: </a:t>
            </a:r>
            <a:r>
              <a:rPr lang="en-US" dirty="0" smtClean="0"/>
              <a:t>The earth consists of a land sphere </a:t>
            </a:r>
            <a:r>
              <a:rPr lang="en-US" i="1" dirty="0" smtClean="0"/>
              <a:t>(geosphere), </a:t>
            </a:r>
            <a:r>
              <a:rPr lang="en-US" dirty="0" smtClean="0"/>
              <a:t>an air sphere </a:t>
            </a:r>
            <a:r>
              <a:rPr lang="en-US" i="1" dirty="0" smtClean="0"/>
              <a:t>(atmosphere), </a:t>
            </a:r>
            <a:r>
              <a:rPr lang="en-US" dirty="0" smtClean="0"/>
              <a:t>a water sphere </a:t>
            </a:r>
            <a:r>
              <a:rPr lang="en-US" i="1" dirty="0" smtClean="0"/>
              <a:t>(hydrosphere), </a:t>
            </a:r>
            <a:r>
              <a:rPr lang="en-US" dirty="0" smtClean="0"/>
              <a:t>and a life sphere </a:t>
            </a:r>
            <a:r>
              <a:rPr lang="en-US" i="1" dirty="0" smtClean="0"/>
              <a:t>(biosphere) </a:t>
            </a:r>
            <a:r>
              <a:rPr lang="en-US" dirty="0" smtClean="0"/>
              <a:t>(Concept </a:t>
            </a:r>
            <a:r>
              <a:rPr lang="en-US" b="1" dirty="0" smtClean="0"/>
              <a:t>3-1A). </a:t>
            </a:r>
            <a:endParaRPr lang="en-US" dirty="0"/>
          </a:p>
        </p:txBody>
      </p:sp>
    </p:spTree>
    <p:extLst>
      <p:ext uri="{BB962C8B-B14F-4D97-AF65-F5344CB8AC3E}">
        <p14:creationId xmlns:p14="http://schemas.microsoft.com/office/powerpoint/2010/main" val="272512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4756" name="Slide Number Placeholder 3"/>
          <p:cNvSpPr>
            <a:spLocks noGrp="1"/>
          </p:cNvSpPr>
          <p:nvPr>
            <p:ph type="sldNum" sz="quarter" idx="5"/>
          </p:nvPr>
        </p:nvSpPr>
        <p:spPr>
          <a:noFill/>
        </p:spPr>
        <p:txBody>
          <a:bodyPr/>
          <a:lstStyle/>
          <a:p>
            <a:fld id="{C7429C7D-8542-8340-BD82-6E800E396C1F}" type="slidenum">
              <a:rPr lang="en-US"/>
              <a:pPr/>
              <a:t>7</a:t>
            </a:fld>
            <a:endParaRPr lang="en-US" dirty="0"/>
          </a:p>
        </p:txBody>
      </p:sp>
    </p:spTree>
    <p:extLst>
      <p:ext uri="{BB962C8B-B14F-4D97-AF65-F5344CB8AC3E}">
        <p14:creationId xmlns:p14="http://schemas.microsoft.com/office/powerpoint/2010/main" val="225478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3</a:t>
            </a:r>
            <a:r>
              <a:rPr lang="en-US" b="1" noProof="1" smtClean="0">
                <a:solidFill>
                  <a:srgbClr val="221E1F"/>
                </a:solidFill>
                <a:ea typeface="ＭＳ Ｐゴシック" charset="-128"/>
              </a:rPr>
              <a:t>-3: </a:t>
            </a:r>
            <a:r>
              <a:rPr lang="en-US" sz="1200" b="1" kern="1200" baseline="0" dirty="0" smtClean="0">
                <a:solidFill>
                  <a:schemeClr val="tx1"/>
                </a:solidFill>
                <a:latin typeface="Calibri" charset="0"/>
                <a:ea typeface="ＭＳ Ｐゴシック" pitchFamily="1" charset="-128"/>
                <a:cs typeface="ＭＳ Ｐゴシック" charset="-128"/>
              </a:rPr>
              <a:t>Greenhouse Earth</a:t>
            </a:r>
            <a:r>
              <a:rPr lang="en-US" sz="1200" kern="1200" baseline="0" dirty="0" smtClean="0">
                <a:solidFill>
                  <a:schemeClr val="tx1"/>
                </a:solidFill>
                <a:latin typeface="Calibri" charset="0"/>
                <a:ea typeface="ＭＳ Ｐゴシック" pitchFamily="1" charset="-128"/>
                <a:cs typeface="ＭＳ Ｐゴシック" charset="-128"/>
              </a:rPr>
              <a:t>. High-quality solar energy flows from the sun to the earth. It is degraded to lower-quality energy (mostly heat) as it interacts with the earth’s air, water, soil, and life-forms, and eventually returns to space. Certain gases in the earth’s atmosphere retain enough of the sun’s incoming energy as heat to warm the planet in what is known as the greenhouse effect.</a:t>
            </a:r>
            <a:endParaRPr noProof="1" smtClean="0">
              <a:solidFill>
                <a:srgbClr val="221E1F"/>
              </a:solidFill>
              <a:ea typeface="ＭＳ Ｐゴシック" charset="-128"/>
            </a:endParaRPr>
          </a:p>
          <a:p>
            <a:pPr eaLnBrk="1" hangingPunct="1"/>
            <a:endParaRPr lang="en-US" dirty="0">
              <a:ea typeface="ＭＳ Ｐゴシック" charset="-128"/>
            </a:endParaRPr>
          </a:p>
        </p:txBody>
      </p:sp>
      <p:sp>
        <p:nvSpPr>
          <p:cNvPr id="76804" name="Slide Number Placeholder 3"/>
          <p:cNvSpPr>
            <a:spLocks noGrp="1"/>
          </p:cNvSpPr>
          <p:nvPr>
            <p:ph type="sldNum" sz="quarter" idx="5"/>
          </p:nvPr>
        </p:nvSpPr>
        <p:spPr>
          <a:noFill/>
        </p:spPr>
        <p:txBody>
          <a:bodyPr/>
          <a:lstStyle/>
          <a:p>
            <a:fld id="{0CA7EEB4-C602-5448-874D-373BA56436A0}" type="slidenum">
              <a:rPr lang="en-US"/>
              <a:pPr/>
              <a:t>8</a:t>
            </a:fld>
            <a:endParaRPr lang="en-US" dirty="0"/>
          </a:p>
        </p:txBody>
      </p:sp>
    </p:spTree>
    <p:extLst>
      <p:ext uri="{BB962C8B-B14F-4D97-AF65-F5344CB8AC3E}">
        <p14:creationId xmlns:p14="http://schemas.microsoft.com/office/powerpoint/2010/main" val="2530586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7828" name="Slide Number Placeholder 3"/>
          <p:cNvSpPr>
            <a:spLocks noGrp="1"/>
          </p:cNvSpPr>
          <p:nvPr>
            <p:ph type="sldNum" sz="quarter" idx="5"/>
          </p:nvPr>
        </p:nvSpPr>
        <p:spPr>
          <a:noFill/>
        </p:spPr>
        <p:txBody>
          <a:bodyPr/>
          <a:lstStyle/>
          <a:p>
            <a:fld id="{3EB69514-F41D-674F-BB3B-D524CD22AEF7}" type="slidenum">
              <a:rPr lang="en-US"/>
              <a:pPr/>
              <a:t>9</a:t>
            </a:fld>
            <a:endParaRPr lang="en-US" dirty="0"/>
          </a:p>
        </p:txBody>
      </p:sp>
    </p:spTree>
    <p:extLst>
      <p:ext uri="{BB962C8B-B14F-4D97-AF65-F5344CB8AC3E}">
        <p14:creationId xmlns:p14="http://schemas.microsoft.com/office/powerpoint/2010/main" val="546227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E0608"/>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9553" cy="6858000"/>
          </a:xfrm>
          <a:prstGeom prst="rect">
            <a:avLst/>
          </a:prstGeom>
          <a:effectLst>
            <a:softEdge rad="152400"/>
          </a:effectLst>
        </p:spPr>
      </p:pic>
      <p:sp>
        <p:nvSpPr>
          <p:cNvPr id="2" name="Title 1"/>
          <p:cNvSpPr>
            <a:spLocks noGrp="1"/>
          </p:cNvSpPr>
          <p:nvPr>
            <p:ph type="ctrTitle" hasCustomPrompt="1"/>
          </p:nvPr>
        </p:nvSpPr>
        <p:spPr>
          <a:xfrm>
            <a:off x="0" y="3276600"/>
            <a:ext cx="3156858" cy="1534887"/>
          </a:xfrm>
        </p:spPr>
        <p:txBody>
          <a:bodyPr/>
          <a:lstStyle>
            <a:lvl1pPr algn="l">
              <a:defRPr lang="en-US" sz="9600" b="1" kern="1200" spc="-600" dirty="0">
                <a:solidFill>
                  <a:srgbClr val="5E0608"/>
                </a:solidFill>
                <a:effectLst>
                  <a:outerShdw dist="38100" dir="2700000" algn="tl" rotWithShape="0">
                    <a:schemeClr val="tx1"/>
                  </a:outerShdw>
                </a:effectLst>
                <a:latin typeface="Vrinda" panose="020B0502040204020203" pitchFamily="34" charset="0"/>
                <a:ea typeface="Arial" charset="0"/>
                <a:cs typeface="Vrinda" panose="020B0502040204020203" pitchFamily="34" charset="0"/>
              </a:defRPr>
            </a:lvl1pPr>
          </a:lstStyle>
          <a:p>
            <a:r>
              <a:rPr lang="en-US" dirty="0" smtClean="0"/>
              <a:t>Ch#</a:t>
            </a:r>
            <a:endParaRPr lang="en-US" dirty="0"/>
          </a:p>
        </p:txBody>
      </p:sp>
      <p:sp>
        <p:nvSpPr>
          <p:cNvPr id="3" name="Subtitle 2"/>
          <p:cNvSpPr>
            <a:spLocks noGrp="1"/>
          </p:cNvSpPr>
          <p:nvPr>
            <p:ph type="subTitle" idx="1" hasCustomPrompt="1"/>
          </p:nvPr>
        </p:nvSpPr>
        <p:spPr>
          <a:xfrm>
            <a:off x="457200" y="4724400"/>
            <a:ext cx="8275320" cy="1752600"/>
          </a:xfrm>
        </p:spPr>
        <p:txBody>
          <a:bodyPr/>
          <a:lstStyle>
            <a:lvl1pPr marL="0" indent="0" algn="l" rtl="0" eaLnBrk="1" fontAlgn="base" hangingPunct="1">
              <a:spcBef>
                <a:spcPts val="900"/>
              </a:spcBef>
              <a:spcAft>
                <a:spcPct val="0"/>
              </a:spcAft>
              <a:buFont typeface="Arial" charset="0"/>
              <a:buNone/>
              <a:defRPr lang="en-US" sz="4000" b="1" kern="1200" dirty="0">
                <a:solidFill>
                  <a:srgbClr val="5E0608"/>
                </a:solidFill>
                <a:effectLst>
                  <a:outerShdw dist="25400" dir="2700000" algn="tl" rotWithShape="0">
                    <a:schemeClr val="tx1"/>
                  </a:outerShdw>
                </a:effectLst>
                <a:latin typeface="Arial" pitchFamily="34" charset="0"/>
                <a:ea typeface="Arial"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ChapTitle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02E4AA0-EC6C-5849-B0BB-42E010305F34}" type="slidenum">
              <a:rPr lang="en-US"/>
              <a:pPr/>
              <a:t>‹#›</a:t>
            </a:fld>
            <a:endParaRPr lang="en-US" dirty="0"/>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1013" y="1219200"/>
            <a:ext cx="4023360" cy="3379120"/>
          </a:xfrm>
          <a:prstGeom prst="rect">
            <a:avLst/>
          </a:prstGeom>
          <a:noFill/>
          <a:ln w="9525">
            <a:solidFill>
              <a:schemeClr val="tx1"/>
            </a:solidFill>
            <a:miter lim="800000"/>
            <a:headEnd/>
            <a:tailEnd/>
          </a:ln>
          <a:effectLst>
            <a:softEdge rad="127000"/>
          </a:effectLst>
          <a:extLst>
            <a:ext uri="{909E8E84-426E-40dd-AFC4-6F175D3DCCD1}">
              <a14:hiddenFill xmlns="" xmlns:a14="http://schemas.microsoft.com/office/drawing/2010/main">
                <a:solidFill>
                  <a:schemeClr val="accent1"/>
                </a:solidFill>
              </a14:hiddenFill>
            </a:ext>
          </a:extLst>
        </p:spPr>
      </p:pic>
      <p:sp>
        <p:nvSpPr>
          <p:cNvPr id="14" name="TextBox 13"/>
          <p:cNvSpPr txBox="1"/>
          <p:nvPr userDrawn="1"/>
        </p:nvSpPr>
        <p:spPr>
          <a:xfrm>
            <a:off x="685800" y="381000"/>
            <a:ext cx="7859486" cy="584775"/>
          </a:xfrm>
          <a:prstGeom prst="rect">
            <a:avLst/>
          </a:prstGeom>
          <a:noFill/>
          <a:ln w="12700">
            <a:noFill/>
          </a:ln>
        </p:spPr>
        <p:txBody>
          <a:bodyPr wrap="square" rtlCol="0">
            <a:spAutoFit/>
          </a:bodyPr>
          <a:lstStyle/>
          <a:p>
            <a:pPr algn="r"/>
            <a:r>
              <a:rPr lang="en-US" sz="3200" b="1" spc="100" baseline="0" dirty="0" smtClean="0">
                <a:solidFill>
                  <a:srgbClr val="5E0608"/>
                </a:solidFill>
                <a:effectLst>
                  <a:outerShdw blurRad="50800" dist="38100" dir="2700000" algn="tl" rotWithShape="0">
                    <a:prstClr val="black"/>
                  </a:outerShdw>
                </a:effectLst>
              </a:rPr>
              <a:t>LIVING IN THE ENVIRONMENT, 18e</a:t>
            </a:r>
            <a:endParaRPr lang="en-US" sz="3200" b="1" spc="100" baseline="0" dirty="0">
              <a:solidFill>
                <a:srgbClr val="5E0608"/>
              </a:solidFill>
              <a:effectLst>
                <a:outerShdw blurRad="50800" dist="38100" dir="2700000" algn="tl" rotWithShape="0">
                  <a:prstClr val="black"/>
                </a:outerShdw>
              </a:effectLst>
            </a:endParaRPr>
          </a:p>
        </p:txBody>
      </p:sp>
      <p:sp>
        <p:nvSpPr>
          <p:cNvPr id="15" name="TextBox 14"/>
          <p:cNvSpPr txBox="1"/>
          <p:nvPr userDrawn="1"/>
        </p:nvSpPr>
        <p:spPr>
          <a:xfrm>
            <a:off x="990600" y="819090"/>
            <a:ext cx="7543800" cy="400110"/>
          </a:xfrm>
          <a:prstGeom prst="rect">
            <a:avLst/>
          </a:prstGeom>
          <a:noFill/>
          <a:ln w="12700">
            <a:noFill/>
          </a:ln>
        </p:spPr>
        <p:txBody>
          <a:bodyPr wrap="square" rtlCol="0">
            <a:spAutoFit/>
          </a:bodyPr>
          <a:lstStyle/>
          <a:p>
            <a:pPr algn="r"/>
            <a:r>
              <a:rPr lang="en-US" sz="1800" b="1" spc="100" dirty="0" smtClean="0">
                <a:solidFill>
                  <a:srgbClr val="FFF6CC"/>
                </a:solidFill>
                <a:effectLst>
                  <a:outerShdw dist="50800" dir="2700000" algn="tl" rotWithShape="0">
                    <a:prstClr val="black"/>
                  </a:outerShdw>
                </a:effectLst>
              </a:rPr>
              <a:t>G. TYLER MILLER </a:t>
            </a:r>
            <a:r>
              <a:rPr lang="en-US" sz="2000" b="1" spc="100" dirty="0" smtClean="0">
                <a:solidFill>
                  <a:srgbClr val="FFEC8F"/>
                </a:solidFill>
                <a:effectLst>
                  <a:outerShdw dist="50800" dir="2700000" algn="tl" rotWithShape="0">
                    <a:prstClr val="black"/>
                  </a:outerShdw>
                </a:effectLst>
              </a:rPr>
              <a:t>•</a:t>
            </a:r>
            <a:r>
              <a:rPr lang="en-US" sz="1800" b="1" spc="100" dirty="0" smtClean="0">
                <a:effectLst>
                  <a:outerShdw dist="50800" dir="2700000" algn="tl" rotWithShape="0">
                    <a:prstClr val="black"/>
                  </a:outerShdw>
                </a:effectLst>
              </a:rPr>
              <a:t> </a:t>
            </a:r>
            <a:r>
              <a:rPr lang="en-US" sz="1800" b="1" spc="100" dirty="0" smtClean="0">
                <a:solidFill>
                  <a:srgbClr val="FFF6CC"/>
                </a:solidFill>
                <a:effectLst>
                  <a:outerShdw dist="50800" dir="2700000" algn="tl" rotWithShape="0">
                    <a:prstClr val="black"/>
                  </a:outerShdw>
                </a:effectLst>
              </a:rPr>
              <a:t>SCOTT E. SPOOLMAN</a:t>
            </a:r>
            <a:endParaRPr lang="en-US" sz="1800" b="1" spc="100" dirty="0">
              <a:solidFill>
                <a:srgbClr val="FFF6CC"/>
              </a:solidFill>
              <a:effectLst>
                <a:outerShdw dist="50800" dir="2700000" algn="tl" rotWithShape="0">
                  <a:prstClr val="black"/>
                </a:outerShdw>
              </a:effectLst>
            </a:endParaRPr>
          </a:p>
        </p:txBody>
      </p:sp>
      <p:cxnSp>
        <p:nvCxnSpPr>
          <p:cNvPr id="16" name="Straight Connector 15"/>
          <p:cNvCxnSpPr/>
          <p:nvPr userDrawn="1"/>
        </p:nvCxnSpPr>
        <p:spPr>
          <a:xfrm>
            <a:off x="411480" y="6248400"/>
            <a:ext cx="8321040" cy="0"/>
          </a:xfrm>
          <a:prstGeom prst="line">
            <a:avLst/>
          </a:prstGeom>
          <a:ln w="28575">
            <a:solidFill>
              <a:srgbClr val="5E0608"/>
            </a:solidFill>
          </a:ln>
          <a:effectLst>
            <a:outerShdw dist="12700" dir="2700000" algn="tl"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17295" y="6277428"/>
            <a:ext cx="2071401" cy="307777"/>
          </a:xfrm>
          <a:prstGeom prst="rect">
            <a:avLst/>
          </a:prstGeom>
          <a:noFill/>
        </p:spPr>
        <p:txBody>
          <a:bodyPr wrap="none" rtlCol="0">
            <a:spAutoFit/>
          </a:bodyPr>
          <a:lstStyle/>
          <a:p>
            <a:r>
              <a:rPr lang="en-US" sz="1400" dirty="0" smtClean="0">
                <a:solidFill>
                  <a:srgbClr val="FFF6CC"/>
                </a:solidFill>
              </a:rPr>
              <a:t>© Cengage Learning 2015</a:t>
            </a:r>
            <a:endParaRPr lang="en-US" sz="1400" dirty="0">
              <a:solidFill>
                <a:srgbClr val="FFF6CC"/>
              </a:solidFill>
            </a:endParaRPr>
          </a:p>
        </p:txBody>
      </p:sp>
    </p:spTree>
    <p:extLst>
      <p:ext uri="{BB962C8B-B14F-4D97-AF65-F5344CB8AC3E}">
        <p14:creationId xmlns:p14="http://schemas.microsoft.com/office/powerpoint/2010/main" val="42504808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2"/>
            <a:r>
              <a:rPr lang="en-US" dirty="0" smtClean="0"/>
              <a:t>Click to edit Master text styles</a:t>
            </a:r>
          </a:p>
          <a:p>
            <a:pPr lvl="3"/>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lang="en-US" smtClean="0"/>
              <a:pPr/>
              <a:t>‹#›</a:t>
            </a:fld>
            <a:endParaRPr lang="en-US" dirty="0"/>
          </a:p>
        </p:txBody>
      </p:sp>
      <p:sp>
        <p:nvSpPr>
          <p:cNvPr id="9"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34015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03198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909256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F07C2E3-B1B3-A744-A7FE-B2B049501EE6}" type="slidenum">
              <a:rPr lang="en-US"/>
              <a:pPr/>
              <a:t>‹#›</a:t>
            </a:fld>
            <a:endParaRPr lang="en-US" dirty="0"/>
          </a:p>
        </p:txBody>
      </p:sp>
    </p:spTree>
    <p:extLst>
      <p:ext uri="{BB962C8B-B14F-4D97-AF65-F5344CB8AC3E}">
        <p14:creationId xmlns:p14="http://schemas.microsoft.com/office/powerpoint/2010/main" val="31995018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8976" y="612774"/>
            <a:ext cx="7693024" cy="5635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AF71123-E8AE-034B-9174-EF6F78794E6C}" type="slidenum">
              <a:rPr lang="en-US"/>
              <a:pPr/>
              <a:t>‹#›</a:t>
            </a:fld>
            <a:endParaRPr lang="en-US" dirty="0"/>
          </a:p>
        </p:txBody>
      </p:sp>
    </p:spTree>
    <p:extLst>
      <p:ext uri="{BB962C8B-B14F-4D97-AF65-F5344CB8AC3E}">
        <p14:creationId xmlns:p14="http://schemas.microsoft.com/office/powerpoint/2010/main" val="3695076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lang="en-US" smtClean="0"/>
              <a:pPr/>
              <a:t>‹#›</a:t>
            </a:fld>
            <a:endParaRPr lang="en-US" dirty="0"/>
          </a:p>
        </p:txBody>
      </p:sp>
      <p:sp>
        <p:nvSpPr>
          <p:cNvPr id="8" name="TextBox 7"/>
          <p:cNvSpPr txBox="1"/>
          <p:nvPr userDrawn="1"/>
        </p:nvSpPr>
        <p:spPr>
          <a:xfrm>
            <a:off x="381000" y="6355715"/>
            <a:ext cx="2071401" cy="36576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Calibri" charset="0"/>
                <a:ea typeface="ＭＳ Ｐゴシック" charset="-128"/>
              </a:rPr>
              <a:t>© Cengage Learning 2015</a:t>
            </a:r>
          </a:p>
          <a:p>
            <a:endParaRPr lang="en-US" dirty="0"/>
          </a:p>
        </p:txBody>
      </p:sp>
    </p:spTree>
    <p:extLst>
      <p:ext uri="{BB962C8B-B14F-4D97-AF65-F5344CB8AC3E}">
        <p14:creationId xmlns:p14="http://schemas.microsoft.com/office/powerpoint/2010/main" val="204375701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Lst>
  <p:timing>
    <p:tnLst>
      <p:par>
        <p:cTn id="1" dur="indefinite" restart="never" nodeType="tmRoot"/>
      </p:par>
    </p:tnLst>
  </p:timing>
  <p:hf sldNum="0" hdr="0" ftr="0" dt="0"/>
  <p:txStyles>
    <p:titleStyle>
      <a:lvl1pPr algn="ctr" rtl="0" fontAlgn="base">
        <a:spcBef>
          <a:spcPct val="0"/>
        </a:spcBef>
        <a:spcAft>
          <a:spcPct val="0"/>
        </a:spcAft>
        <a:defRPr sz="4000" kern="1200">
          <a:solidFill>
            <a:schemeClr val="tx1"/>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342900" indent="-342900" algn="l" rtl="0" fontAlgn="base">
        <a:spcBef>
          <a:spcPts val="900"/>
        </a:spcBef>
        <a:spcAft>
          <a:spcPct val="0"/>
        </a:spcAft>
        <a:buFont typeface="Arial" charset="0"/>
        <a:buChar char="•"/>
        <a:defRPr sz="32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fontAlgn="base">
        <a:spcBef>
          <a:spcPts val="9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3276600"/>
            <a:ext cx="3156858" cy="1534887"/>
          </a:xfrm>
        </p:spPr>
        <p:txBody>
          <a:bodyPr/>
          <a:lstStyle/>
          <a:p>
            <a:r>
              <a:rPr lang="en-US" dirty="0" smtClean="0"/>
              <a:t>3</a:t>
            </a:r>
            <a:endParaRPr lang="en-US" dirty="0"/>
          </a:p>
        </p:txBody>
      </p:sp>
      <p:sp>
        <p:nvSpPr>
          <p:cNvPr id="3075" name="Rectangle 3"/>
          <p:cNvSpPr>
            <a:spLocks noGrp="1" noChangeArrowheads="1"/>
          </p:cNvSpPr>
          <p:nvPr>
            <p:ph type="subTitle" idx="1"/>
          </p:nvPr>
        </p:nvSpPr>
        <p:spPr/>
        <p:txBody>
          <a:bodyPr/>
          <a:lstStyle/>
          <a:p>
            <a:r>
              <a:rPr lang="en-US" dirty="0" smtClean="0"/>
              <a:t>Ecosystems: What Are They and How Do They Work?</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r>
              <a:rPr lang="en-US" dirty="0" smtClean="0"/>
              <a:t>Ecology</a:t>
            </a:r>
          </a:p>
          <a:p>
            <a:pPr lvl="1"/>
            <a:r>
              <a:rPr lang="en-US" dirty="0" smtClean="0"/>
              <a:t>Science of organism’s interactions with each other and their nonliving environment</a:t>
            </a:r>
          </a:p>
          <a:p>
            <a:pPr lvl="1"/>
            <a:r>
              <a:rPr lang="en-US" dirty="0" smtClean="0"/>
              <a:t>Ecologists study interactions within and among:</a:t>
            </a:r>
          </a:p>
          <a:p>
            <a:pPr lvl="2"/>
            <a:r>
              <a:rPr lang="en-US" dirty="0" smtClean="0"/>
              <a:t>Organisms</a:t>
            </a:r>
          </a:p>
          <a:p>
            <a:pPr lvl="2"/>
            <a:r>
              <a:rPr lang="en-US" dirty="0" smtClean="0"/>
              <a:t>Populations</a:t>
            </a:r>
          </a:p>
          <a:p>
            <a:pPr lvl="2"/>
            <a:r>
              <a:rPr lang="en-US" dirty="0" smtClean="0"/>
              <a:t>Communities</a:t>
            </a:r>
          </a:p>
          <a:p>
            <a:pPr lvl="2"/>
            <a:r>
              <a:rPr lang="en-US" dirty="0" smtClean="0"/>
              <a:t>Ecosystems</a:t>
            </a:r>
          </a:p>
          <a:p>
            <a:pPr lvl="2"/>
            <a:r>
              <a:rPr lang="en-US" dirty="0" smtClean="0"/>
              <a:t>Biosphere</a:t>
            </a:r>
            <a:endParaRPr lang="en-US" dirty="0"/>
          </a:p>
        </p:txBody>
      </p:sp>
      <p:sp>
        <p:nvSpPr>
          <p:cNvPr id="14338" name="Title 1"/>
          <p:cNvSpPr>
            <a:spLocks noGrp="1"/>
          </p:cNvSpPr>
          <p:nvPr>
            <p:ph type="title"/>
          </p:nvPr>
        </p:nvSpPr>
        <p:spPr/>
        <p:txBody>
          <a:bodyPr/>
          <a:lstStyle/>
          <a:p>
            <a:r>
              <a:rPr lang="en-US" dirty="0" smtClean="0"/>
              <a:t>Ecosystems Have Several Important Components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45090" name="Group 2"/>
          <p:cNvGrpSpPr>
            <a:grpSpLocks/>
          </p:cNvGrpSpPr>
          <p:nvPr/>
        </p:nvGrpSpPr>
        <p:grpSpPr bwMode="auto">
          <a:xfrm>
            <a:off x="1031875" y="5865813"/>
            <a:ext cx="6435725" cy="769937"/>
            <a:chOff x="650" y="3695"/>
            <a:chExt cx="4054" cy="485"/>
          </a:xfrm>
        </p:grpSpPr>
        <p:pic>
          <p:nvPicPr>
            <p:cNvPr id="345091" name="Picture 3" descr="0303 copy"/>
            <p:cNvPicPr>
              <a:picLocks noChangeAspect="1" noChangeArrowheads="1"/>
            </p:cNvPicPr>
            <p:nvPr/>
          </p:nvPicPr>
          <p:blipFill>
            <a:blip r:embed="rId3"/>
            <a:srcRect/>
            <a:stretch>
              <a:fillRect/>
            </a:stretch>
          </p:blipFill>
          <p:spPr bwMode="auto">
            <a:xfrm>
              <a:off x="650" y="3695"/>
              <a:ext cx="1146" cy="485"/>
            </a:xfrm>
            <a:prstGeom prst="rect">
              <a:avLst/>
            </a:prstGeom>
            <a:noFill/>
          </p:spPr>
        </p:pic>
        <p:sp>
          <p:nvSpPr>
            <p:cNvPr id="345092" name="Rectangle 4"/>
            <p:cNvSpPr>
              <a:spLocks noChangeArrowheads="1"/>
            </p:cNvSpPr>
            <p:nvPr/>
          </p:nvSpPr>
          <p:spPr bwMode="auto">
            <a:xfrm>
              <a:off x="2592" y="3802"/>
              <a:ext cx="2112" cy="326"/>
            </a:xfrm>
            <a:prstGeom prst="rect">
              <a:avLst/>
            </a:prstGeom>
            <a:noFill/>
            <a:ln w="9525">
              <a:noFill/>
              <a:miter lim="800000"/>
              <a:headEnd/>
              <a:tailEnd/>
            </a:ln>
            <a:effectLst/>
          </p:spPr>
          <p:txBody>
            <a:bodyPr>
              <a:prstTxWarp prst="textNoShape">
                <a:avLst/>
              </a:prstTxWarp>
              <a:spAutoFit/>
            </a:bodyPr>
            <a:lstStyle/>
            <a:p>
              <a:pPr eaLnBrk="1" hangingPunct="1"/>
              <a:r>
                <a:rPr lang="en-US" sz="1400" b="1" dirty="0">
                  <a:latin typeface="Arial" charset="0"/>
                </a:rPr>
                <a:t>Smallest unit of a chemical element that exhibits its chemical properties</a:t>
              </a:r>
            </a:p>
          </p:txBody>
        </p:sp>
        <p:sp>
          <p:nvSpPr>
            <p:cNvPr id="345093" name="Rectangle 5"/>
            <p:cNvSpPr>
              <a:spLocks noChangeArrowheads="1"/>
            </p:cNvSpPr>
            <p:nvPr/>
          </p:nvSpPr>
          <p:spPr bwMode="auto">
            <a:xfrm>
              <a:off x="1734" y="3784"/>
              <a:ext cx="484" cy="231"/>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1" dirty="0">
                  <a:latin typeface="Arial" charset="0"/>
                </a:rPr>
                <a:t>Atom</a:t>
              </a:r>
            </a:p>
          </p:txBody>
        </p:sp>
      </p:grpSp>
      <p:grpSp>
        <p:nvGrpSpPr>
          <p:cNvPr id="345094" name="Group 6"/>
          <p:cNvGrpSpPr>
            <a:grpSpLocks/>
          </p:cNvGrpSpPr>
          <p:nvPr/>
        </p:nvGrpSpPr>
        <p:grpSpPr bwMode="auto">
          <a:xfrm>
            <a:off x="1071563" y="5110163"/>
            <a:ext cx="6396037" cy="949325"/>
            <a:chOff x="675" y="3219"/>
            <a:chExt cx="4029" cy="598"/>
          </a:xfrm>
        </p:grpSpPr>
        <p:pic>
          <p:nvPicPr>
            <p:cNvPr id="345095" name="Picture 7" descr="0303 copy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75" y="3219"/>
              <a:ext cx="1095" cy="598"/>
            </a:xfrm>
            <a:prstGeom prst="rect">
              <a:avLst/>
            </a:prstGeom>
            <a:noFill/>
          </p:spPr>
        </p:pic>
        <p:sp>
          <p:nvSpPr>
            <p:cNvPr id="345096" name="Rectangle 8"/>
            <p:cNvSpPr>
              <a:spLocks noChangeArrowheads="1"/>
            </p:cNvSpPr>
            <p:nvPr/>
          </p:nvSpPr>
          <p:spPr bwMode="auto">
            <a:xfrm>
              <a:off x="1734" y="3312"/>
              <a:ext cx="732" cy="231"/>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1" dirty="0">
                  <a:latin typeface="Arial" charset="0"/>
                </a:rPr>
                <a:t>Molecule</a:t>
              </a:r>
            </a:p>
          </p:txBody>
        </p:sp>
        <p:sp>
          <p:nvSpPr>
            <p:cNvPr id="345097" name="Rectangle 9"/>
            <p:cNvSpPr>
              <a:spLocks noChangeArrowheads="1"/>
            </p:cNvSpPr>
            <p:nvPr/>
          </p:nvSpPr>
          <p:spPr bwMode="auto">
            <a:xfrm>
              <a:off x="2592" y="3312"/>
              <a:ext cx="2112" cy="460"/>
            </a:xfrm>
            <a:prstGeom prst="rect">
              <a:avLst/>
            </a:prstGeom>
            <a:noFill/>
            <a:ln w="9525">
              <a:noFill/>
              <a:miter lim="800000"/>
              <a:headEnd/>
              <a:tailEnd/>
            </a:ln>
            <a:effectLst/>
          </p:spPr>
          <p:txBody>
            <a:bodyPr>
              <a:prstTxWarp prst="textNoShape">
                <a:avLst/>
              </a:prstTxWarp>
              <a:spAutoFit/>
            </a:bodyPr>
            <a:lstStyle/>
            <a:p>
              <a:pPr eaLnBrk="1" hangingPunct="1"/>
              <a:r>
                <a:rPr lang="en-US" sz="1400" b="1" dirty="0">
                  <a:latin typeface="Arial" charset="0"/>
                </a:rPr>
                <a:t>Chemical combination of two or more atoms of the same or different elements</a:t>
              </a:r>
            </a:p>
          </p:txBody>
        </p:sp>
      </p:grpSp>
      <p:grpSp>
        <p:nvGrpSpPr>
          <p:cNvPr id="345098" name="Group 10"/>
          <p:cNvGrpSpPr>
            <a:grpSpLocks/>
          </p:cNvGrpSpPr>
          <p:nvPr/>
        </p:nvGrpSpPr>
        <p:grpSpPr bwMode="auto">
          <a:xfrm>
            <a:off x="1084263" y="4232275"/>
            <a:ext cx="6307137" cy="968375"/>
            <a:chOff x="683" y="2666"/>
            <a:chExt cx="3973" cy="610"/>
          </a:xfrm>
        </p:grpSpPr>
        <p:pic>
          <p:nvPicPr>
            <p:cNvPr id="345099" name="Picture 11" descr="0303 copy 6"/>
            <p:cNvPicPr>
              <a:picLocks noChangeAspect="1" noChangeArrowheads="1"/>
            </p:cNvPicPr>
            <p:nvPr/>
          </p:nvPicPr>
          <p:blipFill>
            <a:blip r:embed="rId5">
              <a:clrChange>
                <a:clrFrom>
                  <a:srgbClr val="FFFFFD"/>
                </a:clrFrom>
                <a:clrTo>
                  <a:srgbClr val="FFFFFD">
                    <a:alpha val="0"/>
                  </a:srgbClr>
                </a:clrTo>
              </a:clrChange>
            </a:blip>
            <a:srcRect/>
            <a:stretch>
              <a:fillRect/>
            </a:stretch>
          </p:blipFill>
          <p:spPr bwMode="auto">
            <a:xfrm>
              <a:off x="683" y="2666"/>
              <a:ext cx="1090" cy="610"/>
            </a:xfrm>
            <a:prstGeom prst="rect">
              <a:avLst/>
            </a:prstGeom>
            <a:noFill/>
          </p:spPr>
        </p:pic>
        <p:sp>
          <p:nvSpPr>
            <p:cNvPr id="345100" name="Rectangle 12"/>
            <p:cNvSpPr>
              <a:spLocks noChangeArrowheads="1"/>
            </p:cNvSpPr>
            <p:nvPr/>
          </p:nvSpPr>
          <p:spPr bwMode="auto">
            <a:xfrm>
              <a:off x="1734" y="2832"/>
              <a:ext cx="380" cy="231"/>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1" dirty="0">
                  <a:latin typeface="Arial" charset="0"/>
                </a:rPr>
                <a:t>Cell</a:t>
              </a:r>
            </a:p>
          </p:txBody>
        </p:sp>
        <p:sp>
          <p:nvSpPr>
            <p:cNvPr id="345101" name="Rectangle 13"/>
            <p:cNvSpPr>
              <a:spLocks noChangeArrowheads="1"/>
            </p:cNvSpPr>
            <p:nvPr/>
          </p:nvSpPr>
          <p:spPr bwMode="auto">
            <a:xfrm>
              <a:off x="2592" y="2688"/>
              <a:ext cx="2064" cy="326"/>
            </a:xfrm>
            <a:prstGeom prst="rect">
              <a:avLst/>
            </a:prstGeom>
            <a:noFill/>
            <a:ln w="9525">
              <a:noFill/>
              <a:miter lim="800000"/>
              <a:headEnd/>
              <a:tailEnd/>
            </a:ln>
            <a:effectLst/>
          </p:spPr>
          <p:txBody>
            <a:bodyPr>
              <a:prstTxWarp prst="textNoShape">
                <a:avLst/>
              </a:prstTxWarp>
              <a:spAutoFit/>
            </a:bodyPr>
            <a:lstStyle/>
            <a:p>
              <a:pPr eaLnBrk="1" hangingPunct="1"/>
              <a:r>
                <a:rPr lang="en-US" sz="1400" b="1" dirty="0">
                  <a:latin typeface="Arial" charset="0"/>
                </a:rPr>
                <a:t>The fundamental structural and functional unit of life</a:t>
              </a:r>
            </a:p>
          </p:txBody>
        </p:sp>
      </p:grpSp>
      <p:grpSp>
        <p:nvGrpSpPr>
          <p:cNvPr id="345102" name="Group 14"/>
          <p:cNvGrpSpPr>
            <a:grpSpLocks/>
          </p:cNvGrpSpPr>
          <p:nvPr/>
        </p:nvGrpSpPr>
        <p:grpSpPr bwMode="auto">
          <a:xfrm>
            <a:off x="1084263" y="3094038"/>
            <a:ext cx="5367337" cy="1200150"/>
            <a:chOff x="683" y="1949"/>
            <a:chExt cx="3381" cy="756"/>
          </a:xfrm>
        </p:grpSpPr>
        <p:pic>
          <p:nvPicPr>
            <p:cNvPr id="345103" name="Picture 15" descr="0303 copy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83" y="1949"/>
              <a:ext cx="1090" cy="756"/>
            </a:xfrm>
            <a:prstGeom prst="rect">
              <a:avLst/>
            </a:prstGeom>
            <a:noFill/>
          </p:spPr>
        </p:pic>
        <p:sp>
          <p:nvSpPr>
            <p:cNvPr id="345104" name="Rectangle 16"/>
            <p:cNvSpPr>
              <a:spLocks noChangeArrowheads="1"/>
            </p:cNvSpPr>
            <p:nvPr/>
          </p:nvSpPr>
          <p:spPr bwMode="auto">
            <a:xfrm>
              <a:off x="1734" y="2256"/>
              <a:ext cx="788" cy="231"/>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1" dirty="0">
                  <a:latin typeface="Arial" charset="0"/>
                </a:rPr>
                <a:t>Organism</a:t>
              </a:r>
            </a:p>
          </p:txBody>
        </p:sp>
        <p:sp>
          <p:nvSpPr>
            <p:cNvPr id="345105" name="Rectangle 17"/>
            <p:cNvSpPr>
              <a:spLocks noChangeArrowheads="1"/>
            </p:cNvSpPr>
            <p:nvPr/>
          </p:nvSpPr>
          <p:spPr bwMode="auto">
            <a:xfrm>
              <a:off x="2592" y="2280"/>
              <a:ext cx="1472" cy="192"/>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b="1" dirty="0">
                  <a:latin typeface="Arial" charset="0"/>
                </a:rPr>
                <a:t>An individual living being</a:t>
              </a:r>
            </a:p>
          </p:txBody>
        </p:sp>
      </p:grpSp>
      <p:grpSp>
        <p:nvGrpSpPr>
          <p:cNvPr id="345106" name="Group 18"/>
          <p:cNvGrpSpPr>
            <a:grpSpLocks/>
          </p:cNvGrpSpPr>
          <p:nvPr/>
        </p:nvGrpSpPr>
        <p:grpSpPr bwMode="auto">
          <a:xfrm>
            <a:off x="1089025" y="2514600"/>
            <a:ext cx="6226175" cy="949325"/>
            <a:chOff x="686" y="1584"/>
            <a:chExt cx="3922" cy="598"/>
          </a:xfrm>
        </p:grpSpPr>
        <p:pic>
          <p:nvPicPr>
            <p:cNvPr id="345107" name="Picture 19" descr="0303 copy 4"/>
            <p:cNvPicPr>
              <a:picLocks noChangeAspect="1" noChangeArrowheads="1"/>
            </p:cNvPicPr>
            <p:nvPr/>
          </p:nvPicPr>
          <p:blipFill>
            <a:blip r:embed="rId7">
              <a:clrChange>
                <a:clrFrom>
                  <a:srgbClr val="FFFCFF"/>
                </a:clrFrom>
                <a:clrTo>
                  <a:srgbClr val="FFFCFF">
                    <a:alpha val="0"/>
                  </a:srgbClr>
                </a:clrTo>
              </a:clrChange>
            </a:blip>
            <a:srcRect/>
            <a:stretch>
              <a:fillRect/>
            </a:stretch>
          </p:blipFill>
          <p:spPr bwMode="auto">
            <a:xfrm>
              <a:off x="686" y="1584"/>
              <a:ext cx="1095" cy="598"/>
            </a:xfrm>
            <a:prstGeom prst="rect">
              <a:avLst/>
            </a:prstGeom>
            <a:noFill/>
          </p:spPr>
        </p:pic>
        <p:sp>
          <p:nvSpPr>
            <p:cNvPr id="345108" name="Rectangle 20"/>
            <p:cNvSpPr>
              <a:spLocks noChangeArrowheads="1"/>
            </p:cNvSpPr>
            <p:nvPr/>
          </p:nvSpPr>
          <p:spPr bwMode="auto">
            <a:xfrm>
              <a:off x="1734" y="1758"/>
              <a:ext cx="860" cy="231"/>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1" dirty="0">
                  <a:latin typeface="Arial" charset="0"/>
                </a:rPr>
                <a:t>Population</a:t>
              </a:r>
            </a:p>
          </p:txBody>
        </p:sp>
        <p:sp>
          <p:nvSpPr>
            <p:cNvPr id="345109" name="Rectangle 21"/>
            <p:cNvSpPr>
              <a:spLocks noChangeArrowheads="1"/>
            </p:cNvSpPr>
            <p:nvPr/>
          </p:nvSpPr>
          <p:spPr bwMode="auto">
            <a:xfrm>
              <a:off x="2592" y="1772"/>
              <a:ext cx="2016" cy="326"/>
            </a:xfrm>
            <a:prstGeom prst="rect">
              <a:avLst/>
            </a:prstGeom>
            <a:noFill/>
            <a:ln w="9525">
              <a:noFill/>
              <a:miter lim="800000"/>
              <a:headEnd/>
              <a:tailEnd/>
            </a:ln>
            <a:effectLst/>
          </p:spPr>
          <p:txBody>
            <a:bodyPr>
              <a:prstTxWarp prst="textNoShape">
                <a:avLst/>
              </a:prstTxWarp>
              <a:spAutoFit/>
            </a:bodyPr>
            <a:lstStyle/>
            <a:p>
              <a:pPr eaLnBrk="1" hangingPunct="1"/>
              <a:r>
                <a:rPr lang="en-US" sz="1400" b="1" dirty="0">
                  <a:latin typeface="Arial" charset="0"/>
                </a:rPr>
                <a:t>A group of individuals of the same species living in a particular place</a:t>
              </a:r>
            </a:p>
          </p:txBody>
        </p:sp>
      </p:grpSp>
      <p:sp>
        <p:nvSpPr>
          <p:cNvPr id="345110" name="Rectangle 22" hidden="1"/>
          <p:cNvSpPr>
            <a:spLocks noGrp="1" noChangeArrowheads="1"/>
          </p:cNvSpPr>
          <p:nvPr>
            <p:ph type="title"/>
          </p:nvPr>
        </p:nvSpPr>
        <p:spPr>
          <a:xfrm>
            <a:off x="-1143000" y="274638"/>
            <a:ext cx="8229600" cy="1143000"/>
          </a:xfrm>
        </p:spPr>
        <p:txBody>
          <a:bodyPr/>
          <a:lstStyle/>
          <a:p>
            <a:endParaRPr lang="en-US" dirty="0"/>
          </a:p>
        </p:txBody>
      </p:sp>
      <p:grpSp>
        <p:nvGrpSpPr>
          <p:cNvPr id="345111" name="Group 23"/>
          <p:cNvGrpSpPr>
            <a:grpSpLocks/>
          </p:cNvGrpSpPr>
          <p:nvPr/>
        </p:nvGrpSpPr>
        <p:grpSpPr bwMode="auto">
          <a:xfrm>
            <a:off x="1098550" y="1706563"/>
            <a:ext cx="6292850" cy="1122362"/>
            <a:chOff x="692" y="1075"/>
            <a:chExt cx="3964" cy="707"/>
          </a:xfrm>
        </p:grpSpPr>
        <p:pic>
          <p:nvPicPr>
            <p:cNvPr id="345112" name="Picture 24" descr="0303 copy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92" y="1075"/>
              <a:ext cx="1095" cy="570"/>
            </a:xfrm>
            <a:prstGeom prst="rect">
              <a:avLst/>
            </a:prstGeom>
            <a:noFill/>
          </p:spPr>
        </p:pic>
        <p:sp>
          <p:nvSpPr>
            <p:cNvPr id="345113" name="Rectangle 25"/>
            <p:cNvSpPr>
              <a:spLocks noChangeArrowheads="1"/>
            </p:cNvSpPr>
            <p:nvPr/>
          </p:nvSpPr>
          <p:spPr bwMode="auto">
            <a:xfrm>
              <a:off x="1734" y="1165"/>
              <a:ext cx="908" cy="231"/>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1" dirty="0">
                  <a:latin typeface="Arial" charset="0"/>
                </a:rPr>
                <a:t>Community</a:t>
              </a:r>
            </a:p>
          </p:txBody>
        </p:sp>
        <p:sp>
          <p:nvSpPr>
            <p:cNvPr id="345114" name="Rectangle 26"/>
            <p:cNvSpPr>
              <a:spLocks noChangeArrowheads="1"/>
            </p:cNvSpPr>
            <p:nvPr/>
          </p:nvSpPr>
          <p:spPr bwMode="auto">
            <a:xfrm>
              <a:off x="2592" y="1188"/>
              <a:ext cx="2064" cy="594"/>
            </a:xfrm>
            <a:prstGeom prst="rect">
              <a:avLst/>
            </a:prstGeom>
            <a:noFill/>
            <a:ln w="9525">
              <a:noFill/>
              <a:miter lim="800000"/>
              <a:headEnd/>
              <a:tailEnd/>
            </a:ln>
            <a:effectLst/>
          </p:spPr>
          <p:txBody>
            <a:bodyPr>
              <a:prstTxWarp prst="textNoShape">
                <a:avLst/>
              </a:prstTxWarp>
              <a:spAutoFit/>
            </a:bodyPr>
            <a:lstStyle/>
            <a:p>
              <a:pPr eaLnBrk="1" hangingPunct="1"/>
              <a:r>
                <a:rPr lang="en-US" sz="1400" b="1" dirty="0">
                  <a:latin typeface="Arial" charset="0"/>
                </a:rPr>
                <a:t>Populations of different species living in a particular place, and potentially interacting with each other</a:t>
              </a:r>
            </a:p>
          </p:txBody>
        </p:sp>
      </p:grpSp>
      <p:sp>
        <p:nvSpPr>
          <p:cNvPr id="345115" name="Text Box 27"/>
          <p:cNvSpPr txBox="1">
            <a:spLocks noChangeArrowheads="1"/>
          </p:cNvSpPr>
          <p:nvPr/>
        </p:nvSpPr>
        <p:spPr bwMode="auto">
          <a:xfrm>
            <a:off x="7950200" y="6248400"/>
            <a:ext cx="1192213" cy="304800"/>
          </a:xfrm>
          <a:prstGeom prst="rect">
            <a:avLst/>
          </a:prstGeom>
          <a:noFill/>
          <a:ln w="9525">
            <a:noFill/>
            <a:miter lim="800000"/>
            <a:headEnd/>
            <a:tailEnd/>
          </a:ln>
          <a:effectLst/>
        </p:spPr>
        <p:txBody>
          <a:bodyPr wrap="none">
            <a:prstTxWarp prst="textNoShape">
              <a:avLst/>
            </a:prstTxWarp>
            <a:spAutoFit/>
          </a:bodyPr>
          <a:lstStyle/>
          <a:p>
            <a:r>
              <a:rPr lang="en-US" sz="1400" b="1" dirty="0">
                <a:solidFill>
                  <a:srgbClr val="1A8720"/>
                </a:solidFill>
                <a:latin typeface="Arial" charset="0"/>
              </a:rPr>
              <a:t>Stepped Art</a:t>
            </a:r>
          </a:p>
        </p:txBody>
      </p:sp>
      <p:grpSp>
        <p:nvGrpSpPr>
          <p:cNvPr id="345116" name="Group 28"/>
          <p:cNvGrpSpPr>
            <a:grpSpLocks/>
          </p:cNvGrpSpPr>
          <p:nvPr/>
        </p:nvGrpSpPr>
        <p:grpSpPr bwMode="auto">
          <a:xfrm>
            <a:off x="1089025" y="865188"/>
            <a:ext cx="6378575" cy="1030287"/>
            <a:chOff x="686" y="545"/>
            <a:chExt cx="4018" cy="649"/>
          </a:xfrm>
        </p:grpSpPr>
        <p:sp>
          <p:nvSpPr>
            <p:cNvPr id="345117" name="Rectangle 29"/>
            <p:cNvSpPr>
              <a:spLocks noChangeArrowheads="1"/>
            </p:cNvSpPr>
            <p:nvPr/>
          </p:nvSpPr>
          <p:spPr bwMode="auto">
            <a:xfrm>
              <a:off x="1734" y="582"/>
              <a:ext cx="876" cy="231"/>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1" dirty="0">
                  <a:latin typeface="Arial" charset="0"/>
                </a:rPr>
                <a:t>Ecosystem</a:t>
              </a:r>
            </a:p>
          </p:txBody>
        </p:sp>
        <p:sp>
          <p:nvSpPr>
            <p:cNvPr id="345118" name="Rectangle 30"/>
            <p:cNvSpPr>
              <a:spLocks noChangeArrowheads="1"/>
            </p:cNvSpPr>
            <p:nvPr/>
          </p:nvSpPr>
          <p:spPr bwMode="auto">
            <a:xfrm>
              <a:off x="2592" y="600"/>
              <a:ext cx="2112" cy="594"/>
            </a:xfrm>
            <a:prstGeom prst="rect">
              <a:avLst/>
            </a:prstGeom>
            <a:noFill/>
            <a:ln w="9525">
              <a:noFill/>
              <a:miter lim="800000"/>
              <a:headEnd/>
              <a:tailEnd/>
            </a:ln>
            <a:effectLst/>
          </p:spPr>
          <p:txBody>
            <a:bodyPr>
              <a:prstTxWarp prst="textNoShape">
                <a:avLst/>
              </a:prstTxWarp>
              <a:spAutoFit/>
            </a:bodyPr>
            <a:lstStyle/>
            <a:p>
              <a:pPr eaLnBrk="1" hangingPunct="1"/>
              <a:r>
                <a:rPr lang="en-US" sz="1400" b="1" dirty="0">
                  <a:latin typeface="Arial" charset="0"/>
                </a:rPr>
                <a:t>A community of different species interacting with one another and with their nonliving environment of matter and energy</a:t>
              </a:r>
            </a:p>
          </p:txBody>
        </p:sp>
        <p:pic>
          <p:nvPicPr>
            <p:cNvPr id="345119" name="Picture 31" descr="0303 copy 1"/>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86" y="545"/>
              <a:ext cx="1095" cy="581"/>
            </a:xfrm>
            <a:prstGeom prst="rect">
              <a:avLst/>
            </a:prstGeom>
            <a:noFill/>
          </p:spPr>
        </p:pic>
      </p:grpSp>
      <p:grpSp>
        <p:nvGrpSpPr>
          <p:cNvPr id="345120" name="Group 32"/>
          <p:cNvGrpSpPr>
            <a:grpSpLocks/>
          </p:cNvGrpSpPr>
          <p:nvPr/>
        </p:nvGrpSpPr>
        <p:grpSpPr bwMode="auto">
          <a:xfrm>
            <a:off x="1022350" y="-9525"/>
            <a:ext cx="6521450" cy="976313"/>
            <a:chOff x="644" y="-6"/>
            <a:chExt cx="4108" cy="615"/>
          </a:xfrm>
        </p:grpSpPr>
        <p:sp>
          <p:nvSpPr>
            <p:cNvPr id="345121" name="Rectangle 33"/>
            <p:cNvSpPr>
              <a:spLocks noChangeArrowheads="1"/>
            </p:cNvSpPr>
            <p:nvPr/>
          </p:nvSpPr>
          <p:spPr bwMode="auto">
            <a:xfrm>
              <a:off x="1734" y="210"/>
              <a:ext cx="820" cy="231"/>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1" dirty="0">
                  <a:latin typeface="Arial" charset="0"/>
                </a:rPr>
                <a:t>Biosphere</a:t>
              </a:r>
            </a:p>
          </p:txBody>
        </p:sp>
        <p:sp>
          <p:nvSpPr>
            <p:cNvPr id="345122" name="Rectangle 34"/>
            <p:cNvSpPr>
              <a:spLocks noChangeArrowheads="1"/>
            </p:cNvSpPr>
            <p:nvPr/>
          </p:nvSpPr>
          <p:spPr bwMode="auto">
            <a:xfrm>
              <a:off x="2592" y="228"/>
              <a:ext cx="2160" cy="330"/>
            </a:xfrm>
            <a:prstGeom prst="rect">
              <a:avLst/>
            </a:prstGeom>
            <a:noFill/>
            <a:ln w="9525">
              <a:noFill/>
              <a:miter lim="800000"/>
              <a:headEnd/>
              <a:tailEnd/>
            </a:ln>
            <a:effectLst/>
          </p:spPr>
          <p:txBody>
            <a:bodyPr>
              <a:prstTxWarp prst="textNoShape">
                <a:avLst/>
              </a:prstTxWarp>
              <a:spAutoFit/>
            </a:bodyPr>
            <a:lstStyle/>
            <a:p>
              <a:pPr eaLnBrk="1" hangingPunct="1"/>
              <a:r>
                <a:rPr lang="en-US" sz="1400" b="1" dirty="0">
                  <a:latin typeface="Arial" charset="0"/>
                </a:rPr>
                <a:t>Parts of the earth's</a:t>
              </a:r>
              <a:r>
                <a:rPr lang="en-US" sz="1400" b="1" dirty="0" smtClean="0">
                  <a:latin typeface="Arial" charset="0"/>
                </a:rPr>
                <a:t> air, water, </a:t>
              </a:r>
              <a:r>
                <a:rPr lang="en-US" sz="1400" b="1" dirty="0">
                  <a:latin typeface="Arial" charset="0"/>
                </a:rPr>
                <a:t>and soil where life is found</a:t>
              </a:r>
            </a:p>
          </p:txBody>
        </p:sp>
        <p:pic>
          <p:nvPicPr>
            <p:cNvPr id="345123" name="Picture 35" descr="0303 copy 2"/>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644" y="-6"/>
              <a:ext cx="1270" cy="615"/>
            </a:xfrm>
            <a:prstGeom prst="rect">
              <a:avLst/>
            </a:prstGeom>
            <a:noFill/>
          </p:spPr>
        </p:pic>
      </p:grpSp>
      <p:sp>
        <p:nvSpPr>
          <p:cNvPr id="345124" name="Rectangle 36"/>
          <p:cNvSpPr>
            <a:spLocks noChangeArrowheads="1"/>
          </p:cNvSpPr>
          <p:nvPr/>
        </p:nvSpPr>
        <p:spPr bwMode="auto">
          <a:xfrm>
            <a:off x="2057400" y="6308725"/>
            <a:ext cx="836613" cy="304800"/>
          </a:xfrm>
          <a:prstGeom prst="rect">
            <a:avLst/>
          </a:prstGeom>
          <a:noFill/>
          <a:ln w="19050">
            <a:noFill/>
            <a:miter lim="800000"/>
            <a:headEnd/>
            <a:tailEnd/>
          </a:ln>
          <a:effectLst/>
        </p:spPr>
        <p:txBody>
          <a:bodyPr wrap="none">
            <a:prstTxWarp prst="textNoShape">
              <a:avLst/>
            </a:prstTxWarp>
            <a:spAutoFit/>
          </a:bodyPr>
          <a:lstStyle/>
          <a:p>
            <a:pPr eaLnBrk="1" hangingPunct="1"/>
            <a:r>
              <a:rPr lang="en-US" sz="1400" b="1" dirty="0">
                <a:latin typeface="Arial" charset="0"/>
              </a:rPr>
              <a:t>Oxygen</a:t>
            </a:r>
          </a:p>
        </p:txBody>
      </p:sp>
      <p:sp>
        <p:nvSpPr>
          <p:cNvPr id="345125" name="Rectangle 37"/>
          <p:cNvSpPr>
            <a:spLocks noChangeArrowheads="1"/>
          </p:cNvSpPr>
          <p:nvPr/>
        </p:nvSpPr>
        <p:spPr bwMode="auto">
          <a:xfrm>
            <a:off x="1041400" y="6308725"/>
            <a:ext cx="1014413" cy="304800"/>
          </a:xfrm>
          <a:prstGeom prst="rect">
            <a:avLst/>
          </a:prstGeom>
          <a:noFill/>
          <a:ln w="19050">
            <a:noFill/>
            <a:miter lim="800000"/>
            <a:headEnd/>
            <a:tailEnd/>
          </a:ln>
          <a:effectLst/>
        </p:spPr>
        <p:txBody>
          <a:bodyPr wrap="none">
            <a:prstTxWarp prst="textNoShape">
              <a:avLst/>
            </a:prstTxWarp>
            <a:spAutoFit/>
          </a:bodyPr>
          <a:lstStyle/>
          <a:p>
            <a:pPr eaLnBrk="1" hangingPunct="1"/>
            <a:r>
              <a:rPr lang="en-US" sz="1400" b="1" dirty="0">
                <a:latin typeface="Arial" charset="0"/>
              </a:rPr>
              <a:t>Hydrogen</a:t>
            </a:r>
          </a:p>
        </p:txBody>
      </p:sp>
      <p:sp>
        <p:nvSpPr>
          <p:cNvPr id="345126" name="Rectangle 38"/>
          <p:cNvSpPr>
            <a:spLocks noChangeArrowheads="1"/>
          </p:cNvSpPr>
          <p:nvPr/>
        </p:nvSpPr>
        <p:spPr bwMode="auto">
          <a:xfrm>
            <a:off x="1677988" y="5597525"/>
            <a:ext cx="677862" cy="304800"/>
          </a:xfrm>
          <a:prstGeom prst="rect">
            <a:avLst/>
          </a:prstGeom>
          <a:noFill/>
          <a:ln w="19050">
            <a:noFill/>
            <a:miter lim="800000"/>
            <a:headEnd/>
            <a:tailEnd/>
          </a:ln>
          <a:effectLst/>
        </p:spPr>
        <p:txBody>
          <a:bodyPr wrap="none">
            <a:prstTxWarp prst="textNoShape">
              <a:avLst/>
            </a:prstTxWarp>
            <a:spAutoFit/>
          </a:bodyPr>
          <a:lstStyle/>
          <a:p>
            <a:pPr eaLnBrk="1" hangingPunct="1"/>
            <a:r>
              <a:rPr lang="en-US" sz="1400" b="1" dirty="0">
                <a:latin typeface="Arial" charset="0"/>
              </a:rPr>
              <a:t>Water</a:t>
            </a:r>
          </a:p>
        </p:txBody>
      </p:sp>
      <p:sp>
        <p:nvSpPr>
          <p:cNvPr id="39" name="Rectangle 3"/>
          <p:cNvSpPr>
            <a:spLocks noChangeArrowheads="1"/>
          </p:cNvSpPr>
          <p:nvPr/>
        </p:nvSpPr>
        <p:spPr bwMode="auto">
          <a:xfrm>
            <a:off x="8045450" y="6584950"/>
            <a:ext cx="109855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t>Fig. 3-4 p. 55</a:t>
            </a:r>
          </a:p>
        </p:txBody>
      </p:sp>
      <p:pic>
        <p:nvPicPr>
          <p:cNvPr id="40" name="Picture 1" descr="cl.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591343" y="6114257"/>
            <a:ext cx="188913"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0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50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5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5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51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51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51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5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03p056_f05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67024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03" name="Rectangle 3" hidden="1"/>
          <p:cNvSpPr>
            <a:spLocks noGrp="1" noChangeArrowheads="1"/>
          </p:cNvSpPr>
          <p:nvPr>
            <p:ph type="title"/>
          </p:nvPr>
        </p:nvSpPr>
        <p:spPr/>
        <p:txBody>
          <a:bodyPr/>
          <a:lstStyle/>
          <a:p>
            <a:pPr eaLnBrk="1" hangingPunct="1">
              <a:defRPr/>
            </a:pPr>
            <a:endParaRPr lang="en-US" sz="3600" smtClean="0"/>
          </a:p>
        </p:txBody>
      </p:sp>
      <p:sp>
        <p:nvSpPr>
          <p:cNvPr id="34819" name="Text Box 5"/>
          <p:cNvSpPr txBox="1">
            <a:spLocks noChangeArrowheads="1"/>
          </p:cNvSpPr>
          <p:nvPr/>
        </p:nvSpPr>
        <p:spPr bwMode="auto">
          <a:xfrm>
            <a:off x="550863" y="427038"/>
            <a:ext cx="1295400" cy="307975"/>
          </a:xfrm>
          <a:prstGeom prst="rect">
            <a:avLst/>
          </a:prstGeom>
          <a:solidFill>
            <a:srgbClr val="FFFFCC"/>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b="1">
                <a:solidFill>
                  <a:srgbClr val="000000"/>
                </a:solidFill>
              </a:rPr>
              <a:t>Precipitaton</a:t>
            </a:r>
          </a:p>
        </p:txBody>
      </p:sp>
      <p:sp>
        <p:nvSpPr>
          <p:cNvPr id="34820" name="Text Box 6"/>
          <p:cNvSpPr txBox="1">
            <a:spLocks noChangeArrowheads="1"/>
          </p:cNvSpPr>
          <p:nvPr/>
        </p:nvSpPr>
        <p:spPr bwMode="auto">
          <a:xfrm>
            <a:off x="3124200" y="193675"/>
            <a:ext cx="1301750" cy="304800"/>
          </a:xfrm>
          <a:prstGeom prst="rect">
            <a:avLst/>
          </a:prstGeom>
          <a:solidFill>
            <a:srgbClr val="FFFFCC"/>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b="1">
                <a:solidFill>
                  <a:srgbClr val="000000"/>
                </a:solidFill>
              </a:rPr>
              <a:t>Oxygen (O</a:t>
            </a:r>
            <a:r>
              <a:rPr lang="en-US" b="1" baseline="-25000">
                <a:solidFill>
                  <a:srgbClr val="000000"/>
                </a:solidFill>
              </a:rPr>
              <a:t>2</a:t>
            </a:r>
            <a:r>
              <a:rPr lang="en-US" b="1">
                <a:solidFill>
                  <a:srgbClr val="000000"/>
                </a:solidFill>
              </a:rPr>
              <a:t>)</a:t>
            </a:r>
          </a:p>
        </p:txBody>
      </p:sp>
      <p:sp>
        <p:nvSpPr>
          <p:cNvPr id="34821" name="Text Box 7"/>
          <p:cNvSpPr txBox="1">
            <a:spLocks noChangeArrowheads="1"/>
          </p:cNvSpPr>
          <p:nvPr/>
        </p:nvSpPr>
        <p:spPr bwMode="auto">
          <a:xfrm>
            <a:off x="4248150" y="1301750"/>
            <a:ext cx="2098675" cy="307975"/>
          </a:xfrm>
          <a:prstGeom prst="rect">
            <a:avLst/>
          </a:prstGeom>
          <a:solidFill>
            <a:srgbClr val="FFFFCC"/>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b="1">
                <a:solidFill>
                  <a:srgbClr val="000000"/>
                </a:solidFill>
              </a:rPr>
              <a:t>Carbon dioxide (CO</a:t>
            </a:r>
            <a:r>
              <a:rPr lang="en-US" b="1" baseline="-25000">
                <a:solidFill>
                  <a:srgbClr val="000000"/>
                </a:solidFill>
              </a:rPr>
              <a:t>2</a:t>
            </a:r>
            <a:r>
              <a:rPr lang="en-US" b="1">
                <a:solidFill>
                  <a:srgbClr val="000000"/>
                </a:solidFill>
              </a:rPr>
              <a:t>)</a:t>
            </a:r>
          </a:p>
        </p:txBody>
      </p:sp>
      <p:sp>
        <p:nvSpPr>
          <p:cNvPr id="34822" name="Text Box 8"/>
          <p:cNvSpPr txBox="1">
            <a:spLocks noChangeArrowheads="1"/>
          </p:cNvSpPr>
          <p:nvPr/>
        </p:nvSpPr>
        <p:spPr bwMode="auto">
          <a:xfrm>
            <a:off x="1857375" y="2362200"/>
            <a:ext cx="1033463" cy="307975"/>
          </a:xfrm>
          <a:prstGeom prst="rect">
            <a:avLst/>
          </a:prstGeom>
          <a:solidFill>
            <a:srgbClr val="FFFFCC"/>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b="1" dirty="0">
                <a:solidFill>
                  <a:srgbClr val="000000"/>
                </a:solidFill>
              </a:rPr>
              <a:t>Producer</a:t>
            </a:r>
          </a:p>
        </p:txBody>
      </p:sp>
      <p:sp>
        <p:nvSpPr>
          <p:cNvPr id="34823" name="Text Box 9"/>
          <p:cNvSpPr txBox="1">
            <a:spLocks noChangeArrowheads="1"/>
          </p:cNvSpPr>
          <p:nvPr/>
        </p:nvSpPr>
        <p:spPr bwMode="auto">
          <a:xfrm>
            <a:off x="4510088" y="2895600"/>
            <a:ext cx="1184275" cy="788988"/>
          </a:xfrm>
          <a:prstGeom prst="rect">
            <a:avLst/>
          </a:prstGeom>
          <a:solidFill>
            <a:srgbClr val="FFFFCC"/>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000000"/>
                </a:solidFill>
              </a:rPr>
              <a:t>Secondary consumer (fox)</a:t>
            </a:r>
          </a:p>
        </p:txBody>
      </p:sp>
      <p:sp>
        <p:nvSpPr>
          <p:cNvPr id="34824" name="Text Box 10"/>
          <p:cNvSpPr txBox="1">
            <a:spLocks noChangeArrowheads="1"/>
          </p:cNvSpPr>
          <p:nvPr/>
        </p:nvSpPr>
        <p:spPr bwMode="auto">
          <a:xfrm>
            <a:off x="2614613" y="3581400"/>
            <a:ext cx="1146175" cy="738188"/>
          </a:xfrm>
          <a:prstGeom prst="rect">
            <a:avLst/>
          </a:prstGeom>
          <a:solidFill>
            <a:srgbClr val="FFFFCC"/>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000000"/>
                </a:solidFill>
              </a:rPr>
              <a:t>Primary consumer (rabbit)</a:t>
            </a:r>
          </a:p>
        </p:txBody>
      </p:sp>
      <p:sp>
        <p:nvSpPr>
          <p:cNvPr id="34825" name="Text Box 11"/>
          <p:cNvSpPr txBox="1">
            <a:spLocks noChangeArrowheads="1"/>
          </p:cNvSpPr>
          <p:nvPr/>
        </p:nvSpPr>
        <p:spPr bwMode="auto">
          <a:xfrm>
            <a:off x="2641600" y="5105400"/>
            <a:ext cx="1092200" cy="307975"/>
          </a:xfrm>
          <a:prstGeom prst="rect">
            <a:avLst/>
          </a:prstGeom>
          <a:solidFill>
            <a:srgbClr val="FFFFCC"/>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b="1">
                <a:solidFill>
                  <a:srgbClr val="000000"/>
                </a:solidFill>
              </a:rPr>
              <a:t>Producers</a:t>
            </a:r>
          </a:p>
        </p:txBody>
      </p:sp>
      <p:sp>
        <p:nvSpPr>
          <p:cNvPr id="34826" name="Text Box 12"/>
          <p:cNvSpPr txBox="1">
            <a:spLocks noChangeArrowheads="1"/>
          </p:cNvSpPr>
          <p:nvPr/>
        </p:nvSpPr>
        <p:spPr bwMode="auto">
          <a:xfrm>
            <a:off x="657225" y="5562600"/>
            <a:ext cx="714375" cy="307975"/>
          </a:xfrm>
          <a:prstGeom prst="rect">
            <a:avLst/>
          </a:prstGeom>
          <a:solidFill>
            <a:srgbClr val="FFFFCC"/>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b="1" dirty="0">
                <a:solidFill>
                  <a:srgbClr val="000000"/>
                </a:solidFill>
              </a:rPr>
              <a:t>Water</a:t>
            </a:r>
          </a:p>
        </p:txBody>
      </p:sp>
      <p:sp>
        <p:nvSpPr>
          <p:cNvPr id="34827" name="Text Box 13"/>
          <p:cNvSpPr txBox="1">
            <a:spLocks noChangeArrowheads="1"/>
          </p:cNvSpPr>
          <p:nvPr/>
        </p:nvSpPr>
        <p:spPr bwMode="auto">
          <a:xfrm>
            <a:off x="5038725" y="5715000"/>
            <a:ext cx="1384300" cy="307975"/>
          </a:xfrm>
          <a:prstGeom prst="rect">
            <a:avLst/>
          </a:prstGeom>
          <a:solidFill>
            <a:srgbClr val="FFFFCC"/>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b="1">
                <a:solidFill>
                  <a:srgbClr val="000000"/>
                </a:solidFill>
              </a:rPr>
              <a:t>Decomposers</a:t>
            </a:r>
          </a:p>
        </p:txBody>
      </p:sp>
      <p:sp>
        <p:nvSpPr>
          <p:cNvPr id="34828" name="Text Box 14"/>
          <p:cNvSpPr txBox="1">
            <a:spLocks noChangeArrowheads="1"/>
          </p:cNvSpPr>
          <p:nvPr/>
        </p:nvSpPr>
        <p:spPr bwMode="auto">
          <a:xfrm>
            <a:off x="2517775" y="6273800"/>
            <a:ext cx="1552575" cy="522288"/>
          </a:xfrm>
          <a:prstGeom prst="rect">
            <a:avLst/>
          </a:prstGeom>
          <a:solidFill>
            <a:srgbClr val="FFFFCC"/>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000000"/>
                </a:solidFill>
              </a:rPr>
              <a:t>Soluble mineral nutrients</a:t>
            </a:r>
          </a:p>
        </p:txBody>
      </p:sp>
      <p:sp>
        <p:nvSpPr>
          <p:cNvPr id="18" name="Rectangle 3"/>
          <p:cNvSpPr>
            <a:spLocks noChangeArrowheads="1"/>
          </p:cNvSpPr>
          <p:nvPr/>
        </p:nvSpPr>
        <p:spPr bwMode="auto">
          <a:xfrm>
            <a:off x="8004175" y="6584950"/>
            <a:ext cx="1139825"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t>Fig. 3-5, p. 56</a:t>
            </a:r>
          </a:p>
        </p:txBody>
      </p:sp>
      <p:sp>
        <p:nvSpPr>
          <p:cNvPr id="15" name="Rectangle 2"/>
          <p:cNvSpPr txBox="1">
            <a:spLocks noChangeArrowheads="1"/>
          </p:cNvSpPr>
          <p:nvPr/>
        </p:nvSpPr>
        <p:spPr bwMode="auto">
          <a:xfrm>
            <a:off x="6629400" y="0"/>
            <a:ext cx="2514600" cy="4572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325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Major Biotic and Abiotic Components of an Ecosystem</a:t>
            </a:r>
            <a:endParaRPr lang="en-US"/>
          </a:p>
        </p:txBody>
      </p:sp>
    </p:spTree>
    <p:extLst>
      <p:ext uri="{BB962C8B-B14F-4D97-AF65-F5344CB8AC3E}">
        <p14:creationId xmlns:p14="http://schemas.microsoft.com/office/powerpoint/2010/main" val="1969957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r>
              <a:rPr lang="en-US" dirty="0" smtClean="0"/>
              <a:t>Producers (autotrophs)</a:t>
            </a:r>
          </a:p>
          <a:p>
            <a:pPr lvl="1"/>
            <a:r>
              <a:rPr lang="en-US" dirty="0" smtClean="0"/>
              <a:t>Photosynthesis</a:t>
            </a:r>
          </a:p>
          <a:p>
            <a:pPr lvl="2"/>
            <a:r>
              <a:rPr lang="en-US" dirty="0" smtClean="0"/>
              <a:t>CO</a:t>
            </a:r>
            <a:r>
              <a:rPr lang="en-US" baseline="-25000" dirty="0" smtClean="0"/>
              <a:t>2</a:t>
            </a:r>
            <a:r>
              <a:rPr lang="en-US" dirty="0" smtClean="0"/>
              <a:t> + H</a:t>
            </a:r>
            <a:r>
              <a:rPr lang="en-US" baseline="-25000" dirty="0" smtClean="0"/>
              <a:t>2</a:t>
            </a:r>
            <a:r>
              <a:rPr lang="en-US" dirty="0" smtClean="0"/>
              <a:t>O + sunlight → glucose + oxygen</a:t>
            </a:r>
          </a:p>
          <a:p>
            <a:r>
              <a:rPr lang="en-US" dirty="0" smtClean="0"/>
              <a:t>Consumers (heterotrophs)</a:t>
            </a:r>
          </a:p>
          <a:p>
            <a:pPr lvl="1"/>
            <a:r>
              <a:rPr lang="en-US" dirty="0" smtClean="0"/>
              <a:t>Primary consumers = herbivores</a:t>
            </a:r>
          </a:p>
          <a:p>
            <a:pPr lvl="1"/>
            <a:r>
              <a:rPr lang="en-US" dirty="0" smtClean="0"/>
              <a:t>Secondary consumers</a:t>
            </a:r>
          </a:p>
          <a:p>
            <a:pPr lvl="1"/>
            <a:r>
              <a:rPr lang="en-US" dirty="0" smtClean="0"/>
              <a:t>Tertiary consumers</a:t>
            </a:r>
          </a:p>
          <a:p>
            <a:pPr lvl="1"/>
            <a:r>
              <a:rPr lang="en-US" dirty="0" smtClean="0"/>
              <a:t>Carnivores, omnivores</a:t>
            </a:r>
            <a:endParaRPr lang="en-US" dirty="0"/>
          </a:p>
        </p:txBody>
      </p:sp>
      <p:sp>
        <p:nvSpPr>
          <p:cNvPr id="18434" name="Rectangle 2"/>
          <p:cNvSpPr>
            <a:spLocks noGrp="1" noChangeArrowheads="1"/>
          </p:cNvSpPr>
          <p:nvPr>
            <p:ph type="title"/>
          </p:nvPr>
        </p:nvSpPr>
        <p:spPr/>
        <p:txBody>
          <a:bodyPr/>
          <a:lstStyle/>
          <a:p>
            <a:r>
              <a:rPr lang="en-US" dirty="0" smtClean="0"/>
              <a:t>Ecosystems Have Several Important Components (cont’d.)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Producers</a:t>
            </a:r>
            <a:endParaRPr lang="en-US" dirty="0"/>
          </a:p>
        </p:txBody>
      </p:sp>
      <p:pic>
        <p:nvPicPr>
          <p:cNvPr id="5" name="Picture 1" descr="03p056_f06.jpg"/>
          <p:cNvPicPr>
            <a:picLocks noGrp="1" noChangeAspect="1"/>
          </p:cNvPicPr>
          <p:nvPr>
            <p:ph idx="1"/>
          </p:nvPr>
        </p:nvPicPr>
        <p:blipFill>
          <a:blip r:embed="rId3">
            <a:extLst>
              <a:ext uri="{28A0092B-C50C-407E-A947-70E740481C1C}">
                <a14:useLocalDpi xmlns:a14="http://schemas.microsoft.com/office/drawing/2010/main" val="0"/>
              </a:ext>
            </a:extLst>
          </a:blip>
          <a:srcRect l="-185" r="-185"/>
          <a:stretch>
            <a:fillRect/>
          </a:stretch>
        </p:blipFill>
        <p:spPr bwMode="auto">
          <a:xfrm>
            <a:off x="457200" y="1447800"/>
            <a:ext cx="82296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8007350" y="6584950"/>
            <a:ext cx="1139825"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t>Fig. 3-6, p. 56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Consumers</a:t>
            </a:r>
            <a:endParaRPr lang="en-US" dirty="0"/>
          </a:p>
        </p:txBody>
      </p:sp>
      <p:pic>
        <p:nvPicPr>
          <p:cNvPr id="5" name="Picture 1" descr="03p057_f07.jpg"/>
          <p:cNvPicPr>
            <a:picLocks noGrp="1" noChangeAspect="1"/>
          </p:cNvPicPr>
          <p:nvPr>
            <p:ph idx="1"/>
          </p:nvPr>
        </p:nvPicPr>
        <p:blipFill>
          <a:blip r:embed="rId3">
            <a:extLst>
              <a:ext uri="{28A0092B-C50C-407E-A947-70E740481C1C}">
                <a14:useLocalDpi xmlns:a14="http://schemas.microsoft.com/office/drawing/2010/main" val="0"/>
              </a:ext>
            </a:extLst>
          </a:blip>
          <a:srcRect l="-11200" r="-11200"/>
          <a:stretch>
            <a:fillRect/>
          </a:stretch>
        </p:blipFill>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8007350" y="6584950"/>
            <a:ext cx="1139825"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t>Fig. 3-7, p. 57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r>
              <a:rPr lang="en-US" dirty="0" smtClean="0"/>
              <a:t>Decomposers</a:t>
            </a:r>
          </a:p>
          <a:p>
            <a:pPr lvl="1"/>
            <a:r>
              <a:rPr lang="en-US" dirty="0" smtClean="0"/>
              <a:t>Consumers that release nutrients</a:t>
            </a:r>
          </a:p>
          <a:p>
            <a:r>
              <a:rPr lang="en-US" dirty="0" smtClean="0"/>
              <a:t>Detritivores</a:t>
            </a:r>
          </a:p>
          <a:p>
            <a:pPr lvl="1"/>
            <a:r>
              <a:rPr lang="en-US" dirty="0" smtClean="0"/>
              <a:t>Feed on dead bodies of other organisms</a:t>
            </a:r>
          </a:p>
          <a:p>
            <a:r>
              <a:rPr lang="en-US" dirty="0" smtClean="0"/>
              <a:t>There is very little waste of nutrients in nature </a:t>
            </a:r>
          </a:p>
          <a:p>
            <a:endParaRPr lang="en-US" dirty="0"/>
          </a:p>
        </p:txBody>
      </p:sp>
      <p:sp>
        <p:nvSpPr>
          <p:cNvPr id="21506" name="Rectangle 2"/>
          <p:cNvSpPr>
            <a:spLocks noGrp="1" noChangeArrowheads="1"/>
          </p:cNvSpPr>
          <p:nvPr>
            <p:ph type="title"/>
          </p:nvPr>
        </p:nvSpPr>
        <p:spPr/>
        <p:txBody>
          <a:bodyPr/>
          <a:lstStyle/>
          <a:p>
            <a:r>
              <a:rPr lang="en-US" dirty="0" smtClean="0"/>
              <a:t>Ecosystems Have Several Important Components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Decomposer</a:t>
            </a:r>
            <a:endParaRPr lang="en-US" dirty="0"/>
          </a:p>
        </p:txBody>
      </p:sp>
      <p:pic>
        <p:nvPicPr>
          <p:cNvPr id="5" name="Picture 1" descr="03p057_f08.jpg"/>
          <p:cNvPicPr>
            <a:picLocks noGrp="1" noChangeAspect="1"/>
          </p:cNvPicPr>
          <p:nvPr>
            <p:ph idx="1"/>
          </p:nvPr>
        </p:nvPicPr>
        <p:blipFill>
          <a:blip r:embed="rId3">
            <a:extLst>
              <a:ext uri="{28A0092B-C50C-407E-A947-70E740481C1C}">
                <a14:useLocalDpi xmlns:a14="http://schemas.microsoft.com/office/drawing/2010/main" val="0"/>
              </a:ext>
            </a:extLst>
          </a:blip>
          <a:srcRect l="-10018" r="-10018"/>
          <a:stretch>
            <a:fillRect/>
          </a:stretch>
        </p:blipFill>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8007350" y="6584950"/>
            <a:ext cx="1139825"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t>Fig. 3-8, p. 57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7" name="Picture 1" descr="03p058_f09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0"/>
            <a:ext cx="9144000" cy="6205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851" name="Rectangle 3" hidden="1"/>
          <p:cNvSpPr>
            <a:spLocks noGrp="1" noChangeArrowheads="1"/>
          </p:cNvSpPr>
          <p:nvPr>
            <p:ph type="title"/>
          </p:nvPr>
        </p:nvSpPr>
        <p:spPr/>
        <p:txBody>
          <a:bodyPr/>
          <a:lstStyle/>
          <a:p>
            <a:pPr eaLnBrk="1" hangingPunct="1">
              <a:defRPr/>
            </a:pPr>
            <a:endParaRPr lang="en-US" smtClean="0"/>
          </a:p>
        </p:txBody>
      </p:sp>
      <p:sp>
        <p:nvSpPr>
          <p:cNvPr id="78853" name="Text Box 5"/>
          <p:cNvSpPr txBox="1">
            <a:spLocks noChangeArrowheads="1"/>
          </p:cNvSpPr>
          <p:nvPr/>
        </p:nvSpPr>
        <p:spPr bwMode="auto">
          <a:xfrm>
            <a:off x="2133600" y="174625"/>
            <a:ext cx="1985963"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Detritus feeders</a:t>
            </a:r>
          </a:p>
        </p:txBody>
      </p:sp>
      <p:sp>
        <p:nvSpPr>
          <p:cNvPr id="78854" name="Text Box 6"/>
          <p:cNvSpPr txBox="1">
            <a:spLocks noChangeArrowheads="1"/>
          </p:cNvSpPr>
          <p:nvPr/>
        </p:nvSpPr>
        <p:spPr bwMode="auto">
          <a:xfrm>
            <a:off x="6853238" y="152400"/>
            <a:ext cx="1757362"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Decomposers</a:t>
            </a:r>
          </a:p>
        </p:txBody>
      </p:sp>
      <p:sp>
        <p:nvSpPr>
          <p:cNvPr id="78855" name="Text Box 7"/>
          <p:cNvSpPr txBox="1">
            <a:spLocks noChangeArrowheads="1"/>
          </p:cNvSpPr>
          <p:nvPr/>
        </p:nvSpPr>
        <p:spPr bwMode="auto">
          <a:xfrm>
            <a:off x="2743200" y="2514600"/>
            <a:ext cx="12954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600" b="1" dirty="0" smtClean="0">
                <a:solidFill>
                  <a:srgbClr val="000000"/>
                </a:solidFill>
              </a:rPr>
              <a:t>Carpenter </a:t>
            </a:r>
          </a:p>
          <a:p>
            <a:pPr algn="ctr" eaLnBrk="1" hangingPunct="1">
              <a:defRPr/>
            </a:pPr>
            <a:r>
              <a:rPr lang="en-US" sz="1600" b="1" dirty="0" smtClean="0">
                <a:solidFill>
                  <a:srgbClr val="000000"/>
                </a:solidFill>
              </a:rPr>
              <a:t>ant galleries</a:t>
            </a:r>
          </a:p>
        </p:txBody>
      </p:sp>
      <p:sp>
        <p:nvSpPr>
          <p:cNvPr id="78856" name="Text Box 8"/>
          <p:cNvSpPr txBox="1">
            <a:spLocks noChangeArrowheads="1"/>
          </p:cNvSpPr>
          <p:nvPr/>
        </p:nvSpPr>
        <p:spPr bwMode="auto">
          <a:xfrm>
            <a:off x="1371600" y="2514600"/>
            <a:ext cx="1341437"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dirty="0" smtClean="0">
                <a:solidFill>
                  <a:srgbClr val="000000"/>
                </a:solidFill>
              </a:rPr>
              <a:t>Bark beetle engraving</a:t>
            </a:r>
          </a:p>
        </p:txBody>
      </p:sp>
      <p:sp>
        <p:nvSpPr>
          <p:cNvPr id="78857" name="Text Box 9"/>
          <p:cNvSpPr txBox="1">
            <a:spLocks noChangeArrowheads="1"/>
          </p:cNvSpPr>
          <p:nvPr/>
        </p:nvSpPr>
        <p:spPr bwMode="auto">
          <a:xfrm>
            <a:off x="3810000" y="2514600"/>
            <a:ext cx="1295400"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115888"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600" b="1" dirty="0" smtClean="0">
                <a:solidFill>
                  <a:srgbClr val="000000"/>
                </a:solidFill>
              </a:rPr>
              <a:t>Termite             </a:t>
            </a:r>
            <a:r>
              <a:rPr lang="en-US" sz="1600" b="1" dirty="0">
                <a:solidFill>
                  <a:srgbClr val="000000"/>
                </a:solidFill>
              </a:rPr>
              <a:t>and carpenter ant work</a:t>
            </a:r>
          </a:p>
          <a:p>
            <a:pPr algn="ctr" eaLnBrk="1" hangingPunct="1">
              <a:defRPr/>
            </a:pPr>
            <a:endParaRPr lang="en-US" sz="1600" b="1" dirty="0" smtClean="0">
              <a:solidFill>
                <a:srgbClr val="000000"/>
              </a:solidFill>
            </a:endParaRPr>
          </a:p>
        </p:txBody>
      </p:sp>
      <p:sp>
        <p:nvSpPr>
          <p:cNvPr id="78858" name="Text Box 10"/>
          <p:cNvSpPr txBox="1">
            <a:spLocks noChangeArrowheads="1"/>
          </p:cNvSpPr>
          <p:nvPr/>
        </p:nvSpPr>
        <p:spPr bwMode="auto">
          <a:xfrm>
            <a:off x="5334000" y="3124200"/>
            <a:ext cx="990600"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dirty="0" smtClean="0">
                <a:solidFill>
                  <a:srgbClr val="000000"/>
                </a:solidFill>
              </a:rPr>
              <a:t>Dry rot </a:t>
            </a:r>
          </a:p>
          <a:p>
            <a:pPr eaLnBrk="1" hangingPunct="1">
              <a:defRPr/>
            </a:pPr>
            <a:r>
              <a:rPr lang="en-US" sz="1600" b="1" dirty="0" smtClean="0">
                <a:solidFill>
                  <a:srgbClr val="000000"/>
                </a:solidFill>
              </a:rPr>
              <a:t>fungus</a:t>
            </a:r>
          </a:p>
        </p:txBody>
      </p:sp>
      <p:sp>
        <p:nvSpPr>
          <p:cNvPr id="78859" name="Text Box 11"/>
          <p:cNvSpPr txBox="1">
            <a:spLocks noChangeArrowheads="1"/>
          </p:cNvSpPr>
          <p:nvPr/>
        </p:nvSpPr>
        <p:spPr bwMode="auto">
          <a:xfrm>
            <a:off x="304800" y="2667000"/>
            <a:ext cx="129540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dirty="0" smtClean="0">
                <a:solidFill>
                  <a:srgbClr val="000000"/>
                </a:solidFill>
              </a:rPr>
              <a:t>Long-horned beetle holes</a:t>
            </a:r>
          </a:p>
        </p:txBody>
      </p:sp>
      <p:sp>
        <p:nvSpPr>
          <p:cNvPr id="78860" name="Text Box 12"/>
          <p:cNvSpPr txBox="1">
            <a:spLocks noChangeArrowheads="1"/>
          </p:cNvSpPr>
          <p:nvPr/>
        </p:nvSpPr>
        <p:spPr bwMode="auto">
          <a:xfrm>
            <a:off x="7043738" y="4274403"/>
            <a:ext cx="1185862"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dirty="0" smtClean="0">
                <a:solidFill>
                  <a:srgbClr val="000000"/>
                </a:solidFill>
              </a:rPr>
              <a:t>Wood reduced </a:t>
            </a:r>
          </a:p>
          <a:p>
            <a:pPr eaLnBrk="1" hangingPunct="1">
              <a:defRPr/>
            </a:pPr>
            <a:r>
              <a:rPr lang="en-US" sz="1600" b="1" dirty="0" smtClean="0">
                <a:solidFill>
                  <a:srgbClr val="000000"/>
                </a:solidFill>
              </a:rPr>
              <a:t>to powder</a:t>
            </a:r>
          </a:p>
        </p:txBody>
      </p:sp>
      <p:sp>
        <p:nvSpPr>
          <p:cNvPr id="78861" name="Text Box 13"/>
          <p:cNvSpPr txBox="1">
            <a:spLocks noChangeArrowheads="1"/>
          </p:cNvSpPr>
          <p:nvPr/>
        </p:nvSpPr>
        <p:spPr bwMode="auto">
          <a:xfrm>
            <a:off x="7924800" y="4267200"/>
            <a:ext cx="121920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dirty="0" smtClean="0">
                <a:solidFill>
                  <a:srgbClr val="000000"/>
                </a:solidFill>
              </a:rPr>
              <a:t>Mushroom</a:t>
            </a:r>
          </a:p>
        </p:txBody>
      </p:sp>
      <p:sp>
        <p:nvSpPr>
          <p:cNvPr id="78862" name="Text Box 14"/>
          <p:cNvSpPr txBox="1">
            <a:spLocks noChangeArrowheads="1"/>
          </p:cNvSpPr>
          <p:nvPr/>
        </p:nvSpPr>
        <p:spPr bwMode="auto">
          <a:xfrm>
            <a:off x="228600" y="5373688"/>
            <a:ext cx="1625600"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r" eaLnBrk="1" hangingPunct="1">
              <a:defRPr/>
            </a:pPr>
            <a:r>
              <a:rPr lang="en-US" sz="1600" b="1" smtClean="0">
                <a:solidFill>
                  <a:srgbClr val="000000"/>
                </a:solidFill>
              </a:rPr>
              <a:t>Time progression</a:t>
            </a:r>
          </a:p>
        </p:txBody>
      </p:sp>
      <p:sp>
        <p:nvSpPr>
          <p:cNvPr id="78863" name="Text Box 15"/>
          <p:cNvSpPr txBox="1">
            <a:spLocks noChangeArrowheads="1"/>
          </p:cNvSpPr>
          <p:nvPr/>
        </p:nvSpPr>
        <p:spPr bwMode="auto">
          <a:xfrm>
            <a:off x="6477000" y="5638800"/>
            <a:ext cx="25400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Powder broken down by decomposers into plant nutrients in soil</a:t>
            </a:r>
          </a:p>
        </p:txBody>
      </p:sp>
      <p:sp>
        <p:nvSpPr>
          <p:cNvPr id="78866" name="AutoShape 18"/>
          <p:cNvSpPr>
            <a:spLocks/>
          </p:cNvSpPr>
          <p:nvPr/>
        </p:nvSpPr>
        <p:spPr bwMode="auto">
          <a:xfrm rot="-5400000">
            <a:off x="7369969" y="-732631"/>
            <a:ext cx="304800" cy="2840038"/>
          </a:xfrm>
          <a:prstGeom prst="rightBrace">
            <a:avLst>
              <a:gd name="adj1" fmla="val 42232"/>
              <a:gd name="adj2" fmla="val 53435"/>
            </a:avLst>
          </a:prstGeom>
          <a:noFill/>
          <a:ln w="1905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00"/>
          </a:p>
        </p:txBody>
      </p:sp>
      <p:sp>
        <p:nvSpPr>
          <p:cNvPr id="78867" name="AutoShape 19"/>
          <p:cNvSpPr>
            <a:spLocks/>
          </p:cNvSpPr>
          <p:nvPr/>
        </p:nvSpPr>
        <p:spPr bwMode="auto">
          <a:xfrm rot="-5400000">
            <a:off x="2932907" y="-2247106"/>
            <a:ext cx="304800" cy="5868987"/>
          </a:xfrm>
          <a:prstGeom prst="rightBrace">
            <a:avLst>
              <a:gd name="adj1" fmla="val 55715"/>
              <a:gd name="adj2" fmla="val 50310"/>
            </a:avLst>
          </a:prstGeom>
          <a:noFill/>
          <a:ln w="1905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00"/>
          </a:p>
        </p:txBody>
      </p:sp>
      <p:sp>
        <p:nvSpPr>
          <p:cNvPr id="22" name="Rectangle 3"/>
          <p:cNvSpPr>
            <a:spLocks noChangeArrowheads="1"/>
          </p:cNvSpPr>
          <p:nvPr/>
        </p:nvSpPr>
        <p:spPr bwMode="auto">
          <a:xfrm>
            <a:off x="8015288" y="6584950"/>
            <a:ext cx="1139825"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t>Fig. 3-9, p. 58</a:t>
            </a:r>
          </a:p>
        </p:txBody>
      </p:sp>
      <p:sp>
        <p:nvSpPr>
          <p:cNvPr id="19" name="Title 1"/>
          <p:cNvSpPr txBox="1">
            <a:spLocks/>
          </p:cNvSpPr>
          <p:nvPr/>
        </p:nvSpPr>
        <p:spPr bwMode="auto">
          <a:xfrm>
            <a:off x="0" y="0"/>
            <a:ext cx="1676400" cy="4572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400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Detritivores and Decomposers</a:t>
            </a:r>
            <a:endParaRPr lang="en-US"/>
          </a:p>
        </p:txBody>
      </p:sp>
    </p:spTree>
    <p:extLst>
      <p:ext uri="{BB962C8B-B14F-4D97-AF65-F5344CB8AC3E}">
        <p14:creationId xmlns:p14="http://schemas.microsoft.com/office/powerpoint/2010/main" val="3165892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r>
              <a:rPr lang="en-US" dirty="0" smtClean="0"/>
              <a:t>Aerobic respiration</a:t>
            </a:r>
          </a:p>
          <a:p>
            <a:pPr lvl="1"/>
            <a:r>
              <a:rPr lang="en-US" dirty="0" smtClean="0"/>
              <a:t>Using oxygen to turn glucose back to carbon dioxide and water</a:t>
            </a:r>
          </a:p>
          <a:p>
            <a:r>
              <a:rPr lang="en-US" dirty="0" smtClean="0"/>
              <a:t>Anaerobic respiration </a:t>
            </a:r>
          </a:p>
          <a:p>
            <a:pPr lvl="1"/>
            <a:r>
              <a:rPr lang="en-US" dirty="0" smtClean="0"/>
              <a:t>Fermentation</a:t>
            </a:r>
          </a:p>
          <a:p>
            <a:pPr lvl="1"/>
            <a:r>
              <a:rPr lang="en-US" dirty="0" smtClean="0"/>
              <a:t>End products are carbon compounds such as methane or acetic acid</a:t>
            </a:r>
            <a:endParaRPr lang="en-US" dirty="0"/>
          </a:p>
        </p:txBody>
      </p:sp>
      <p:sp>
        <p:nvSpPr>
          <p:cNvPr id="25602" name="Rectangle 2"/>
          <p:cNvSpPr>
            <a:spLocks noGrp="1" noChangeArrowheads="1"/>
          </p:cNvSpPr>
          <p:nvPr>
            <p:ph type="title"/>
          </p:nvPr>
        </p:nvSpPr>
        <p:spPr/>
        <p:txBody>
          <a:bodyPr/>
          <a:lstStyle/>
          <a:p>
            <a:r>
              <a:rPr lang="en-US" dirty="0" smtClean="0"/>
              <a:t>Organisms Get Their Energy in Different Ways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r>
              <a:rPr lang="en-US" dirty="0" smtClean="0"/>
              <a:t>Cover only about 2% of the earth’s land surface</a:t>
            </a:r>
          </a:p>
          <a:p>
            <a:r>
              <a:rPr lang="en-US" dirty="0" smtClean="0"/>
              <a:t>Contain about 50% of the world’s known plant and animal species</a:t>
            </a:r>
          </a:p>
          <a:p>
            <a:r>
              <a:rPr lang="en-US" dirty="0" smtClean="0"/>
              <a:t>Major harmful effects of disruption</a:t>
            </a:r>
          </a:p>
          <a:p>
            <a:pPr lvl="1"/>
            <a:r>
              <a:rPr lang="en-US" dirty="0" smtClean="0"/>
              <a:t>Reduces biodiversity</a:t>
            </a:r>
          </a:p>
          <a:p>
            <a:pPr lvl="1"/>
            <a:r>
              <a:rPr lang="en-US" dirty="0" smtClean="0"/>
              <a:t>Accelerates global warming</a:t>
            </a:r>
          </a:p>
          <a:p>
            <a:pPr lvl="1"/>
            <a:r>
              <a:rPr lang="en-US" dirty="0" smtClean="0"/>
              <a:t>Changes regional weather patterns</a:t>
            </a:r>
          </a:p>
          <a:p>
            <a:endParaRPr lang="en-US" dirty="0"/>
          </a:p>
        </p:txBody>
      </p:sp>
      <p:sp>
        <p:nvSpPr>
          <p:cNvPr id="4098" name="Rectangle 2"/>
          <p:cNvSpPr>
            <a:spLocks noGrp="1" noChangeArrowheads="1"/>
          </p:cNvSpPr>
          <p:nvPr>
            <p:ph type="title"/>
          </p:nvPr>
        </p:nvSpPr>
        <p:spPr/>
        <p:txBody>
          <a:bodyPr/>
          <a:lstStyle/>
          <a:p>
            <a:r>
              <a:rPr lang="en-US" dirty="0" smtClean="0"/>
              <a:t>Core Case Study: Tropical Rain Forests Are Disappearing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descr="03p059_f10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400" y="0"/>
            <a:ext cx="7816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899" name="Rectangle 3" hidden="1"/>
          <p:cNvSpPr>
            <a:spLocks noGrp="1" noChangeArrowheads="1"/>
          </p:cNvSpPr>
          <p:nvPr>
            <p:ph type="title"/>
          </p:nvPr>
        </p:nvSpPr>
        <p:spPr/>
        <p:txBody>
          <a:bodyPr/>
          <a:lstStyle/>
          <a:p>
            <a:pPr eaLnBrk="1" hangingPunct="1">
              <a:defRPr/>
            </a:pPr>
            <a:endParaRPr lang="en-US" sz="1700" smtClean="0"/>
          </a:p>
        </p:txBody>
      </p:sp>
      <p:sp>
        <p:nvSpPr>
          <p:cNvPr id="80901" name="Text Box 5"/>
          <p:cNvSpPr txBox="1">
            <a:spLocks noChangeArrowheads="1"/>
          </p:cNvSpPr>
          <p:nvPr/>
        </p:nvSpPr>
        <p:spPr bwMode="auto">
          <a:xfrm>
            <a:off x="6621463" y="533400"/>
            <a:ext cx="12827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700" b="1" smtClean="0">
                <a:solidFill>
                  <a:srgbClr val="000000"/>
                </a:solidFill>
              </a:rPr>
              <a:t>Solar energy</a:t>
            </a:r>
          </a:p>
        </p:txBody>
      </p:sp>
      <p:sp>
        <p:nvSpPr>
          <p:cNvPr id="80902" name="Text Box 6"/>
          <p:cNvSpPr txBox="1">
            <a:spLocks noChangeArrowheads="1"/>
          </p:cNvSpPr>
          <p:nvPr/>
        </p:nvSpPr>
        <p:spPr bwMode="auto">
          <a:xfrm>
            <a:off x="3071813" y="806450"/>
            <a:ext cx="2303462" cy="1127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700" b="1" smtClean="0">
                <a:solidFill>
                  <a:srgbClr val="FFFFFF"/>
                </a:solidFill>
              </a:rPr>
              <a:t>Chemical nutrients (carbon dioxide, oxygen, nitrogen, minerals)</a:t>
            </a:r>
          </a:p>
        </p:txBody>
      </p:sp>
      <p:sp>
        <p:nvSpPr>
          <p:cNvPr id="80903" name="Text Box 7"/>
          <p:cNvSpPr txBox="1">
            <a:spLocks noChangeArrowheads="1"/>
          </p:cNvSpPr>
          <p:nvPr/>
        </p:nvSpPr>
        <p:spPr bwMode="auto">
          <a:xfrm>
            <a:off x="906463" y="1127125"/>
            <a:ext cx="741362" cy="350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700" b="1" smtClean="0">
                <a:solidFill>
                  <a:srgbClr val="000000"/>
                </a:solidFill>
              </a:rPr>
              <a:t>Heat</a:t>
            </a:r>
          </a:p>
        </p:txBody>
      </p:sp>
      <p:sp>
        <p:nvSpPr>
          <p:cNvPr id="80904" name="Text Box 8"/>
          <p:cNvSpPr txBox="1">
            <a:spLocks noChangeArrowheads="1"/>
          </p:cNvSpPr>
          <p:nvPr/>
        </p:nvSpPr>
        <p:spPr bwMode="auto">
          <a:xfrm>
            <a:off x="3452813" y="2551113"/>
            <a:ext cx="741362" cy="350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700" b="1" smtClean="0">
                <a:solidFill>
                  <a:srgbClr val="000000"/>
                </a:solidFill>
              </a:rPr>
              <a:t>Heat</a:t>
            </a:r>
          </a:p>
        </p:txBody>
      </p:sp>
      <p:sp>
        <p:nvSpPr>
          <p:cNvPr id="80905" name="Text Box 9"/>
          <p:cNvSpPr txBox="1">
            <a:spLocks noChangeArrowheads="1"/>
          </p:cNvSpPr>
          <p:nvPr/>
        </p:nvSpPr>
        <p:spPr bwMode="auto">
          <a:xfrm>
            <a:off x="4848225" y="2551113"/>
            <a:ext cx="741363" cy="350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700" b="1" smtClean="0">
                <a:solidFill>
                  <a:srgbClr val="000000"/>
                </a:solidFill>
              </a:rPr>
              <a:t>Heat</a:t>
            </a:r>
          </a:p>
        </p:txBody>
      </p:sp>
      <p:sp>
        <p:nvSpPr>
          <p:cNvPr id="80906" name="Text Box 10"/>
          <p:cNvSpPr txBox="1">
            <a:spLocks noChangeArrowheads="1"/>
          </p:cNvSpPr>
          <p:nvPr/>
        </p:nvSpPr>
        <p:spPr bwMode="auto">
          <a:xfrm>
            <a:off x="754063" y="3841750"/>
            <a:ext cx="1960562"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700" b="1" smtClean="0">
                <a:solidFill>
                  <a:srgbClr val="FFFFFF"/>
                </a:solidFill>
              </a:rPr>
              <a:t>Decomposers (bacteria, fungi)</a:t>
            </a:r>
          </a:p>
        </p:txBody>
      </p:sp>
      <p:sp>
        <p:nvSpPr>
          <p:cNvPr id="80907" name="Text Box 11"/>
          <p:cNvSpPr txBox="1">
            <a:spLocks noChangeArrowheads="1"/>
          </p:cNvSpPr>
          <p:nvPr/>
        </p:nvSpPr>
        <p:spPr bwMode="auto">
          <a:xfrm>
            <a:off x="5735638" y="3833813"/>
            <a:ext cx="1884362"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700" b="1" smtClean="0">
                <a:solidFill>
                  <a:srgbClr val="FFFFFF"/>
                </a:solidFill>
              </a:rPr>
              <a:t>Producers (plants)</a:t>
            </a:r>
          </a:p>
        </p:txBody>
      </p:sp>
      <p:sp>
        <p:nvSpPr>
          <p:cNvPr id="80908" name="Text Box 12"/>
          <p:cNvSpPr txBox="1">
            <a:spLocks noChangeArrowheads="1"/>
          </p:cNvSpPr>
          <p:nvPr/>
        </p:nvSpPr>
        <p:spPr bwMode="auto">
          <a:xfrm>
            <a:off x="3116263" y="5770563"/>
            <a:ext cx="2133600" cy="868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700" b="1" smtClean="0">
                <a:solidFill>
                  <a:srgbClr val="FFFFFF"/>
                </a:solidFill>
              </a:rPr>
              <a:t>Consumers (plant eaters, meat eaters)</a:t>
            </a:r>
          </a:p>
        </p:txBody>
      </p:sp>
      <p:sp>
        <p:nvSpPr>
          <p:cNvPr id="80909" name="Text Box 13"/>
          <p:cNvSpPr txBox="1">
            <a:spLocks noChangeArrowheads="1"/>
          </p:cNvSpPr>
          <p:nvPr/>
        </p:nvSpPr>
        <p:spPr bwMode="auto">
          <a:xfrm>
            <a:off x="1095375" y="6186488"/>
            <a:ext cx="741363" cy="350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700" b="1" smtClean="0">
                <a:solidFill>
                  <a:srgbClr val="000000"/>
                </a:solidFill>
              </a:rPr>
              <a:t>Heat</a:t>
            </a:r>
          </a:p>
        </p:txBody>
      </p:sp>
      <p:sp>
        <p:nvSpPr>
          <p:cNvPr id="80910" name="Text Box 14"/>
          <p:cNvSpPr txBox="1">
            <a:spLocks noChangeArrowheads="1"/>
          </p:cNvSpPr>
          <p:nvPr/>
        </p:nvSpPr>
        <p:spPr bwMode="auto">
          <a:xfrm>
            <a:off x="6721475" y="6218238"/>
            <a:ext cx="741363" cy="350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700" b="1" smtClean="0">
                <a:solidFill>
                  <a:srgbClr val="000000"/>
                </a:solidFill>
              </a:rPr>
              <a:t>Heat</a:t>
            </a:r>
          </a:p>
        </p:txBody>
      </p:sp>
      <p:sp>
        <p:nvSpPr>
          <p:cNvPr id="18" name="Rectangle 3"/>
          <p:cNvSpPr>
            <a:spLocks noChangeArrowheads="1"/>
          </p:cNvSpPr>
          <p:nvPr/>
        </p:nvSpPr>
        <p:spPr bwMode="auto">
          <a:xfrm>
            <a:off x="7927975" y="6584950"/>
            <a:ext cx="122555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t>Fig. 3-10, p. 59</a:t>
            </a:r>
          </a:p>
        </p:txBody>
      </p:sp>
      <p:sp>
        <p:nvSpPr>
          <p:cNvPr id="15" name="Title 1"/>
          <p:cNvSpPr txBox="1">
            <a:spLocks/>
          </p:cNvSpPr>
          <p:nvPr/>
        </p:nvSpPr>
        <p:spPr bwMode="auto">
          <a:xfrm>
            <a:off x="0" y="3963"/>
            <a:ext cx="2209800" cy="52943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475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The Components of an Ecosystem</a:t>
            </a:r>
            <a:endParaRPr lang="en-US"/>
          </a:p>
        </p:txBody>
      </p:sp>
    </p:spTree>
    <p:extLst>
      <p:ext uri="{BB962C8B-B14F-4D97-AF65-F5344CB8AC3E}">
        <p14:creationId xmlns:p14="http://schemas.microsoft.com/office/powerpoint/2010/main" val="2523009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r>
              <a:rPr lang="en-US" dirty="0" smtClean="0"/>
              <a:t>As energy flows through ecosystems in food chains and webs, the amount of chemical energy available to organisms at each successive feeding level decreases </a:t>
            </a:r>
            <a:endParaRPr lang="en-US" dirty="0"/>
          </a:p>
        </p:txBody>
      </p:sp>
      <p:sp>
        <p:nvSpPr>
          <p:cNvPr id="29698" name="Rectangle 2"/>
          <p:cNvSpPr>
            <a:spLocks noGrp="1" noChangeArrowheads="1"/>
          </p:cNvSpPr>
          <p:nvPr>
            <p:ph type="title"/>
          </p:nvPr>
        </p:nvSpPr>
        <p:spPr/>
        <p:txBody>
          <a:bodyPr/>
          <a:lstStyle/>
          <a:p>
            <a:r>
              <a:rPr lang="en-US" dirty="0" smtClean="0"/>
              <a:t>3-3 What Happens to Energy in </a:t>
            </a:r>
            <a:br>
              <a:rPr lang="en-US" dirty="0" smtClean="0"/>
            </a:br>
            <a:r>
              <a:rPr lang="en-US" dirty="0" smtClean="0"/>
              <a:t>an Ecosystem?</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r>
              <a:rPr lang="en-US" dirty="0" smtClean="0"/>
              <a:t>Food chain</a:t>
            </a:r>
          </a:p>
          <a:p>
            <a:pPr lvl="1"/>
            <a:r>
              <a:rPr lang="en-US" dirty="0" smtClean="0"/>
              <a:t>Movement of energy and nutrients from one trophic level to the next</a:t>
            </a:r>
          </a:p>
          <a:p>
            <a:pPr lvl="1"/>
            <a:r>
              <a:rPr lang="en-US" dirty="0" smtClean="0"/>
              <a:t>Photosynthesis → feeding → decomposition</a:t>
            </a:r>
          </a:p>
          <a:p>
            <a:r>
              <a:rPr lang="en-US" dirty="0" smtClean="0"/>
              <a:t>Food web</a:t>
            </a:r>
          </a:p>
          <a:p>
            <a:pPr lvl="1"/>
            <a:r>
              <a:rPr lang="en-US" dirty="0" smtClean="0"/>
              <a:t>Network of interconnected food chains</a:t>
            </a:r>
          </a:p>
          <a:p>
            <a:endParaRPr lang="en-US" dirty="0"/>
          </a:p>
        </p:txBody>
      </p:sp>
      <p:sp>
        <p:nvSpPr>
          <p:cNvPr id="30722" name="Rectangle 2"/>
          <p:cNvSpPr>
            <a:spLocks noGrp="1" noChangeArrowheads="1"/>
          </p:cNvSpPr>
          <p:nvPr>
            <p:ph type="title"/>
          </p:nvPr>
        </p:nvSpPr>
        <p:spPr/>
        <p:txBody>
          <a:bodyPr/>
          <a:lstStyle/>
          <a:p>
            <a:r>
              <a:rPr lang="en-US" dirty="0" smtClean="0"/>
              <a:t>Energy Flows Through Ecosystems in Food Chains and Food Webs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A Food Chain</a:t>
            </a:r>
            <a:endParaRPr lang="en-US" dirty="0"/>
          </a:p>
        </p:txBody>
      </p:sp>
      <p:pic>
        <p:nvPicPr>
          <p:cNvPr id="5" name="Picture 1" descr="03p060_f11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30513"/>
            <a:ext cx="9144000" cy="334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357313" y="1460500"/>
            <a:ext cx="1757362"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600" b="1" smtClean="0">
                <a:solidFill>
                  <a:srgbClr val="000000"/>
                </a:solidFill>
              </a:rPr>
              <a:t>First Trophic Level</a:t>
            </a:r>
          </a:p>
        </p:txBody>
      </p:sp>
      <p:sp>
        <p:nvSpPr>
          <p:cNvPr id="7" name="Text Box 6"/>
          <p:cNvSpPr txBox="1">
            <a:spLocks noChangeArrowheads="1"/>
          </p:cNvSpPr>
          <p:nvPr/>
        </p:nvSpPr>
        <p:spPr bwMode="auto">
          <a:xfrm>
            <a:off x="3228975" y="1460500"/>
            <a:ext cx="1873250"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600" b="1" smtClean="0">
                <a:solidFill>
                  <a:srgbClr val="000000"/>
                </a:solidFill>
              </a:rPr>
              <a:t>Second Trophic Level</a:t>
            </a:r>
          </a:p>
        </p:txBody>
      </p:sp>
      <p:sp>
        <p:nvSpPr>
          <p:cNvPr id="8" name="Text Box 7"/>
          <p:cNvSpPr txBox="1">
            <a:spLocks noChangeArrowheads="1"/>
          </p:cNvSpPr>
          <p:nvPr/>
        </p:nvSpPr>
        <p:spPr bwMode="auto">
          <a:xfrm>
            <a:off x="5191125" y="1460500"/>
            <a:ext cx="1816100"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600" b="1" smtClean="0">
                <a:solidFill>
                  <a:srgbClr val="000000"/>
                </a:solidFill>
              </a:rPr>
              <a:t>Third Trophic Level</a:t>
            </a:r>
          </a:p>
        </p:txBody>
      </p:sp>
      <p:sp>
        <p:nvSpPr>
          <p:cNvPr id="9" name="Text Box 8"/>
          <p:cNvSpPr txBox="1">
            <a:spLocks noChangeArrowheads="1"/>
          </p:cNvSpPr>
          <p:nvPr/>
        </p:nvSpPr>
        <p:spPr bwMode="auto">
          <a:xfrm>
            <a:off x="7119938" y="1460500"/>
            <a:ext cx="1933575"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600" b="1" smtClean="0">
                <a:solidFill>
                  <a:srgbClr val="000000"/>
                </a:solidFill>
              </a:rPr>
              <a:t>Fourth Trophic Level</a:t>
            </a:r>
          </a:p>
        </p:txBody>
      </p:sp>
      <p:sp>
        <p:nvSpPr>
          <p:cNvPr id="10" name="Text Box 9"/>
          <p:cNvSpPr txBox="1">
            <a:spLocks noChangeArrowheads="1"/>
          </p:cNvSpPr>
          <p:nvPr/>
        </p:nvSpPr>
        <p:spPr bwMode="auto">
          <a:xfrm>
            <a:off x="1325563" y="2065338"/>
            <a:ext cx="1804987"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600" b="1" smtClean="0">
                <a:solidFill>
                  <a:srgbClr val="000000"/>
                </a:solidFill>
              </a:rPr>
              <a:t>Producers (plants)</a:t>
            </a:r>
          </a:p>
        </p:txBody>
      </p:sp>
      <p:sp>
        <p:nvSpPr>
          <p:cNvPr id="11" name="Text Box 10"/>
          <p:cNvSpPr txBox="1">
            <a:spLocks noChangeArrowheads="1"/>
          </p:cNvSpPr>
          <p:nvPr/>
        </p:nvSpPr>
        <p:spPr bwMode="auto">
          <a:xfrm>
            <a:off x="3206750" y="2065338"/>
            <a:ext cx="1895475"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600" b="1" smtClean="0">
                <a:solidFill>
                  <a:srgbClr val="000000"/>
                </a:solidFill>
              </a:rPr>
              <a:t>Primary consumers (herbivores)</a:t>
            </a:r>
          </a:p>
        </p:txBody>
      </p:sp>
      <p:sp>
        <p:nvSpPr>
          <p:cNvPr id="12" name="Text Box 11"/>
          <p:cNvSpPr txBox="1">
            <a:spLocks noChangeArrowheads="1"/>
          </p:cNvSpPr>
          <p:nvPr/>
        </p:nvSpPr>
        <p:spPr bwMode="auto">
          <a:xfrm>
            <a:off x="5340350" y="2065338"/>
            <a:ext cx="1554163"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600" b="1" smtClean="0">
                <a:solidFill>
                  <a:srgbClr val="000000"/>
                </a:solidFill>
              </a:rPr>
              <a:t>Secondary consumers (carnivores)</a:t>
            </a:r>
          </a:p>
        </p:txBody>
      </p:sp>
      <p:sp>
        <p:nvSpPr>
          <p:cNvPr id="13" name="Text Box 12"/>
          <p:cNvSpPr txBox="1">
            <a:spLocks noChangeArrowheads="1"/>
          </p:cNvSpPr>
          <p:nvPr/>
        </p:nvSpPr>
        <p:spPr bwMode="auto">
          <a:xfrm>
            <a:off x="7169150" y="2065338"/>
            <a:ext cx="1885950"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600" b="1" smtClean="0">
                <a:solidFill>
                  <a:srgbClr val="000000"/>
                </a:solidFill>
              </a:rPr>
              <a:t>Tertiary consumers </a:t>
            </a:r>
          </a:p>
          <a:p>
            <a:pPr algn="ctr" eaLnBrk="1" hangingPunct="1">
              <a:defRPr/>
            </a:pPr>
            <a:r>
              <a:rPr lang="en-US" sz="1600" b="1" smtClean="0">
                <a:solidFill>
                  <a:srgbClr val="000000"/>
                </a:solidFill>
              </a:rPr>
              <a:t>(top carnivores)</a:t>
            </a:r>
          </a:p>
        </p:txBody>
      </p:sp>
      <p:sp>
        <p:nvSpPr>
          <p:cNvPr id="14" name="Text Box 13"/>
          <p:cNvSpPr txBox="1">
            <a:spLocks noChangeArrowheads="1"/>
          </p:cNvSpPr>
          <p:nvPr/>
        </p:nvSpPr>
        <p:spPr bwMode="auto">
          <a:xfrm>
            <a:off x="1163638" y="3067050"/>
            <a:ext cx="74136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Heat</a:t>
            </a:r>
          </a:p>
        </p:txBody>
      </p:sp>
      <p:sp>
        <p:nvSpPr>
          <p:cNvPr id="15" name="Text Box 14"/>
          <p:cNvSpPr txBox="1">
            <a:spLocks noChangeArrowheads="1"/>
          </p:cNvSpPr>
          <p:nvPr/>
        </p:nvSpPr>
        <p:spPr bwMode="auto">
          <a:xfrm>
            <a:off x="3068638" y="3067050"/>
            <a:ext cx="74136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Heat</a:t>
            </a:r>
          </a:p>
        </p:txBody>
      </p:sp>
      <p:sp>
        <p:nvSpPr>
          <p:cNvPr id="16" name="Text Box 15"/>
          <p:cNvSpPr txBox="1">
            <a:spLocks noChangeArrowheads="1"/>
          </p:cNvSpPr>
          <p:nvPr/>
        </p:nvSpPr>
        <p:spPr bwMode="auto">
          <a:xfrm>
            <a:off x="4883150" y="3067050"/>
            <a:ext cx="7413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Heat</a:t>
            </a:r>
          </a:p>
        </p:txBody>
      </p:sp>
      <p:sp>
        <p:nvSpPr>
          <p:cNvPr id="17" name="Text Box 16"/>
          <p:cNvSpPr txBox="1">
            <a:spLocks noChangeArrowheads="1"/>
          </p:cNvSpPr>
          <p:nvPr/>
        </p:nvSpPr>
        <p:spPr bwMode="auto">
          <a:xfrm>
            <a:off x="6627813" y="3067050"/>
            <a:ext cx="74136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Heat</a:t>
            </a:r>
          </a:p>
        </p:txBody>
      </p:sp>
      <p:sp>
        <p:nvSpPr>
          <p:cNvPr id="18" name="Text Box 17"/>
          <p:cNvSpPr txBox="1">
            <a:spLocks noChangeArrowheads="1"/>
          </p:cNvSpPr>
          <p:nvPr/>
        </p:nvSpPr>
        <p:spPr bwMode="auto">
          <a:xfrm>
            <a:off x="84138" y="3754438"/>
            <a:ext cx="982662"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600" b="1" smtClean="0">
                <a:solidFill>
                  <a:srgbClr val="000000"/>
                </a:solidFill>
              </a:rPr>
              <a:t>Solar energy</a:t>
            </a:r>
          </a:p>
        </p:txBody>
      </p:sp>
      <p:sp>
        <p:nvSpPr>
          <p:cNvPr id="19" name="Text Box 18"/>
          <p:cNvSpPr txBox="1">
            <a:spLocks noChangeArrowheads="1"/>
          </p:cNvSpPr>
          <p:nvPr/>
        </p:nvSpPr>
        <p:spPr bwMode="auto">
          <a:xfrm>
            <a:off x="4891088" y="4656138"/>
            <a:ext cx="74136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Heat</a:t>
            </a:r>
          </a:p>
        </p:txBody>
      </p:sp>
      <p:sp>
        <p:nvSpPr>
          <p:cNvPr id="20" name="Text Box 19"/>
          <p:cNvSpPr txBox="1">
            <a:spLocks noChangeArrowheads="1"/>
          </p:cNvSpPr>
          <p:nvPr/>
        </p:nvSpPr>
        <p:spPr bwMode="auto">
          <a:xfrm>
            <a:off x="1543050" y="5170488"/>
            <a:ext cx="7413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Heat</a:t>
            </a:r>
          </a:p>
        </p:txBody>
      </p:sp>
      <p:sp>
        <p:nvSpPr>
          <p:cNvPr id="21" name="Text Box 20"/>
          <p:cNvSpPr txBox="1">
            <a:spLocks noChangeArrowheads="1"/>
          </p:cNvSpPr>
          <p:nvPr/>
        </p:nvSpPr>
        <p:spPr bwMode="auto">
          <a:xfrm>
            <a:off x="8280400" y="5143500"/>
            <a:ext cx="6492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Heat</a:t>
            </a:r>
          </a:p>
        </p:txBody>
      </p:sp>
      <p:sp>
        <p:nvSpPr>
          <p:cNvPr id="22" name="Text Box 21"/>
          <p:cNvSpPr txBox="1">
            <a:spLocks noChangeArrowheads="1"/>
          </p:cNvSpPr>
          <p:nvPr/>
        </p:nvSpPr>
        <p:spPr bwMode="auto">
          <a:xfrm>
            <a:off x="3352800" y="6048375"/>
            <a:ext cx="358775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600" b="1" smtClean="0">
                <a:solidFill>
                  <a:srgbClr val="000000"/>
                </a:solidFill>
              </a:rPr>
              <a:t>Decomposers and detritus feeders</a:t>
            </a:r>
          </a:p>
        </p:txBody>
      </p:sp>
      <p:sp>
        <p:nvSpPr>
          <p:cNvPr id="23" name="Rectangle 3"/>
          <p:cNvSpPr>
            <a:spLocks noChangeArrowheads="1"/>
          </p:cNvSpPr>
          <p:nvPr/>
        </p:nvSpPr>
        <p:spPr bwMode="auto">
          <a:xfrm>
            <a:off x="7934325" y="6584950"/>
            <a:ext cx="1217613"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t>Fig. 3-11, p. 60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1905000" cy="533400"/>
          </a:xfrm>
        </p:spPr>
        <p:txBody>
          <a:bodyPr>
            <a:normAutofit/>
          </a:bodyPr>
          <a:lstStyle/>
          <a:p>
            <a:r>
              <a:rPr lang="en-US" sz="2000" dirty="0" smtClean="0"/>
              <a:t>A Food Web</a:t>
            </a:r>
            <a:endParaRPr lang="en-US" sz="2000" dirty="0"/>
          </a:p>
        </p:txBody>
      </p:sp>
      <p:pic>
        <p:nvPicPr>
          <p:cNvPr id="5" name="Picture 1" descr="03p060_f12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56102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4691062" y="160338"/>
            <a:ext cx="1147763"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Humans</a:t>
            </a:r>
          </a:p>
        </p:txBody>
      </p:sp>
      <p:sp>
        <p:nvSpPr>
          <p:cNvPr id="8" name="Text Box 6"/>
          <p:cNvSpPr txBox="1">
            <a:spLocks noChangeArrowheads="1"/>
          </p:cNvSpPr>
          <p:nvPr/>
        </p:nvSpPr>
        <p:spPr bwMode="auto">
          <a:xfrm>
            <a:off x="2112962" y="533400"/>
            <a:ext cx="1439863" cy="33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Blue whale</a:t>
            </a:r>
          </a:p>
        </p:txBody>
      </p:sp>
      <p:sp>
        <p:nvSpPr>
          <p:cNvPr id="9" name="Text Box 7"/>
          <p:cNvSpPr txBox="1">
            <a:spLocks noChangeArrowheads="1"/>
          </p:cNvSpPr>
          <p:nvPr/>
        </p:nvSpPr>
        <p:spPr bwMode="auto">
          <a:xfrm>
            <a:off x="5929312" y="479425"/>
            <a:ext cx="1655763" cy="33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Sperm whale</a:t>
            </a:r>
          </a:p>
        </p:txBody>
      </p:sp>
      <p:sp>
        <p:nvSpPr>
          <p:cNvPr id="10" name="Text Box 8"/>
          <p:cNvSpPr txBox="1">
            <a:spLocks noChangeArrowheads="1"/>
          </p:cNvSpPr>
          <p:nvPr/>
        </p:nvSpPr>
        <p:spPr bwMode="auto">
          <a:xfrm>
            <a:off x="5243512" y="1295400"/>
            <a:ext cx="1719263" cy="33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Elephant seal</a:t>
            </a:r>
          </a:p>
        </p:txBody>
      </p:sp>
      <p:sp>
        <p:nvSpPr>
          <p:cNvPr id="11" name="Text Box 9"/>
          <p:cNvSpPr txBox="1">
            <a:spLocks noChangeArrowheads="1"/>
          </p:cNvSpPr>
          <p:nvPr/>
        </p:nvSpPr>
        <p:spPr bwMode="auto">
          <a:xfrm>
            <a:off x="2468562" y="1524000"/>
            <a:ext cx="1336675"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Crabeater seal</a:t>
            </a:r>
          </a:p>
        </p:txBody>
      </p:sp>
      <p:sp>
        <p:nvSpPr>
          <p:cNvPr id="12" name="Text Box 10"/>
          <p:cNvSpPr txBox="1">
            <a:spLocks noChangeArrowheads="1"/>
          </p:cNvSpPr>
          <p:nvPr/>
        </p:nvSpPr>
        <p:spPr bwMode="auto">
          <a:xfrm>
            <a:off x="4657725" y="1843088"/>
            <a:ext cx="1095375" cy="585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Killer whale</a:t>
            </a:r>
          </a:p>
        </p:txBody>
      </p:sp>
      <p:sp>
        <p:nvSpPr>
          <p:cNvPr id="13" name="Text Box 11"/>
          <p:cNvSpPr txBox="1">
            <a:spLocks noChangeArrowheads="1"/>
          </p:cNvSpPr>
          <p:nvPr/>
        </p:nvSpPr>
        <p:spPr bwMode="auto">
          <a:xfrm>
            <a:off x="3643312" y="2819400"/>
            <a:ext cx="1066800"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Leopard seal</a:t>
            </a:r>
          </a:p>
        </p:txBody>
      </p:sp>
      <p:sp>
        <p:nvSpPr>
          <p:cNvPr id="14" name="Text Box 12"/>
          <p:cNvSpPr txBox="1">
            <a:spLocks noChangeArrowheads="1"/>
          </p:cNvSpPr>
          <p:nvPr/>
        </p:nvSpPr>
        <p:spPr bwMode="auto">
          <a:xfrm>
            <a:off x="2347912" y="2935288"/>
            <a:ext cx="1219200"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Adelie penguin</a:t>
            </a:r>
          </a:p>
        </p:txBody>
      </p:sp>
      <p:sp>
        <p:nvSpPr>
          <p:cNvPr id="15" name="Text Box 13"/>
          <p:cNvSpPr txBox="1">
            <a:spLocks noChangeArrowheads="1"/>
          </p:cNvSpPr>
          <p:nvPr/>
        </p:nvSpPr>
        <p:spPr bwMode="auto">
          <a:xfrm>
            <a:off x="5000625" y="3027363"/>
            <a:ext cx="1435100" cy="585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Emperor penguin</a:t>
            </a:r>
          </a:p>
        </p:txBody>
      </p:sp>
      <p:sp>
        <p:nvSpPr>
          <p:cNvPr id="16" name="Text Box 14"/>
          <p:cNvSpPr txBox="1">
            <a:spLocks noChangeArrowheads="1"/>
          </p:cNvSpPr>
          <p:nvPr/>
        </p:nvSpPr>
        <p:spPr bwMode="auto">
          <a:xfrm>
            <a:off x="6648450" y="4081463"/>
            <a:ext cx="881062"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Squid</a:t>
            </a:r>
          </a:p>
        </p:txBody>
      </p:sp>
      <p:sp>
        <p:nvSpPr>
          <p:cNvPr id="17" name="Text Box 15"/>
          <p:cNvSpPr txBox="1">
            <a:spLocks noChangeArrowheads="1"/>
          </p:cNvSpPr>
          <p:nvPr/>
        </p:nvSpPr>
        <p:spPr bwMode="auto">
          <a:xfrm>
            <a:off x="3829050" y="4038600"/>
            <a:ext cx="881062" cy="33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Petrel</a:t>
            </a:r>
          </a:p>
        </p:txBody>
      </p:sp>
      <p:sp>
        <p:nvSpPr>
          <p:cNvPr id="18" name="Text Box 16"/>
          <p:cNvSpPr txBox="1">
            <a:spLocks noChangeArrowheads="1"/>
          </p:cNvSpPr>
          <p:nvPr/>
        </p:nvSpPr>
        <p:spPr bwMode="auto">
          <a:xfrm>
            <a:off x="4984750" y="4551363"/>
            <a:ext cx="715962"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Fish</a:t>
            </a:r>
          </a:p>
        </p:txBody>
      </p:sp>
      <p:sp>
        <p:nvSpPr>
          <p:cNvPr id="19" name="Text Box 17"/>
          <p:cNvSpPr txBox="1">
            <a:spLocks noChangeArrowheads="1"/>
          </p:cNvSpPr>
          <p:nvPr/>
        </p:nvSpPr>
        <p:spPr bwMode="auto">
          <a:xfrm>
            <a:off x="4008437" y="5233988"/>
            <a:ext cx="1592263" cy="449262"/>
          </a:xfrm>
          <a:prstGeom prst="rect">
            <a:avLst/>
          </a:prstGeom>
          <a:noFill/>
          <a:ln>
            <a:noFill/>
          </a:ln>
          <a:effectLst>
            <a:outerShdw dist="25399" dir="2700000" algn="ctr" rotWithShape="0">
              <a:schemeClr val="bg1"/>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70000"/>
              </a:lnSpc>
            </a:pPr>
            <a:r>
              <a:rPr lang="en-US" sz="1600" b="1">
                <a:solidFill>
                  <a:srgbClr val="000000"/>
                </a:solidFill>
              </a:rPr>
              <a:t>Carnivorous zooplankton</a:t>
            </a:r>
          </a:p>
        </p:txBody>
      </p:sp>
      <p:sp>
        <p:nvSpPr>
          <p:cNvPr id="20" name="Text Box 18"/>
          <p:cNvSpPr txBox="1">
            <a:spLocks noChangeArrowheads="1"/>
          </p:cNvSpPr>
          <p:nvPr/>
        </p:nvSpPr>
        <p:spPr bwMode="auto">
          <a:xfrm>
            <a:off x="2347912" y="5715000"/>
            <a:ext cx="690563" cy="338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Krill</a:t>
            </a:r>
          </a:p>
        </p:txBody>
      </p:sp>
      <p:sp>
        <p:nvSpPr>
          <p:cNvPr id="21" name="Text Box 19"/>
          <p:cNvSpPr txBox="1">
            <a:spLocks noChangeArrowheads="1"/>
          </p:cNvSpPr>
          <p:nvPr/>
        </p:nvSpPr>
        <p:spPr bwMode="auto">
          <a:xfrm>
            <a:off x="6227762" y="5435600"/>
            <a:ext cx="1592263" cy="58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Herbivorous zooplankton</a:t>
            </a:r>
          </a:p>
        </p:txBody>
      </p:sp>
      <p:sp>
        <p:nvSpPr>
          <p:cNvPr id="22" name="Text Box 20"/>
          <p:cNvSpPr txBox="1">
            <a:spLocks noChangeArrowheads="1"/>
          </p:cNvSpPr>
          <p:nvPr/>
        </p:nvSpPr>
        <p:spPr bwMode="auto">
          <a:xfrm>
            <a:off x="4919662" y="6415088"/>
            <a:ext cx="1833563"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600" b="1" smtClean="0">
                <a:solidFill>
                  <a:srgbClr val="000000"/>
                </a:solidFill>
              </a:rPr>
              <a:t>Phytoplankton</a:t>
            </a:r>
          </a:p>
        </p:txBody>
      </p:sp>
      <p:sp>
        <p:nvSpPr>
          <p:cNvPr id="23" name="Rectangle 3"/>
          <p:cNvSpPr>
            <a:spLocks noChangeArrowheads="1"/>
          </p:cNvSpPr>
          <p:nvPr/>
        </p:nvSpPr>
        <p:spPr bwMode="auto">
          <a:xfrm>
            <a:off x="7927975" y="6584950"/>
            <a:ext cx="122555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t>Fig. 3-12, p. 60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r>
              <a:rPr lang="en-US" dirty="0" smtClean="0"/>
              <a:t>Biomass</a:t>
            </a:r>
          </a:p>
          <a:p>
            <a:pPr lvl="1"/>
            <a:r>
              <a:rPr lang="en-US" dirty="0" smtClean="0"/>
              <a:t>Dry weight of all organic matter of a given trophic level in a food chain or food web</a:t>
            </a:r>
          </a:p>
          <a:p>
            <a:pPr lvl="1"/>
            <a:r>
              <a:rPr lang="en-US" dirty="0" smtClean="0"/>
              <a:t>Decreases at each higher trophic level due to heat loss</a:t>
            </a:r>
          </a:p>
          <a:p>
            <a:r>
              <a:rPr lang="en-US" dirty="0" smtClean="0"/>
              <a:t>Pyramid of energy flow</a:t>
            </a:r>
          </a:p>
          <a:p>
            <a:pPr lvl="1"/>
            <a:r>
              <a:rPr lang="en-US" dirty="0" smtClean="0"/>
              <a:t>90% of energy lost with each transfer</a:t>
            </a:r>
          </a:p>
          <a:p>
            <a:pPr lvl="1"/>
            <a:r>
              <a:rPr lang="en-US" dirty="0" smtClean="0"/>
              <a:t>Less chemical energy for higher trophic levels</a:t>
            </a:r>
          </a:p>
          <a:p>
            <a:endParaRPr lang="en-US" dirty="0"/>
          </a:p>
        </p:txBody>
      </p:sp>
      <p:sp>
        <p:nvSpPr>
          <p:cNvPr id="33794" name="Rectangle 2"/>
          <p:cNvSpPr>
            <a:spLocks noGrp="1" noChangeArrowheads="1"/>
          </p:cNvSpPr>
          <p:nvPr>
            <p:ph type="title"/>
          </p:nvPr>
        </p:nvSpPr>
        <p:spPr/>
        <p:txBody>
          <a:bodyPr/>
          <a:lstStyle/>
          <a:p>
            <a:r>
              <a:rPr lang="en-US" dirty="0" smtClean="0"/>
              <a:t>Usable Energy Decreases with Each Link in a Food Chain or Web</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47138" name="Group 2"/>
          <p:cNvGrpSpPr>
            <a:grpSpLocks/>
          </p:cNvGrpSpPr>
          <p:nvPr/>
        </p:nvGrpSpPr>
        <p:grpSpPr bwMode="auto">
          <a:xfrm>
            <a:off x="0" y="641350"/>
            <a:ext cx="6265863" cy="1873250"/>
            <a:chOff x="0" y="404"/>
            <a:chExt cx="3947" cy="1180"/>
          </a:xfrm>
        </p:grpSpPr>
        <p:pic>
          <p:nvPicPr>
            <p:cNvPr id="347139" name="Picture 3" descr="0315_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98" y="441"/>
              <a:ext cx="1749" cy="1143"/>
            </a:xfrm>
            <a:prstGeom prst="rect">
              <a:avLst/>
            </a:prstGeom>
            <a:noFill/>
          </p:spPr>
        </p:pic>
        <p:grpSp>
          <p:nvGrpSpPr>
            <p:cNvPr id="347140" name="Group 4"/>
            <p:cNvGrpSpPr>
              <a:grpSpLocks/>
            </p:cNvGrpSpPr>
            <p:nvPr/>
          </p:nvGrpSpPr>
          <p:grpSpPr bwMode="auto">
            <a:xfrm>
              <a:off x="0" y="404"/>
              <a:ext cx="3225" cy="932"/>
              <a:chOff x="0" y="404"/>
              <a:chExt cx="3225" cy="932"/>
            </a:xfrm>
          </p:grpSpPr>
          <p:sp>
            <p:nvSpPr>
              <p:cNvPr id="347141" name="Rectangle 5"/>
              <p:cNvSpPr>
                <a:spLocks noChangeArrowheads="1"/>
              </p:cNvSpPr>
              <p:nvPr/>
            </p:nvSpPr>
            <p:spPr bwMode="auto">
              <a:xfrm>
                <a:off x="1387" y="951"/>
                <a:ext cx="258" cy="212"/>
              </a:xfrm>
              <a:prstGeom prst="rect">
                <a:avLst/>
              </a:prstGeom>
              <a:noFill/>
              <a:ln w="19050">
                <a:noFill/>
                <a:miter lim="800000"/>
                <a:headEnd/>
                <a:tailEnd/>
              </a:ln>
              <a:effectLst/>
            </p:spPr>
            <p:txBody>
              <a:bodyPr wrap="none">
                <a:prstTxWarp prst="textNoShape">
                  <a:avLst/>
                </a:prstTxWarp>
                <a:spAutoFit/>
              </a:bodyPr>
              <a:lstStyle/>
              <a:p>
                <a:pPr algn="r" eaLnBrk="1" hangingPunct="1"/>
                <a:r>
                  <a:rPr lang="en-US" sz="1600" b="1" dirty="0">
                    <a:latin typeface="Arial" charset="0"/>
                  </a:rPr>
                  <a:t>10</a:t>
                </a:r>
              </a:p>
            </p:txBody>
          </p:sp>
          <p:sp>
            <p:nvSpPr>
              <p:cNvPr id="347142" name="Rectangle 6"/>
              <p:cNvSpPr>
                <a:spLocks noChangeArrowheads="1"/>
              </p:cNvSpPr>
              <p:nvPr/>
            </p:nvSpPr>
            <p:spPr bwMode="auto">
              <a:xfrm>
                <a:off x="2832" y="543"/>
                <a:ext cx="393" cy="212"/>
              </a:xfrm>
              <a:prstGeom prst="rect">
                <a:avLst/>
              </a:prstGeom>
              <a:noFill/>
              <a:ln w="19050">
                <a:noFill/>
                <a:miter lim="800000"/>
                <a:headEnd/>
                <a:tailEnd/>
              </a:ln>
              <a:effectLst/>
            </p:spPr>
            <p:txBody>
              <a:bodyPr wrap="none">
                <a:prstTxWarp prst="textNoShape">
                  <a:avLst/>
                </a:prstTxWarp>
                <a:spAutoFit/>
              </a:bodyPr>
              <a:lstStyle/>
              <a:p>
                <a:pPr eaLnBrk="1" hangingPunct="1"/>
                <a:r>
                  <a:rPr lang="en-US" sz="1600" b="1" dirty="0">
                    <a:latin typeface="Arial" charset="0"/>
                  </a:rPr>
                  <a:t>Heat</a:t>
                </a:r>
              </a:p>
            </p:txBody>
          </p:sp>
          <p:sp>
            <p:nvSpPr>
              <p:cNvPr id="347143" name="Rectangle 7"/>
              <p:cNvSpPr>
                <a:spLocks noChangeArrowheads="1"/>
              </p:cNvSpPr>
              <p:nvPr/>
            </p:nvSpPr>
            <p:spPr bwMode="auto">
              <a:xfrm>
                <a:off x="0" y="816"/>
                <a:ext cx="799" cy="520"/>
              </a:xfrm>
              <a:prstGeom prst="rect">
                <a:avLst/>
              </a:prstGeom>
              <a:noFill/>
              <a:ln w="19050">
                <a:noFill/>
                <a:miter lim="800000"/>
                <a:headEnd/>
                <a:tailEnd/>
              </a:ln>
              <a:effectLst/>
            </p:spPr>
            <p:txBody>
              <a:bodyPr wrap="none">
                <a:prstTxWarp prst="textNoShape">
                  <a:avLst/>
                </a:prstTxWarp>
                <a:spAutoFit/>
              </a:bodyPr>
              <a:lstStyle/>
              <a:p>
                <a:pPr eaLnBrk="1" hangingPunct="1"/>
                <a:r>
                  <a:rPr lang="en-US" sz="1600" b="1" dirty="0">
                    <a:latin typeface="Arial" charset="0"/>
                  </a:rPr>
                  <a:t>Tertiary</a:t>
                </a:r>
              </a:p>
              <a:p>
                <a:pPr eaLnBrk="1" hangingPunct="1"/>
                <a:r>
                  <a:rPr lang="en-US" sz="1600" b="1" dirty="0">
                    <a:latin typeface="Arial" charset="0"/>
                  </a:rPr>
                  <a:t>consumers</a:t>
                </a:r>
              </a:p>
              <a:p>
                <a:pPr eaLnBrk="1" hangingPunct="1"/>
                <a:r>
                  <a:rPr lang="en-US" sz="1600" b="1" dirty="0">
                    <a:latin typeface="Arial" charset="0"/>
                  </a:rPr>
                  <a:t>(human)</a:t>
                </a:r>
              </a:p>
            </p:txBody>
          </p:sp>
          <p:sp>
            <p:nvSpPr>
              <p:cNvPr id="347144" name="Rectangle 8"/>
              <p:cNvSpPr>
                <a:spLocks noChangeArrowheads="1"/>
              </p:cNvSpPr>
              <p:nvPr/>
            </p:nvSpPr>
            <p:spPr bwMode="auto">
              <a:xfrm>
                <a:off x="672" y="404"/>
                <a:ext cx="1567" cy="520"/>
              </a:xfrm>
              <a:prstGeom prst="rect">
                <a:avLst/>
              </a:prstGeom>
              <a:noFill/>
              <a:ln w="19050">
                <a:noFill/>
                <a:miter lim="800000"/>
                <a:headEnd/>
                <a:tailEnd/>
              </a:ln>
              <a:effectLst/>
            </p:spPr>
            <p:txBody>
              <a:bodyPr wrap="none">
                <a:prstTxWarp prst="textNoShape">
                  <a:avLst/>
                </a:prstTxWarp>
                <a:spAutoFit/>
              </a:bodyPr>
              <a:lstStyle/>
              <a:p>
                <a:pPr algn="ctr" eaLnBrk="1" hangingPunct="1"/>
                <a:r>
                  <a:rPr lang="en-US" sz="1600" b="1" dirty="0">
                    <a:latin typeface="Arial" charset="0"/>
                  </a:rPr>
                  <a:t>Usable energy available</a:t>
                </a:r>
              </a:p>
              <a:p>
                <a:pPr algn="ctr" eaLnBrk="1" hangingPunct="1"/>
                <a:r>
                  <a:rPr lang="en-US" sz="1600" b="1" dirty="0">
                    <a:latin typeface="Arial" charset="0"/>
                  </a:rPr>
                  <a:t>at each trophic level</a:t>
                </a:r>
              </a:p>
              <a:p>
                <a:pPr algn="ctr" eaLnBrk="1" hangingPunct="1"/>
                <a:r>
                  <a:rPr lang="en-US" sz="1600" b="1" dirty="0">
                    <a:latin typeface="Arial" charset="0"/>
                  </a:rPr>
                  <a:t>(in kilocalories)</a:t>
                </a:r>
              </a:p>
            </p:txBody>
          </p:sp>
        </p:grpSp>
      </p:grpSp>
      <p:grpSp>
        <p:nvGrpSpPr>
          <p:cNvPr id="347145" name="Group 9"/>
          <p:cNvGrpSpPr>
            <a:grpSpLocks/>
          </p:cNvGrpSpPr>
          <p:nvPr/>
        </p:nvGrpSpPr>
        <p:grpSpPr bwMode="auto">
          <a:xfrm>
            <a:off x="0" y="1652588"/>
            <a:ext cx="6259513" cy="2049462"/>
            <a:chOff x="0" y="1041"/>
            <a:chExt cx="3943" cy="1291"/>
          </a:xfrm>
        </p:grpSpPr>
        <p:pic>
          <p:nvPicPr>
            <p:cNvPr id="347146" name="Picture 10" descr="0315_E copy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128" y="1041"/>
              <a:ext cx="1815" cy="1291"/>
            </a:xfrm>
            <a:prstGeom prst="rect">
              <a:avLst/>
            </a:prstGeom>
            <a:noFill/>
          </p:spPr>
        </p:pic>
        <p:sp>
          <p:nvSpPr>
            <p:cNvPr id="347147" name="Rectangle 11"/>
            <p:cNvSpPr>
              <a:spLocks noChangeArrowheads="1"/>
            </p:cNvSpPr>
            <p:nvPr/>
          </p:nvSpPr>
          <p:spPr bwMode="auto">
            <a:xfrm>
              <a:off x="2941" y="1129"/>
              <a:ext cx="393" cy="212"/>
            </a:xfrm>
            <a:prstGeom prst="rect">
              <a:avLst/>
            </a:prstGeom>
            <a:noFill/>
            <a:ln w="19050">
              <a:noFill/>
              <a:miter lim="800000"/>
              <a:headEnd/>
              <a:tailEnd/>
            </a:ln>
            <a:effectLst/>
          </p:spPr>
          <p:txBody>
            <a:bodyPr wrap="none">
              <a:prstTxWarp prst="textNoShape">
                <a:avLst/>
              </a:prstTxWarp>
              <a:spAutoFit/>
            </a:bodyPr>
            <a:lstStyle/>
            <a:p>
              <a:pPr eaLnBrk="1" hangingPunct="1"/>
              <a:r>
                <a:rPr lang="en-US" sz="1600" b="1" dirty="0">
                  <a:latin typeface="Arial" charset="0"/>
                </a:rPr>
                <a:t>Heat</a:t>
              </a:r>
            </a:p>
          </p:txBody>
        </p:sp>
        <p:sp>
          <p:nvSpPr>
            <p:cNvPr id="347148" name="Rectangle 12"/>
            <p:cNvSpPr>
              <a:spLocks noChangeArrowheads="1"/>
            </p:cNvSpPr>
            <p:nvPr/>
          </p:nvSpPr>
          <p:spPr bwMode="auto">
            <a:xfrm>
              <a:off x="0" y="1640"/>
              <a:ext cx="799" cy="520"/>
            </a:xfrm>
            <a:prstGeom prst="rect">
              <a:avLst/>
            </a:prstGeom>
            <a:noFill/>
            <a:ln w="19050">
              <a:noFill/>
              <a:miter lim="800000"/>
              <a:headEnd/>
              <a:tailEnd/>
            </a:ln>
            <a:effectLst/>
          </p:spPr>
          <p:txBody>
            <a:bodyPr wrap="none">
              <a:prstTxWarp prst="textNoShape">
                <a:avLst/>
              </a:prstTxWarp>
              <a:spAutoFit/>
            </a:bodyPr>
            <a:lstStyle/>
            <a:p>
              <a:pPr eaLnBrk="1" hangingPunct="1"/>
              <a:r>
                <a:rPr lang="en-US" sz="1600" b="1" dirty="0">
                  <a:latin typeface="Arial" charset="0"/>
                </a:rPr>
                <a:t>Secondary</a:t>
              </a:r>
            </a:p>
            <a:p>
              <a:pPr eaLnBrk="1" hangingPunct="1"/>
              <a:r>
                <a:rPr lang="en-US" sz="1600" b="1" dirty="0">
                  <a:latin typeface="Arial" charset="0"/>
                </a:rPr>
                <a:t>consumers</a:t>
              </a:r>
            </a:p>
            <a:p>
              <a:pPr eaLnBrk="1" hangingPunct="1"/>
              <a:r>
                <a:rPr lang="en-US" sz="1600" b="1" dirty="0">
                  <a:latin typeface="Arial" charset="0"/>
                </a:rPr>
                <a:t>(perch)</a:t>
              </a:r>
            </a:p>
          </p:txBody>
        </p:sp>
        <p:sp>
          <p:nvSpPr>
            <p:cNvPr id="347149" name="Rectangle 13"/>
            <p:cNvSpPr>
              <a:spLocks noChangeArrowheads="1"/>
            </p:cNvSpPr>
            <p:nvPr/>
          </p:nvSpPr>
          <p:spPr bwMode="auto">
            <a:xfrm>
              <a:off x="1379" y="1776"/>
              <a:ext cx="330" cy="212"/>
            </a:xfrm>
            <a:prstGeom prst="rect">
              <a:avLst/>
            </a:prstGeom>
            <a:noFill/>
            <a:ln w="19050">
              <a:noFill/>
              <a:miter lim="800000"/>
              <a:headEnd/>
              <a:tailEnd/>
            </a:ln>
            <a:effectLst/>
          </p:spPr>
          <p:txBody>
            <a:bodyPr wrap="none">
              <a:prstTxWarp prst="textNoShape">
                <a:avLst/>
              </a:prstTxWarp>
              <a:spAutoFit/>
            </a:bodyPr>
            <a:lstStyle/>
            <a:p>
              <a:pPr algn="r" eaLnBrk="1" hangingPunct="1"/>
              <a:r>
                <a:rPr lang="en-US" sz="1600" b="1" dirty="0">
                  <a:latin typeface="Arial" charset="0"/>
                </a:rPr>
                <a:t>100</a:t>
              </a:r>
            </a:p>
          </p:txBody>
        </p:sp>
      </p:grpSp>
      <p:sp>
        <p:nvSpPr>
          <p:cNvPr id="347150" name="Rectangle 14" hidden="1"/>
          <p:cNvSpPr>
            <a:spLocks noGrp="1" noChangeArrowheads="1"/>
          </p:cNvSpPr>
          <p:nvPr>
            <p:ph type="title"/>
          </p:nvPr>
        </p:nvSpPr>
        <p:spPr/>
        <p:txBody>
          <a:bodyPr/>
          <a:lstStyle/>
          <a:p>
            <a:endParaRPr lang="en-US" dirty="0"/>
          </a:p>
        </p:txBody>
      </p:sp>
      <p:grpSp>
        <p:nvGrpSpPr>
          <p:cNvPr id="347151" name="Group 15"/>
          <p:cNvGrpSpPr>
            <a:grpSpLocks/>
          </p:cNvGrpSpPr>
          <p:nvPr/>
        </p:nvGrpSpPr>
        <p:grpSpPr bwMode="auto">
          <a:xfrm>
            <a:off x="6191250" y="908050"/>
            <a:ext cx="2863850" cy="5100638"/>
            <a:chOff x="3900" y="572"/>
            <a:chExt cx="1804" cy="3213"/>
          </a:xfrm>
        </p:grpSpPr>
        <p:pic>
          <p:nvPicPr>
            <p:cNvPr id="347152" name="Picture 16" descr="0315_E copy 3"/>
            <p:cNvPicPr>
              <a:picLocks noChangeAspect="1" noChangeArrowheads="1"/>
            </p:cNvPicPr>
            <p:nvPr/>
          </p:nvPicPr>
          <p:blipFill>
            <a:blip r:embed="rId5"/>
            <a:srcRect/>
            <a:stretch>
              <a:fillRect/>
            </a:stretch>
          </p:blipFill>
          <p:spPr bwMode="auto">
            <a:xfrm>
              <a:off x="3937" y="572"/>
              <a:ext cx="1767" cy="3213"/>
            </a:xfrm>
            <a:prstGeom prst="rect">
              <a:avLst/>
            </a:prstGeom>
            <a:noFill/>
          </p:spPr>
        </p:pic>
        <p:sp>
          <p:nvSpPr>
            <p:cNvPr id="347153" name="Rectangle 17"/>
            <p:cNvSpPr>
              <a:spLocks noChangeArrowheads="1"/>
            </p:cNvSpPr>
            <p:nvPr/>
          </p:nvSpPr>
          <p:spPr bwMode="auto">
            <a:xfrm>
              <a:off x="5280" y="1973"/>
              <a:ext cx="393" cy="212"/>
            </a:xfrm>
            <a:prstGeom prst="rect">
              <a:avLst/>
            </a:prstGeom>
            <a:noFill/>
            <a:ln w="19050">
              <a:noFill/>
              <a:miter lim="800000"/>
              <a:headEnd/>
              <a:tailEnd/>
            </a:ln>
            <a:effectLst/>
          </p:spPr>
          <p:txBody>
            <a:bodyPr wrap="none">
              <a:prstTxWarp prst="textNoShape">
                <a:avLst/>
              </a:prstTxWarp>
              <a:spAutoFit/>
            </a:bodyPr>
            <a:lstStyle/>
            <a:p>
              <a:pPr eaLnBrk="1" hangingPunct="1"/>
              <a:r>
                <a:rPr lang="en-US" sz="1600" b="1" dirty="0">
                  <a:latin typeface="Arial" charset="0"/>
                </a:rPr>
                <a:t>Heat</a:t>
              </a:r>
            </a:p>
          </p:txBody>
        </p:sp>
        <p:sp>
          <p:nvSpPr>
            <p:cNvPr id="347154" name="Rectangle 18"/>
            <p:cNvSpPr>
              <a:spLocks noChangeArrowheads="1"/>
            </p:cNvSpPr>
            <p:nvPr/>
          </p:nvSpPr>
          <p:spPr bwMode="auto">
            <a:xfrm>
              <a:off x="3900" y="1955"/>
              <a:ext cx="963" cy="212"/>
            </a:xfrm>
            <a:prstGeom prst="rect">
              <a:avLst/>
            </a:prstGeom>
            <a:noFill/>
            <a:ln w="19050">
              <a:noFill/>
              <a:miter lim="800000"/>
              <a:headEnd/>
              <a:tailEnd/>
            </a:ln>
            <a:effectLst/>
          </p:spPr>
          <p:txBody>
            <a:bodyPr wrap="none">
              <a:prstTxWarp prst="textNoShape">
                <a:avLst/>
              </a:prstTxWarp>
              <a:spAutoFit/>
            </a:bodyPr>
            <a:lstStyle/>
            <a:p>
              <a:pPr eaLnBrk="1" hangingPunct="1"/>
              <a:r>
                <a:rPr lang="en-US" sz="1600" b="1" dirty="0">
                  <a:latin typeface="Arial" charset="0"/>
                </a:rPr>
                <a:t>Decomposers</a:t>
              </a:r>
            </a:p>
          </p:txBody>
        </p:sp>
      </p:grpSp>
      <p:grpSp>
        <p:nvGrpSpPr>
          <p:cNvPr id="347155" name="Group 19"/>
          <p:cNvGrpSpPr>
            <a:grpSpLocks/>
          </p:cNvGrpSpPr>
          <p:nvPr/>
        </p:nvGrpSpPr>
        <p:grpSpPr bwMode="auto">
          <a:xfrm>
            <a:off x="0" y="2870200"/>
            <a:ext cx="6221413" cy="1738313"/>
            <a:chOff x="0" y="1808"/>
            <a:chExt cx="3919" cy="1095"/>
          </a:xfrm>
        </p:grpSpPr>
        <p:pic>
          <p:nvPicPr>
            <p:cNvPr id="347156" name="Picture 20" descr="0315_E copy"/>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76" y="1808"/>
              <a:ext cx="2143" cy="1095"/>
            </a:xfrm>
            <a:prstGeom prst="rect">
              <a:avLst/>
            </a:prstGeom>
            <a:noFill/>
          </p:spPr>
        </p:pic>
        <p:sp>
          <p:nvSpPr>
            <p:cNvPr id="347157" name="Rectangle 21"/>
            <p:cNvSpPr>
              <a:spLocks noChangeArrowheads="1"/>
            </p:cNvSpPr>
            <p:nvPr/>
          </p:nvSpPr>
          <p:spPr bwMode="auto">
            <a:xfrm>
              <a:off x="3120" y="1915"/>
              <a:ext cx="393" cy="212"/>
            </a:xfrm>
            <a:prstGeom prst="rect">
              <a:avLst/>
            </a:prstGeom>
            <a:noFill/>
            <a:ln w="19050">
              <a:noFill/>
              <a:miter lim="800000"/>
              <a:headEnd/>
              <a:tailEnd/>
            </a:ln>
            <a:effectLst/>
          </p:spPr>
          <p:txBody>
            <a:bodyPr wrap="none">
              <a:prstTxWarp prst="textNoShape">
                <a:avLst/>
              </a:prstTxWarp>
              <a:spAutoFit/>
            </a:bodyPr>
            <a:lstStyle/>
            <a:p>
              <a:pPr eaLnBrk="1" hangingPunct="1"/>
              <a:r>
                <a:rPr lang="en-US" sz="1600" b="1" dirty="0">
                  <a:latin typeface="Arial" charset="0"/>
                </a:rPr>
                <a:t>Heat</a:t>
              </a:r>
            </a:p>
          </p:txBody>
        </p:sp>
        <p:sp>
          <p:nvSpPr>
            <p:cNvPr id="347158" name="Rectangle 22"/>
            <p:cNvSpPr>
              <a:spLocks noChangeArrowheads="1"/>
            </p:cNvSpPr>
            <p:nvPr/>
          </p:nvSpPr>
          <p:spPr bwMode="auto">
            <a:xfrm>
              <a:off x="0" y="2352"/>
              <a:ext cx="955" cy="520"/>
            </a:xfrm>
            <a:prstGeom prst="rect">
              <a:avLst/>
            </a:prstGeom>
            <a:noFill/>
            <a:ln w="19050">
              <a:noFill/>
              <a:miter lim="800000"/>
              <a:headEnd/>
              <a:tailEnd/>
            </a:ln>
            <a:effectLst/>
          </p:spPr>
          <p:txBody>
            <a:bodyPr wrap="none">
              <a:prstTxWarp prst="textNoShape">
                <a:avLst/>
              </a:prstTxWarp>
              <a:spAutoFit/>
            </a:bodyPr>
            <a:lstStyle/>
            <a:p>
              <a:pPr eaLnBrk="1" hangingPunct="1"/>
              <a:r>
                <a:rPr lang="en-US" sz="1600" b="1" dirty="0">
                  <a:latin typeface="Arial" charset="0"/>
                </a:rPr>
                <a:t>Primary</a:t>
              </a:r>
            </a:p>
            <a:p>
              <a:pPr eaLnBrk="1" hangingPunct="1"/>
              <a:r>
                <a:rPr lang="en-US" sz="1600" b="1" dirty="0">
                  <a:latin typeface="Arial" charset="0"/>
                </a:rPr>
                <a:t>consumers</a:t>
              </a:r>
            </a:p>
            <a:p>
              <a:pPr eaLnBrk="1" hangingPunct="1"/>
              <a:r>
                <a:rPr lang="en-US" sz="1600" b="1" dirty="0">
                  <a:latin typeface="Arial" charset="0"/>
                </a:rPr>
                <a:t>(zooplankton)</a:t>
              </a:r>
            </a:p>
          </p:txBody>
        </p:sp>
        <p:sp>
          <p:nvSpPr>
            <p:cNvPr id="347159" name="Rectangle 23"/>
            <p:cNvSpPr>
              <a:spLocks noChangeArrowheads="1"/>
            </p:cNvSpPr>
            <p:nvPr/>
          </p:nvSpPr>
          <p:spPr bwMode="auto">
            <a:xfrm>
              <a:off x="1297" y="2496"/>
              <a:ext cx="436" cy="212"/>
            </a:xfrm>
            <a:prstGeom prst="rect">
              <a:avLst/>
            </a:prstGeom>
            <a:noFill/>
            <a:ln w="19050">
              <a:noFill/>
              <a:miter lim="800000"/>
              <a:headEnd/>
              <a:tailEnd/>
            </a:ln>
            <a:effectLst/>
          </p:spPr>
          <p:txBody>
            <a:bodyPr wrap="none">
              <a:prstTxWarp prst="textNoShape">
                <a:avLst/>
              </a:prstTxWarp>
              <a:spAutoFit/>
            </a:bodyPr>
            <a:lstStyle/>
            <a:p>
              <a:pPr algn="r" eaLnBrk="1" hangingPunct="1"/>
              <a:r>
                <a:rPr lang="en-US" sz="1600" b="1" dirty="0">
                  <a:latin typeface="Arial" charset="0"/>
                </a:rPr>
                <a:t>1,000</a:t>
              </a:r>
            </a:p>
          </p:txBody>
        </p:sp>
      </p:grpSp>
      <p:grpSp>
        <p:nvGrpSpPr>
          <p:cNvPr id="347160" name="Group 24"/>
          <p:cNvGrpSpPr>
            <a:grpSpLocks/>
          </p:cNvGrpSpPr>
          <p:nvPr/>
        </p:nvGrpSpPr>
        <p:grpSpPr bwMode="auto">
          <a:xfrm>
            <a:off x="0" y="4116388"/>
            <a:ext cx="6251575" cy="1789112"/>
            <a:chOff x="0" y="2593"/>
            <a:chExt cx="3938" cy="1127"/>
          </a:xfrm>
        </p:grpSpPr>
        <p:pic>
          <p:nvPicPr>
            <p:cNvPr id="347161" name="Picture 25" descr="0315_E copy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190" y="2593"/>
              <a:ext cx="2748" cy="1127"/>
            </a:xfrm>
            <a:prstGeom prst="rect">
              <a:avLst/>
            </a:prstGeom>
            <a:noFill/>
          </p:spPr>
        </p:pic>
        <p:sp>
          <p:nvSpPr>
            <p:cNvPr id="347162" name="Rectangle 26"/>
            <p:cNvSpPr>
              <a:spLocks noChangeArrowheads="1"/>
            </p:cNvSpPr>
            <p:nvPr/>
          </p:nvSpPr>
          <p:spPr bwMode="auto">
            <a:xfrm>
              <a:off x="3360" y="2703"/>
              <a:ext cx="393" cy="212"/>
            </a:xfrm>
            <a:prstGeom prst="rect">
              <a:avLst/>
            </a:prstGeom>
            <a:noFill/>
            <a:ln w="19050">
              <a:noFill/>
              <a:miter lim="800000"/>
              <a:headEnd/>
              <a:tailEnd/>
            </a:ln>
            <a:effectLst/>
          </p:spPr>
          <p:txBody>
            <a:bodyPr wrap="none">
              <a:prstTxWarp prst="textNoShape">
                <a:avLst/>
              </a:prstTxWarp>
              <a:spAutoFit/>
            </a:bodyPr>
            <a:lstStyle/>
            <a:p>
              <a:pPr eaLnBrk="1" hangingPunct="1"/>
              <a:r>
                <a:rPr lang="en-US" sz="1600" b="1" dirty="0">
                  <a:latin typeface="Arial" charset="0"/>
                </a:rPr>
                <a:t>Heat</a:t>
              </a:r>
            </a:p>
          </p:txBody>
        </p:sp>
        <p:sp>
          <p:nvSpPr>
            <p:cNvPr id="347163" name="Rectangle 27"/>
            <p:cNvSpPr>
              <a:spLocks noChangeArrowheads="1"/>
            </p:cNvSpPr>
            <p:nvPr/>
          </p:nvSpPr>
          <p:spPr bwMode="auto">
            <a:xfrm>
              <a:off x="0" y="3127"/>
              <a:ext cx="1083" cy="366"/>
            </a:xfrm>
            <a:prstGeom prst="rect">
              <a:avLst/>
            </a:prstGeom>
            <a:noFill/>
            <a:ln w="19050">
              <a:noFill/>
              <a:miter lim="800000"/>
              <a:headEnd/>
              <a:tailEnd/>
            </a:ln>
            <a:effectLst/>
          </p:spPr>
          <p:txBody>
            <a:bodyPr wrap="none">
              <a:prstTxWarp prst="textNoShape">
                <a:avLst/>
              </a:prstTxWarp>
              <a:spAutoFit/>
            </a:bodyPr>
            <a:lstStyle/>
            <a:p>
              <a:pPr eaLnBrk="1" hangingPunct="1"/>
              <a:r>
                <a:rPr lang="en-US" sz="1600" b="1" dirty="0">
                  <a:latin typeface="Arial" charset="0"/>
                </a:rPr>
                <a:t>Producers</a:t>
              </a:r>
            </a:p>
            <a:p>
              <a:pPr eaLnBrk="1" hangingPunct="1"/>
              <a:r>
                <a:rPr lang="en-US" sz="1600" b="1" dirty="0">
                  <a:latin typeface="Arial" charset="0"/>
                </a:rPr>
                <a:t>(phytoplankton)</a:t>
              </a:r>
            </a:p>
          </p:txBody>
        </p:sp>
        <p:sp>
          <p:nvSpPr>
            <p:cNvPr id="347164" name="Rectangle 28"/>
            <p:cNvSpPr>
              <a:spLocks noChangeArrowheads="1"/>
            </p:cNvSpPr>
            <p:nvPr/>
          </p:nvSpPr>
          <p:spPr bwMode="auto">
            <a:xfrm>
              <a:off x="1248" y="2976"/>
              <a:ext cx="508" cy="212"/>
            </a:xfrm>
            <a:prstGeom prst="rect">
              <a:avLst/>
            </a:prstGeom>
            <a:noFill/>
            <a:ln w="19050">
              <a:noFill/>
              <a:miter lim="800000"/>
              <a:headEnd/>
              <a:tailEnd/>
            </a:ln>
            <a:effectLst/>
          </p:spPr>
          <p:txBody>
            <a:bodyPr wrap="none">
              <a:prstTxWarp prst="textNoShape">
                <a:avLst/>
              </a:prstTxWarp>
              <a:spAutoFit/>
            </a:bodyPr>
            <a:lstStyle/>
            <a:p>
              <a:pPr eaLnBrk="1" hangingPunct="1"/>
              <a:r>
                <a:rPr lang="en-US" sz="1600" b="1" dirty="0">
                  <a:solidFill>
                    <a:schemeClr val="bg1"/>
                  </a:solidFill>
                  <a:latin typeface="Arial" charset="0"/>
                </a:rPr>
                <a:t>10,000</a:t>
              </a:r>
            </a:p>
          </p:txBody>
        </p:sp>
      </p:grpSp>
      <p:sp>
        <p:nvSpPr>
          <p:cNvPr id="347165" name="Text Box 29"/>
          <p:cNvSpPr txBox="1">
            <a:spLocks noChangeArrowheads="1"/>
          </p:cNvSpPr>
          <p:nvPr/>
        </p:nvSpPr>
        <p:spPr bwMode="auto">
          <a:xfrm>
            <a:off x="8077200" y="6324600"/>
            <a:ext cx="1047750" cy="274638"/>
          </a:xfrm>
          <a:prstGeom prst="rect">
            <a:avLst/>
          </a:prstGeom>
          <a:noFill/>
          <a:ln w="19050">
            <a:noFill/>
            <a:miter lim="800000"/>
            <a:headEnd/>
            <a:tailEnd/>
          </a:ln>
          <a:effectLst/>
        </p:spPr>
        <p:txBody>
          <a:bodyPr wrap="none">
            <a:prstTxWarp prst="textNoShape">
              <a:avLst/>
            </a:prstTxWarp>
            <a:spAutoFit/>
          </a:bodyPr>
          <a:lstStyle/>
          <a:p>
            <a:r>
              <a:rPr lang="en-US" sz="1200" b="1" dirty="0">
                <a:solidFill>
                  <a:srgbClr val="008040"/>
                </a:solidFill>
                <a:latin typeface="Arial" charset="0"/>
              </a:rPr>
              <a:t>Stepped Art</a:t>
            </a:r>
          </a:p>
        </p:txBody>
      </p:sp>
      <p:sp>
        <p:nvSpPr>
          <p:cNvPr id="30" name="Rectangle 3"/>
          <p:cNvSpPr>
            <a:spLocks noChangeArrowheads="1"/>
          </p:cNvSpPr>
          <p:nvPr/>
        </p:nvSpPr>
        <p:spPr bwMode="auto">
          <a:xfrm>
            <a:off x="7937500" y="6584950"/>
            <a:ext cx="122555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t>Fig. 3-13, p. 61</a:t>
            </a:r>
          </a:p>
        </p:txBody>
      </p:sp>
      <p:pic>
        <p:nvPicPr>
          <p:cNvPr id="32" name="Picture 1" descr="c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591343" y="6114257"/>
            <a:ext cx="188913"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7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71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71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71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7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r>
              <a:rPr lang="en-US" dirty="0" smtClean="0"/>
              <a:t>Gross primary productivity (GPP)</a:t>
            </a:r>
          </a:p>
          <a:p>
            <a:pPr lvl="1"/>
            <a:r>
              <a:rPr lang="en-US" dirty="0" smtClean="0"/>
              <a:t>Rate at which an ecosystem’s producers convert solar energy to chemical energy and biomass</a:t>
            </a:r>
          </a:p>
          <a:p>
            <a:pPr lvl="1"/>
            <a:r>
              <a:rPr lang="en-US" dirty="0" smtClean="0"/>
              <a:t>Kcal/m</a:t>
            </a:r>
            <a:r>
              <a:rPr lang="en-US" baseline="30000" dirty="0" smtClean="0"/>
              <a:t>2</a:t>
            </a:r>
            <a:r>
              <a:rPr lang="en-US" dirty="0" smtClean="0"/>
              <a:t>/year</a:t>
            </a:r>
          </a:p>
          <a:p>
            <a:endParaRPr lang="en-US" dirty="0" smtClean="0"/>
          </a:p>
          <a:p>
            <a:endParaRPr lang="en-US" dirty="0"/>
          </a:p>
        </p:txBody>
      </p:sp>
      <p:sp>
        <p:nvSpPr>
          <p:cNvPr id="35842" name="Rectangle 2"/>
          <p:cNvSpPr>
            <a:spLocks noGrp="1" noChangeArrowheads="1"/>
          </p:cNvSpPr>
          <p:nvPr>
            <p:ph type="title"/>
          </p:nvPr>
        </p:nvSpPr>
        <p:spPr/>
        <p:txBody>
          <a:bodyPr/>
          <a:lstStyle/>
          <a:p>
            <a:r>
              <a:rPr lang="en-US" dirty="0" smtClean="0"/>
              <a:t>Some Ecosystems Produce Plant Matter Faster Than Others Do</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Net primary productivity (NPP)</a:t>
            </a:r>
          </a:p>
          <a:p>
            <a:pPr lvl="1"/>
            <a:r>
              <a:rPr lang="en-US" dirty="0" smtClean="0"/>
              <a:t>Rate at which an ecosystem’s producers convert solar energy to chemical energy, minus the rate at which producers use energy for aerobic respiration</a:t>
            </a:r>
          </a:p>
          <a:p>
            <a:pPr lvl="1"/>
            <a:r>
              <a:rPr lang="en-US" dirty="0" smtClean="0"/>
              <a:t>Ecosystems and life zones differ in their NPP</a:t>
            </a:r>
          </a:p>
        </p:txBody>
      </p:sp>
      <p:sp>
        <p:nvSpPr>
          <p:cNvPr id="2" name="Title 1"/>
          <p:cNvSpPr>
            <a:spLocks noGrp="1"/>
          </p:cNvSpPr>
          <p:nvPr>
            <p:ph type="title"/>
          </p:nvPr>
        </p:nvSpPr>
        <p:spPr/>
        <p:txBody>
          <a:bodyPr/>
          <a:lstStyle/>
          <a:p>
            <a:r>
              <a:rPr lang="en-US" dirty="0" smtClean="0"/>
              <a:t>Some Ecosystems Produce Plant Matter Faster Than Others Do (cont’d.)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Estimated Annual Average NPP in Major Life Zones and Ecosystems</a:t>
            </a:r>
            <a:endParaRPr lang="en-US" dirty="0"/>
          </a:p>
        </p:txBody>
      </p:sp>
      <p:pic>
        <p:nvPicPr>
          <p:cNvPr id="5" name="Picture 1" descr="03p062_f14.jpg"/>
          <p:cNvPicPr>
            <a:picLocks noGrp="1" noChangeAspect="1"/>
          </p:cNvPicPr>
          <p:nvPr>
            <p:ph idx="1"/>
          </p:nvPr>
        </p:nvPicPr>
        <p:blipFill>
          <a:blip r:embed="rId3">
            <a:extLst>
              <a:ext uri="{28A0092B-C50C-407E-A947-70E740481C1C}">
                <a14:useLocalDpi xmlns:a14="http://schemas.microsoft.com/office/drawing/2010/main" val="0"/>
              </a:ext>
            </a:extLst>
          </a:blip>
          <a:srcRect l="-1797" r="-1797"/>
          <a:stretch>
            <a:fillRect/>
          </a:stretch>
        </p:blipFill>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924800" y="6584950"/>
            <a:ext cx="122555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t>Fig. 3-14, p. 62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Natural Capital Degradation: The Lost of Tropical Rain Forest</a:t>
            </a:r>
            <a:endParaRPr lang="en-US" dirty="0"/>
          </a:p>
        </p:txBody>
      </p:sp>
      <p:pic>
        <p:nvPicPr>
          <p:cNvPr id="5" name="Picture 1" descr="03p052_f01.jpg"/>
          <p:cNvPicPr>
            <a:picLocks noGrp="1" noChangeAspect="1"/>
          </p:cNvPicPr>
          <p:nvPr>
            <p:ph idx="1"/>
          </p:nvPr>
        </p:nvPicPr>
        <p:blipFill>
          <a:blip r:embed="rId3">
            <a:extLst>
              <a:ext uri="{28A0092B-C50C-407E-A947-70E740481C1C}">
                <a14:useLocalDpi xmlns:a14="http://schemas.microsoft.com/office/drawing/2010/main" val="0"/>
              </a:ext>
            </a:extLst>
          </a:blip>
          <a:srcRect t="-8233" b="-8233"/>
          <a:stretch>
            <a:fillRect/>
          </a:stretch>
        </p:blipFill>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8015288" y="6584950"/>
            <a:ext cx="1139825"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t>Fig. 3-1, p. 52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r>
              <a:rPr lang="en-US" dirty="0" smtClean="0"/>
              <a:t>Matter, in the form of nutrients, cycles within and among ecosystems and the biosphere, and human activities are altering these chemical cycles</a:t>
            </a:r>
            <a:endParaRPr lang="en-US" dirty="0"/>
          </a:p>
        </p:txBody>
      </p:sp>
      <p:sp>
        <p:nvSpPr>
          <p:cNvPr id="37890" name="Rectangle 2"/>
          <p:cNvSpPr>
            <a:spLocks noGrp="1" noChangeArrowheads="1"/>
          </p:cNvSpPr>
          <p:nvPr>
            <p:ph type="title"/>
          </p:nvPr>
        </p:nvSpPr>
        <p:spPr/>
        <p:txBody>
          <a:bodyPr/>
          <a:lstStyle/>
          <a:p>
            <a:r>
              <a:rPr lang="en-US" dirty="0" smtClean="0"/>
              <a:t>3-4 What Happens to Matter in </a:t>
            </a:r>
            <a:br>
              <a:rPr lang="en-US" dirty="0" smtClean="0"/>
            </a:br>
            <a:r>
              <a:rPr lang="en-US" dirty="0" smtClean="0"/>
              <a:t>an Ecosystem?</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r>
              <a:rPr lang="en-US" dirty="0" smtClean="0"/>
              <a:t>Nutrient cycles</a:t>
            </a:r>
          </a:p>
          <a:p>
            <a:pPr lvl="1"/>
            <a:r>
              <a:rPr lang="en-US" dirty="0" smtClean="0"/>
              <a:t>Hydrologic</a:t>
            </a:r>
          </a:p>
          <a:p>
            <a:pPr lvl="1"/>
            <a:r>
              <a:rPr lang="en-US" dirty="0" smtClean="0"/>
              <a:t>Carbon</a:t>
            </a:r>
          </a:p>
          <a:p>
            <a:pPr lvl="1"/>
            <a:r>
              <a:rPr lang="en-US" dirty="0" smtClean="0"/>
              <a:t>Nitrogen</a:t>
            </a:r>
          </a:p>
          <a:p>
            <a:pPr lvl="1"/>
            <a:r>
              <a:rPr lang="en-US" dirty="0" smtClean="0"/>
              <a:t>Phosphorus</a:t>
            </a:r>
          </a:p>
          <a:p>
            <a:pPr lvl="1"/>
            <a:r>
              <a:rPr lang="en-US" dirty="0" smtClean="0"/>
              <a:t>Sulfur </a:t>
            </a:r>
          </a:p>
          <a:p>
            <a:r>
              <a:rPr lang="en-US" dirty="0" smtClean="0"/>
              <a:t>Nutrients may remain in a reservoir for a period of time</a:t>
            </a:r>
          </a:p>
          <a:p>
            <a:endParaRPr lang="en-US" dirty="0"/>
          </a:p>
        </p:txBody>
      </p:sp>
      <p:sp>
        <p:nvSpPr>
          <p:cNvPr id="38914" name="Rectangle 2"/>
          <p:cNvSpPr>
            <a:spLocks noGrp="1" noChangeArrowheads="1"/>
          </p:cNvSpPr>
          <p:nvPr>
            <p:ph type="title"/>
          </p:nvPr>
        </p:nvSpPr>
        <p:spPr/>
        <p:txBody>
          <a:bodyPr/>
          <a:lstStyle/>
          <a:p>
            <a:r>
              <a:rPr lang="en-US" dirty="0" smtClean="0"/>
              <a:t>Nutrients Cycle within and among Ecosystems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r>
              <a:rPr lang="en-US" dirty="0" smtClean="0"/>
              <a:t>Three major processes</a:t>
            </a:r>
          </a:p>
          <a:p>
            <a:pPr lvl="1"/>
            <a:r>
              <a:rPr lang="en-US" dirty="0" smtClean="0"/>
              <a:t>Evaporation, precipitation, transpiration</a:t>
            </a:r>
          </a:p>
          <a:p>
            <a:r>
              <a:rPr lang="en-US" dirty="0" smtClean="0"/>
              <a:t>Alteration of the hydrologic cycle by humans</a:t>
            </a:r>
          </a:p>
          <a:p>
            <a:pPr lvl="1"/>
            <a:r>
              <a:rPr lang="en-US" dirty="0" smtClean="0"/>
              <a:t>Withdrawal of large amounts of freshwater at rates faster than nature can replace it</a:t>
            </a:r>
          </a:p>
          <a:p>
            <a:pPr lvl="1"/>
            <a:r>
              <a:rPr lang="en-US" dirty="0" smtClean="0"/>
              <a:t>Clearing vegetation</a:t>
            </a:r>
          </a:p>
          <a:p>
            <a:pPr lvl="1"/>
            <a:r>
              <a:rPr lang="en-US" dirty="0" smtClean="0"/>
              <a:t>Increased flooding when wetlands are drained</a:t>
            </a:r>
          </a:p>
          <a:p>
            <a:endParaRPr lang="en-US" dirty="0"/>
          </a:p>
        </p:txBody>
      </p:sp>
      <p:sp>
        <p:nvSpPr>
          <p:cNvPr id="39938" name="Rectangle 2"/>
          <p:cNvSpPr>
            <a:spLocks noGrp="1" noChangeArrowheads="1"/>
          </p:cNvSpPr>
          <p:nvPr>
            <p:ph type="title"/>
          </p:nvPr>
        </p:nvSpPr>
        <p:spPr/>
        <p:txBody>
          <a:bodyPr/>
          <a:lstStyle/>
          <a:p>
            <a:r>
              <a:rPr lang="en-US" dirty="0" smtClean="0"/>
              <a:t>The Water Cycle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3" name="Picture 1" descr="03p063_f15_E.jpg"/>
          <p:cNvPicPr>
            <a:picLocks noChangeAspect="1"/>
          </p:cNvPicPr>
          <p:nvPr/>
        </p:nvPicPr>
        <p:blipFill>
          <a:blip r:embed="rId3">
            <a:extLst>
              <a:ext uri="{28A0092B-C50C-407E-A947-70E740481C1C}">
                <a14:useLocalDpi xmlns:a14="http://schemas.microsoft.com/office/drawing/2010/main" val="0"/>
              </a:ext>
            </a:extLst>
          </a:blip>
          <a:srcRect t="3333"/>
          <a:stretch>
            <a:fillRect/>
          </a:stretch>
        </p:blipFill>
        <p:spPr bwMode="auto">
          <a:xfrm>
            <a:off x="766763" y="20638"/>
            <a:ext cx="7610475" cy="6837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1139" name="Rectangle 3" hidden="1"/>
          <p:cNvSpPr>
            <a:spLocks noGrp="1" noChangeArrowheads="1"/>
          </p:cNvSpPr>
          <p:nvPr>
            <p:ph type="title"/>
          </p:nvPr>
        </p:nvSpPr>
        <p:spPr/>
        <p:txBody>
          <a:bodyPr/>
          <a:lstStyle/>
          <a:p>
            <a:pPr eaLnBrk="1" hangingPunct="1">
              <a:defRPr/>
            </a:pPr>
            <a:endParaRPr lang="en-US" sz="1100" smtClean="0"/>
          </a:p>
        </p:txBody>
      </p:sp>
      <p:sp>
        <p:nvSpPr>
          <p:cNvPr id="91141" name="Text Box 5"/>
          <p:cNvSpPr txBox="1">
            <a:spLocks noChangeArrowheads="1"/>
          </p:cNvSpPr>
          <p:nvPr/>
        </p:nvSpPr>
        <p:spPr bwMode="auto">
          <a:xfrm>
            <a:off x="1905000" y="304800"/>
            <a:ext cx="1462088" cy="307975"/>
          </a:xfrm>
          <a:prstGeom prst="rect">
            <a:avLst/>
          </a:prstGeom>
          <a:solidFill>
            <a:srgbClr val="CADDEE"/>
          </a:solidFill>
          <a:ln>
            <a:solidFill>
              <a:srgbClr val="000000"/>
            </a:solidFill>
          </a:ln>
          <a:effec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b="1" smtClean="0">
                <a:solidFill>
                  <a:srgbClr val="000000"/>
                </a:solidFill>
              </a:rPr>
              <a:t>Condensation</a:t>
            </a:r>
          </a:p>
        </p:txBody>
      </p:sp>
      <p:sp>
        <p:nvSpPr>
          <p:cNvPr id="91142" name="Text Box 6"/>
          <p:cNvSpPr txBox="1">
            <a:spLocks noChangeArrowheads="1"/>
          </p:cNvSpPr>
          <p:nvPr/>
        </p:nvSpPr>
        <p:spPr bwMode="auto">
          <a:xfrm>
            <a:off x="6234113" y="457200"/>
            <a:ext cx="1371600" cy="307975"/>
          </a:xfrm>
          <a:prstGeom prst="rect">
            <a:avLst/>
          </a:prstGeom>
          <a:solidFill>
            <a:srgbClr val="CADDEE"/>
          </a:solidFill>
          <a:ln>
            <a:solidFill>
              <a:srgbClr val="000000"/>
            </a:solidFill>
          </a:ln>
          <a:effec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b="1" smtClean="0">
                <a:solidFill>
                  <a:srgbClr val="000000"/>
                </a:solidFill>
              </a:rPr>
              <a:t>Condensation</a:t>
            </a:r>
          </a:p>
        </p:txBody>
      </p:sp>
      <p:sp>
        <p:nvSpPr>
          <p:cNvPr id="69637" name="Text Box 7"/>
          <p:cNvSpPr txBox="1">
            <a:spLocks noChangeArrowheads="1"/>
          </p:cNvSpPr>
          <p:nvPr/>
        </p:nvSpPr>
        <p:spPr bwMode="auto">
          <a:xfrm>
            <a:off x="4167188" y="354013"/>
            <a:ext cx="823912" cy="484187"/>
          </a:xfrm>
          <a:prstGeom prst="rect">
            <a:avLst/>
          </a:prstGeom>
          <a:solidFill>
            <a:srgbClr val="FFFF99"/>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90000"/>
              </a:lnSpc>
            </a:pPr>
            <a:r>
              <a:rPr lang="en-US" b="1">
                <a:solidFill>
                  <a:srgbClr val="000000"/>
                </a:solidFill>
              </a:rPr>
              <a:t>Ice and snow</a:t>
            </a:r>
          </a:p>
        </p:txBody>
      </p:sp>
      <p:sp>
        <p:nvSpPr>
          <p:cNvPr id="91144" name="Text Box 8"/>
          <p:cNvSpPr txBox="1">
            <a:spLocks noChangeArrowheads="1"/>
          </p:cNvSpPr>
          <p:nvPr/>
        </p:nvSpPr>
        <p:spPr bwMode="auto">
          <a:xfrm>
            <a:off x="2057400" y="1014413"/>
            <a:ext cx="1311275" cy="484187"/>
          </a:xfrm>
          <a:prstGeom prst="rect">
            <a:avLst/>
          </a:prstGeom>
          <a:solidFill>
            <a:srgbClr val="CADDEE"/>
          </a:solidFill>
          <a:ln>
            <a:solidFill>
              <a:srgbClr val="000000"/>
            </a:solidFill>
          </a:ln>
          <a:effec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90000"/>
              </a:lnSpc>
              <a:defRPr/>
            </a:pPr>
            <a:r>
              <a:rPr lang="en-US" b="1" smtClean="0">
                <a:solidFill>
                  <a:srgbClr val="000000"/>
                </a:solidFill>
              </a:rPr>
              <a:t>Transpiration </a:t>
            </a:r>
          </a:p>
          <a:p>
            <a:pPr eaLnBrk="1" hangingPunct="1">
              <a:lnSpc>
                <a:spcPct val="90000"/>
              </a:lnSpc>
              <a:defRPr/>
            </a:pPr>
            <a:r>
              <a:rPr lang="en-US" b="1" smtClean="0">
                <a:solidFill>
                  <a:srgbClr val="000000"/>
                </a:solidFill>
              </a:rPr>
              <a:t>from plants</a:t>
            </a:r>
          </a:p>
        </p:txBody>
      </p:sp>
      <p:sp>
        <p:nvSpPr>
          <p:cNvPr id="91145" name="Text Box 9"/>
          <p:cNvSpPr txBox="1">
            <a:spLocks noChangeArrowheads="1"/>
          </p:cNvSpPr>
          <p:nvPr/>
        </p:nvSpPr>
        <p:spPr bwMode="auto">
          <a:xfrm>
            <a:off x="609600" y="1422400"/>
            <a:ext cx="1265238" cy="484188"/>
          </a:xfrm>
          <a:prstGeom prst="rect">
            <a:avLst/>
          </a:prstGeom>
          <a:solidFill>
            <a:srgbClr val="CADDEE"/>
          </a:solidFill>
          <a:ln>
            <a:solidFill>
              <a:srgbClr val="000000"/>
            </a:solidFill>
          </a:ln>
          <a:effec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90000"/>
              </a:lnSpc>
              <a:defRPr/>
            </a:pPr>
            <a:r>
              <a:rPr lang="en-US" b="1" smtClean="0">
                <a:solidFill>
                  <a:srgbClr val="000000"/>
                </a:solidFill>
              </a:rPr>
              <a:t>Precipitation to land</a:t>
            </a:r>
          </a:p>
        </p:txBody>
      </p:sp>
      <p:sp>
        <p:nvSpPr>
          <p:cNvPr id="91146" name="Text Box 10"/>
          <p:cNvSpPr txBox="1">
            <a:spLocks noChangeArrowheads="1"/>
          </p:cNvSpPr>
          <p:nvPr/>
        </p:nvSpPr>
        <p:spPr bwMode="auto">
          <a:xfrm>
            <a:off x="5029200" y="1436688"/>
            <a:ext cx="1525588" cy="484187"/>
          </a:xfrm>
          <a:prstGeom prst="rect">
            <a:avLst/>
          </a:prstGeom>
          <a:solidFill>
            <a:srgbClr val="CADDEE"/>
          </a:solidFill>
          <a:ln>
            <a:solidFill>
              <a:srgbClr val="000000"/>
            </a:solidFill>
          </a:ln>
          <a:effec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90000"/>
              </a:lnSpc>
              <a:defRPr/>
            </a:pPr>
            <a:r>
              <a:rPr lang="en-US" b="1" smtClean="0">
                <a:solidFill>
                  <a:srgbClr val="000000"/>
                </a:solidFill>
              </a:rPr>
              <a:t>Evaporation of </a:t>
            </a:r>
          </a:p>
          <a:p>
            <a:pPr eaLnBrk="1" hangingPunct="1">
              <a:lnSpc>
                <a:spcPct val="90000"/>
              </a:lnSpc>
              <a:defRPr/>
            </a:pPr>
            <a:r>
              <a:rPr lang="en-US" b="1" smtClean="0">
                <a:solidFill>
                  <a:srgbClr val="000000"/>
                </a:solidFill>
              </a:rPr>
              <a:t>surface water</a:t>
            </a:r>
          </a:p>
        </p:txBody>
      </p:sp>
      <p:sp>
        <p:nvSpPr>
          <p:cNvPr id="91147" name="Text Box 11"/>
          <p:cNvSpPr txBox="1">
            <a:spLocks noChangeArrowheads="1"/>
          </p:cNvSpPr>
          <p:nvPr/>
        </p:nvSpPr>
        <p:spPr bwMode="auto">
          <a:xfrm>
            <a:off x="6154738" y="2052638"/>
            <a:ext cx="1236662" cy="484187"/>
          </a:xfrm>
          <a:prstGeom prst="rect">
            <a:avLst/>
          </a:prstGeom>
          <a:solidFill>
            <a:srgbClr val="CADDEE"/>
          </a:solidFill>
          <a:ln>
            <a:solidFill>
              <a:srgbClr val="000000"/>
            </a:solidFill>
          </a:ln>
          <a:effec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90000"/>
              </a:lnSpc>
              <a:defRPr/>
            </a:pPr>
            <a:r>
              <a:rPr lang="en-US" b="1" smtClean="0">
                <a:solidFill>
                  <a:srgbClr val="000000"/>
                </a:solidFill>
              </a:rPr>
              <a:t>Evaporation </a:t>
            </a:r>
          </a:p>
          <a:p>
            <a:pPr eaLnBrk="1" hangingPunct="1">
              <a:lnSpc>
                <a:spcPct val="90000"/>
              </a:lnSpc>
              <a:defRPr/>
            </a:pPr>
            <a:r>
              <a:rPr lang="en-US" b="1" smtClean="0">
                <a:solidFill>
                  <a:srgbClr val="000000"/>
                </a:solidFill>
              </a:rPr>
              <a:t>from ocean</a:t>
            </a:r>
          </a:p>
        </p:txBody>
      </p:sp>
      <p:sp>
        <p:nvSpPr>
          <p:cNvPr id="91148" name="Text Box 12"/>
          <p:cNvSpPr txBox="1">
            <a:spLocks noChangeArrowheads="1"/>
          </p:cNvSpPr>
          <p:nvPr/>
        </p:nvSpPr>
        <p:spPr bwMode="auto">
          <a:xfrm>
            <a:off x="2133600" y="1978025"/>
            <a:ext cx="752475" cy="307975"/>
          </a:xfrm>
          <a:prstGeom prst="rect">
            <a:avLst/>
          </a:prstGeom>
          <a:solidFill>
            <a:srgbClr val="CADDEE"/>
          </a:solidFill>
          <a:ln>
            <a:solidFill>
              <a:srgbClr val="000000"/>
            </a:solidFill>
          </a:ln>
          <a:effec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b="1" smtClean="0">
                <a:solidFill>
                  <a:srgbClr val="000000"/>
                </a:solidFill>
              </a:rPr>
              <a:t>Runoff</a:t>
            </a:r>
          </a:p>
        </p:txBody>
      </p:sp>
      <p:sp>
        <p:nvSpPr>
          <p:cNvPr id="69643" name="Text Box 13"/>
          <p:cNvSpPr txBox="1">
            <a:spLocks noChangeArrowheads="1"/>
          </p:cNvSpPr>
          <p:nvPr/>
        </p:nvSpPr>
        <p:spPr bwMode="auto">
          <a:xfrm>
            <a:off x="2133600" y="2349500"/>
            <a:ext cx="1066800" cy="523875"/>
          </a:xfrm>
          <a:prstGeom prst="rect">
            <a:avLst/>
          </a:prstGeom>
          <a:solidFill>
            <a:srgbClr val="FFFF99"/>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000000"/>
                </a:solidFill>
              </a:rPr>
              <a:t>Lakes and </a:t>
            </a:r>
          </a:p>
          <a:p>
            <a:pPr eaLnBrk="1" hangingPunct="1"/>
            <a:r>
              <a:rPr lang="en-US" b="1">
                <a:solidFill>
                  <a:srgbClr val="000000"/>
                </a:solidFill>
              </a:rPr>
              <a:t>reservoirs</a:t>
            </a:r>
          </a:p>
        </p:txBody>
      </p:sp>
      <p:sp>
        <p:nvSpPr>
          <p:cNvPr id="91150" name="Text Box 14"/>
          <p:cNvSpPr txBox="1">
            <a:spLocks noChangeArrowheads="1"/>
          </p:cNvSpPr>
          <p:nvPr/>
        </p:nvSpPr>
        <p:spPr bwMode="auto">
          <a:xfrm>
            <a:off x="7254875" y="2682875"/>
            <a:ext cx="1284288" cy="484188"/>
          </a:xfrm>
          <a:prstGeom prst="rect">
            <a:avLst/>
          </a:prstGeom>
          <a:solidFill>
            <a:srgbClr val="CADDEE"/>
          </a:solidFill>
          <a:ln>
            <a:solidFill>
              <a:srgbClr val="000000"/>
            </a:solidFill>
          </a:ln>
          <a:effec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90000"/>
              </a:lnSpc>
              <a:defRPr/>
            </a:pPr>
            <a:r>
              <a:rPr lang="en-US" b="1" smtClean="0">
                <a:solidFill>
                  <a:srgbClr val="000000"/>
                </a:solidFill>
              </a:rPr>
              <a:t>Precipitation to ocean</a:t>
            </a:r>
          </a:p>
        </p:txBody>
      </p:sp>
      <p:sp>
        <p:nvSpPr>
          <p:cNvPr id="91151" name="Text Box 15"/>
          <p:cNvSpPr txBox="1">
            <a:spLocks noChangeArrowheads="1"/>
          </p:cNvSpPr>
          <p:nvPr/>
        </p:nvSpPr>
        <p:spPr bwMode="auto">
          <a:xfrm>
            <a:off x="5410200" y="2681288"/>
            <a:ext cx="774700" cy="307975"/>
          </a:xfrm>
          <a:prstGeom prst="rect">
            <a:avLst/>
          </a:prstGeom>
          <a:solidFill>
            <a:srgbClr val="CADDEE"/>
          </a:solidFill>
          <a:ln>
            <a:solidFill>
              <a:srgbClr val="000000"/>
            </a:solidFill>
          </a:ln>
          <a:effec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b="1" smtClean="0">
                <a:solidFill>
                  <a:srgbClr val="000000"/>
                </a:solidFill>
              </a:rPr>
              <a:t>Runoff</a:t>
            </a:r>
          </a:p>
        </p:txBody>
      </p:sp>
      <p:sp>
        <p:nvSpPr>
          <p:cNvPr id="69646" name="Text Box 16"/>
          <p:cNvSpPr txBox="1">
            <a:spLocks noChangeArrowheads="1"/>
          </p:cNvSpPr>
          <p:nvPr/>
        </p:nvSpPr>
        <p:spPr bwMode="auto">
          <a:xfrm>
            <a:off x="2535238" y="2971800"/>
            <a:ext cx="2290762" cy="677863"/>
          </a:xfrm>
          <a:prstGeom prst="rect">
            <a:avLst/>
          </a:prstGeom>
          <a:solidFill>
            <a:srgbClr val="CC0000"/>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90000"/>
              </a:lnSpc>
            </a:pPr>
            <a:r>
              <a:rPr lang="en-US" b="1">
                <a:solidFill>
                  <a:srgbClr val="FFFFFF"/>
                </a:solidFill>
              </a:rPr>
              <a:t>Increased runoff on land covered with crops, buildings and pavement</a:t>
            </a:r>
          </a:p>
        </p:txBody>
      </p:sp>
      <p:sp>
        <p:nvSpPr>
          <p:cNvPr id="91153" name="Text Box 17"/>
          <p:cNvSpPr txBox="1">
            <a:spLocks noChangeArrowheads="1"/>
          </p:cNvSpPr>
          <p:nvPr/>
        </p:nvSpPr>
        <p:spPr bwMode="auto">
          <a:xfrm>
            <a:off x="685800" y="3352800"/>
            <a:ext cx="1447800" cy="615950"/>
          </a:xfrm>
          <a:prstGeom prst="rect">
            <a:avLst/>
          </a:prstGeom>
          <a:solidFill>
            <a:srgbClr val="CADDEE"/>
          </a:solidFill>
          <a:ln>
            <a:solidFill>
              <a:srgbClr val="000000"/>
            </a:solidFill>
          </a:ln>
          <a:effec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80000"/>
              </a:lnSpc>
              <a:defRPr/>
            </a:pPr>
            <a:r>
              <a:rPr lang="en-US" b="1" smtClean="0">
                <a:solidFill>
                  <a:srgbClr val="000000"/>
                </a:solidFill>
              </a:rPr>
              <a:t>Infiltration and percolation into aquifer</a:t>
            </a:r>
          </a:p>
        </p:txBody>
      </p:sp>
      <p:sp>
        <p:nvSpPr>
          <p:cNvPr id="69648" name="Text Box 18"/>
          <p:cNvSpPr txBox="1">
            <a:spLocks noChangeArrowheads="1"/>
          </p:cNvSpPr>
          <p:nvPr/>
        </p:nvSpPr>
        <p:spPr bwMode="auto">
          <a:xfrm>
            <a:off x="5257800" y="3471863"/>
            <a:ext cx="1687513" cy="850900"/>
          </a:xfrm>
          <a:prstGeom prst="rect">
            <a:avLst/>
          </a:prstGeom>
          <a:solidFill>
            <a:srgbClr val="CC0000"/>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80000"/>
              </a:lnSpc>
            </a:pPr>
            <a:r>
              <a:rPr lang="en-US" b="1">
                <a:solidFill>
                  <a:srgbClr val="FFFFFF"/>
                </a:solidFill>
              </a:rPr>
              <a:t>Increased runoff from cutting forests and filling wetlands</a:t>
            </a:r>
          </a:p>
        </p:txBody>
      </p:sp>
      <p:sp>
        <p:nvSpPr>
          <p:cNvPr id="91155" name="Text Box 19"/>
          <p:cNvSpPr txBox="1">
            <a:spLocks noChangeArrowheads="1"/>
          </p:cNvSpPr>
          <p:nvPr/>
        </p:nvSpPr>
        <p:spPr bwMode="auto">
          <a:xfrm>
            <a:off x="3225800" y="3730625"/>
            <a:ext cx="812800" cy="307975"/>
          </a:xfrm>
          <a:prstGeom prst="rect">
            <a:avLst/>
          </a:prstGeom>
          <a:solidFill>
            <a:srgbClr val="CADDEE"/>
          </a:solidFill>
          <a:ln>
            <a:solidFill>
              <a:srgbClr val="000000"/>
            </a:solidFill>
          </a:ln>
          <a:effec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b="1" smtClean="0">
                <a:solidFill>
                  <a:srgbClr val="000000"/>
                </a:solidFill>
              </a:rPr>
              <a:t>Runoff</a:t>
            </a:r>
          </a:p>
        </p:txBody>
      </p:sp>
      <p:sp>
        <p:nvSpPr>
          <p:cNvPr id="69650" name="Text Box 20"/>
          <p:cNvSpPr txBox="1">
            <a:spLocks noChangeArrowheads="1"/>
          </p:cNvSpPr>
          <p:nvPr/>
        </p:nvSpPr>
        <p:spPr bwMode="auto">
          <a:xfrm>
            <a:off x="852488" y="4191000"/>
            <a:ext cx="1308100" cy="509588"/>
          </a:xfrm>
          <a:prstGeom prst="rect">
            <a:avLst/>
          </a:prstGeom>
          <a:solidFill>
            <a:srgbClr val="FFFF99"/>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90000"/>
              </a:lnSpc>
            </a:pPr>
            <a:r>
              <a:rPr lang="en-US" b="1">
                <a:solidFill>
                  <a:srgbClr val="000000"/>
                </a:solidFill>
              </a:rPr>
              <a:t>Groundwater in aquifers</a:t>
            </a:r>
          </a:p>
        </p:txBody>
      </p:sp>
      <p:sp>
        <p:nvSpPr>
          <p:cNvPr id="69651" name="Text Box 21"/>
          <p:cNvSpPr txBox="1">
            <a:spLocks noChangeArrowheads="1"/>
          </p:cNvSpPr>
          <p:nvPr/>
        </p:nvSpPr>
        <p:spPr bwMode="auto">
          <a:xfrm>
            <a:off x="2438400" y="4343400"/>
            <a:ext cx="1385888" cy="509588"/>
          </a:xfrm>
          <a:prstGeom prst="rect">
            <a:avLst/>
          </a:prstGeom>
          <a:solidFill>
            <a:srgbClr val="CC0000"/>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90000"/>
              </a:lnSpc>
            </a:pPr>
            <a:r>
              <a:rPr lang="en-US" b="1">
                <a:solidFill>
                  <a:srgbClr val="FFFFFF"/>
                </a:solidFill>
              </a:rPr>
              <a:t>Overpumping of aquifers</a:t>
            </a:r>
          </a:p>
        </p:txBody>
      </p:sp>
      <p:sp>
        <p:nvSpPr>
          <p:cNvPr id="91158" name="Text Box 22"/>
          <p:cNvSpPr txBox="1">
            <a:spLocks noChangeArrowheads="1"/>
          </p:cNvSpPr>
          <p:nvPr/>
        </p:nvSpPr>
        <p:spPr bwMode="auto">
          <a:xfrm>
            <a:off x="3911600" y="4495800"/>
            <a:ext cx="812800" cy="306388"/>
          </a:xfrm>
          <a:prstGeom prst="rect">
            <a:avLst/>
          </a:prstGeom>
          <a:solidFill>
            <a:srgbClr val="CADDEE"/>
          </a:solidFill>
          <a:ln>
            <a:solidFill>
              <a:srgbClr val="000000"/>
            </a:solidFill>
          </a:ln>
          <a:effec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b="1" smtClean="0">
                <a:solidFill>
                  <a:srgbClr val="000000"/>
                </a:solidFill>
              </a:rPr>
              <a:t>Runoff</a:t>
            </a:r>
          </a:p>
        </p:txBody>
      </p:sp>
      <p:sp>
        <p:nvSpPr>
          <p:cNvPr id="69653" name="Text Box 23"/>
          <p:cNvSpPr txBox="1">
            <a:spLocks noChangeArrowheads="1"/>
          </p:cNvSpPr>
          <p:nvPr/>
        </p:nvSpPr>
        <p:spPr bwMode="auto">
          <a:xfrm>
            <a:off x="5421313" y="4357688"/>
            <a:ext cx="1512887" cy="307975"/>
          </a:xfrm>
          <a:prstGeom prst="rect">
            <a:avLst/>
          </a:prstGeom>
          <a:solidFill>
            <a:srgbClr val="CC0000"/>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FFFFFF"/>
                </a:solidFill>
              </a:rPr>
              <a:t>Water pollution</a:t>
            </a:r>
          </a:p>
        </p:txBody>
      </p:sp>
      <p:sp>
        <p:nvSpPr>
          <p:cNvPr id="69654" name="Text Box 24"/>
          <p:cNvSpPr txBox="1">
            <a:spLocks noChangeArrowheads="1"/>
          </p:cNvSpPr>
          <p:nvPr/>
        </p:nvSpPr>
        <p:spPr bwMode="auto">
          <a:xfrm>
            <a:off x="5486400" y="5105400"/>
            <a:ext cx="781050" cy="307975"/>
          </a:xfrm>
          <a:prstGeom prst="rect">
            <a:avLst/>
          </a:prstGeom>
          <a:solidFill>
            <a:srgbClr val="FFFF99"/>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000000"/>
                </a:solidFill>
              </a:rPr>
              <a:t>Ocean</a:t>
            </a:r>
          </a:p>
        </p:txBody>
      </p:sp>
      <p:sp>
        <p:nvSpPr>
          <p:cNvPr id="91161" name="Text Box 25"/>
          <p:cNvSpPr txBox="1">
            <a:spLocks noChangeArrowheads="1"/>
          </p:cNvSpPr>
          <p:nvPr/>
        </p:nvSpPr>
        <p:spPr bwMode="auto">
          <a:xfrm>
            <a:off x="1195388" y="5634038"/>
            <a:ext cx="1973262" cy="260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100" b="1" smtClean="0">
                <a:solidFill>
                  <a:srgbClr val="000000"/>
                </a:solidFill>
              </a:rPr>
              <a:t>Natural process</a:t>
            </a:r>
          </a:p>
        </p:txBody>
      </p:sp>
      <p:sp>
        <p:nvSpPr>
          <p:cNvPr id="91162" name="Text Box 26"/>
          <p:cNvSpPr txBox="1">
            <a:spLocks noChangeArrowheads="1"/>
          </p:cNvSpPr>
          <p:nvPr/>
        </p:nvSpPr>
        <p:spPr bwMode="auto">
          <a:xfrm>
            <a:off x="1195388" y="5865813"/>
            <a:ext cx="2074862" cy="260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100" b="1" smtClean="0">
                <a:solidFill>
                  <a:srgbClr val="000000"/>
                </a:solidFill>
              </a:rPr>
              <a:t>Natural reservoir</a:t>
            </a:r>
          </a:p>
        </p:txBody>
      </p:sp>
      <p:sp>
        <p:nvSpPr>
          <p:cNvPr id="91163" name="Text Box 27"/>
          <p:cNvSpPr txBox="1">
            <a:spLocks noChangeArrowheads="1"/>
          </p:cNvSpPr>
          <p:nvPr/>
        </p:nvSpPr>
        <p:spPr bwMode="auto">
          <a:xfrm>
            <a:off x="1195388" y="6049963"/>
            <a:ext cx="1947862" cy="260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100" b="1" smtClean="0">
                <a:solidFill>
                  <a:srgbClr val="000000"/>
                </a:solidFill>
              </a:rPr>
              <a:t>Human impacts</a:t>
            </a:r>
          </a:p>
        </p:txBody>
      </p:sp>
      <p:sp>
        <p:nvSpPr>
          <p:cNvPr id="91164" name="Text Box 28"/>
          <p:cNvSpPr txBox="1">
            <a:spLocks noChangeArrowheads="1"/>
          </p:cNvSpPr>
          <p:nvPr/>
        </p:nvSpPr>
        <p:spPr bwMode="auto">
          <a:xfrm>
            <a:off x="1195388" y="6262688"/>
            <a:ext cx="2011362" cy="260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100" b="1" smtClean="0">
                <a:solidFill>
                  <a:srgbClr val="000000"/>
                </a:solidFill>
              </a:rPr>
              <a:t>Natural pathway</a:t>
            </a:r>
          </a:p>
        </p:txBody>
      </p:sp>
      <p:sp>
        <p:nvSpPr>
          <p:cNvPr id="91165" name="Text Box 29"/>
          <p:cNvSpPr txBox="1">
            <a:spLocks noChangeArrowheads="1"/>
          </p:cNvSpPr>
          <p:nvPr/>
        </p:nvSpPr>
        <p:spPr bwMode="auto">
          <a:xfrm>
            <a:off x="1195388" y="6477000"/>
            <a:ext cx="2005012" cy="430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100" b="1" smtClean="0">
                <a:solidFill>
                  <a:srgbClr val="000000"/>
                </a:solidFill>
              </a:rPr>
              <a:t>Pathway affected by human activities</a:t>
            </a:r>
          </a:p>
        </p:txBody>
      </p:sp>
      <p:sp>
        <p:nvSpPr>
          <p:cNvPr id="33" name="Rectangle 3"/>
          <p:cNvSpPr>
            <a:spLocks noChangeArrowheads="1"/>
          </p:cNvSpPr>
          <p:nvPr/>
        </p:nvSpPr>
        <p:spPr bwMode="auto">
          <a:xfrm>
            <a:off x="7924800" y="6584950"/>
            <a:ext cx="122555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t>Fig. 3-15, p. 63</a:t>
            </a:r>
          </a:p>
        </p:txBody>
      </p:sp>
    </p:spTree>
    <p:extLst>
      <p:ext uri="{BB962C8B-B14F-4D97-AF65-F5344CB8AC3E}">
        <p14:creationId xmlns:p14="http://schemas.microsoft.com/office/powerpoint/2010/main" val="12468185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027"/>
          <p:cNvSpPr>
            <a:spLocks noGrp="1" noChangeArrowheads="1"/>
          </p:cNvSpPr>
          <p:nvPr>
            <p:ph idx="1"/>
          </p:nvPr>
        </p:nvSpPr>
        <p:spPr/>
        <p:txBody>
          <a:bodyPr/>
          <a:lstStyle/>
          <a:p>
            <a:r>
              <a:rPr lang="en-US" dirty="0" smtClean="0"/>
              <a:t>Properties  of water due to hydrogen bonds between water molecules:</a:t>
            </a:r>
          </a:p>
          <a:p>
            <a:pPr lvl="1"/>
            <a:r>
              <a:rPr lang="en-US" dirty="0" smtClean="0"/>
              <a:t>Liquid over large temperature range</a:t>
            </a:r>
          </a:p>
          <a:p>
            <a:pPr lvl="1"/>
            <a:r>
              <a:rPr lang="en-US" dirty="0" smtClean="0"/>
              <a:t>Changes temperature slowly</a:t>
            </a:r>
          </a:p>
          <a:p>
            <a:pPr lvl="1"/>
            <a:r>
              <a:rPr lang="en-US" dirty="0" smtClean="0"/>
              <a:t>High boiling point: 100˚C</a:t>
            </a:r>
          </a:p>
          <a:p>
            <a:pPr lvl="1"/>
            <a:r>
              <a:rPr lang="en-US" dirty="0" smtClean="0"/>
              <a:t>Adhesion and cohesion</a:t>
            </a:r>
          </a:p>
          <a:p>
            <a:pPr lvl="1"/>
            <a:r>
              <a:rPr lang="en-US" dirty="0" smtClean="0"/>
              <a:t>Expands as it freezes </a:t>
            </a:r>
          </a:p>
          <a:p>
            <a:pPr lvl="1"/>
            <a:r>
              <a:rPr lang="en-US" dirty="0" smtClean="0"/>
              <a:t>Solvent</a:t>
            </a:r>
          </a:p>
          <a:p>
            <a:pPr lvl="1"/>
            <a:r>
              <a:rPr lang="en-US" dirty="0" smtClean="0"/>
              <a:t>Filters out harmful UV</a:t>
            </a:r>
          </a:p>
          <a:p>
            <a:pPr lvl="1"/>
            <a:endParaRPr lang="en-US" dirty="0" smtClean="0"/>
          </a:p>
          <a:p>
            <a:endParaRPr lang="en-US" dirty="0"/>
          </a:p>
        </p:txBody>
      </p:sp>
      <p:sp>
        <p:nvSpPr>
          <p:cNvPr id="44034" name="Rectangle 1026"/>
          <p:cNvSpPr>
            <a:spLocks noGrp="1" noChangeArrowheads="1"/>
          </p:cNvSpPr>
          <p:nvPr>
            <p:ph type="title"/>
          </p:nvPr>
        </p:nvSpPr>
        <p:spPr/>
        <p:txBody>
          <a:bodyPr/>
          <a:lstStyle/>
          <a:p>
            <a:r>
              <a:rPr lang="en-US" dirty="0" smtClean="0"/>
              <a:t>Science Focus: Water’s Unique Properties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3729" name="Picture 14" descr="03p064_f3A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5263" y="74613"/>
            <a:ext cx="6194425" cy="670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78" name="Rectangle 2" hidden="1"/>
          <p:cNvSpPr>
            <a:spLocks noGrp="1" noChangeArrowheads="1"/>
          </p:cNvSpPr>
          <p:nvPr>
            <p:ph type="title"/>
          </p:nvPr>
        </p:nvSpPr>
        <p:spPr/>
        <p:txBody>
          <a:bodyPr/>
          <a:lstStyle/>
          <a:p>
            <a:pPr eaLnBrk="1" hangingPunct="1">
              <a:defRPr/>
            </a:pPr>
            <a:endParaRPr lang="en-US" smtClean="0"/>
          </a:p>
        </p:txBody>
      </p:sp>
      <p:sp>
        <p:nvSpPr>
          <p:cNvPr id="50179" name="Rectangle 3"/>
          <p:cNvSpPr>
            <a:spLocks noChangeArrowheads="1"/>
          </p:cNvSpPr>
          <p:nvPr/>
        </p:nvSpPr>
        <p:spPr bwMode="auto">
          <a:xfrm>
            <a:off x="7980363" y="6584950"/>
            <a:ext cx="1166812"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t>Fig. 3-A, p. 64</a:t>
            </a:r>
          </a:p>
        </p:txBody>
      </p:sp>
      <p:sp>
        <p:nvSpPr>
          <p:cNvPr id="73732" name="Rectangle 2"/>
          <p:cNvSpPr>
            <a:spLocks noChangeArrowheads="1"/>
          </p:cNvSpPr>
          <p:nvPr/>
        </p:nvSpPr>
        <p:spPr bwMode="auto">
          <a:xfrm>
            <a:off x="1503362" y="11113"/>
            <a:ext cx="28400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b="1" dirty="0"/>
              <a:t>Slightly negative charge</a:t>
            </a:r>
          </a:p>
        </p:txBody>
      </p:sp>
      <p:sp>
        <p:nvSpPr>
          <p:cNvPr id="73733" name="TextBox 3"/>
          <p:cNvSpPr txBox="1">
            <a:spLocks noChangeArrowheads="1"/>
          </p:cNvSpPr>
          <p:nvPr/>
        </p:nvSpPr>
        <p:spPr bwMode="auto">
          <a:xfrm>
            <a:off x="6629400" y="3886200"/>
            <a:ext cx="1262063"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1800" b="1" dirty="0"/>
              <a:t>Hydrogen</a:t>
            </a:r>
          </a:p>
          <a:p>
            <a:pPr eaLnBrk="1" hangingPunct="1"/>
            <a:r>
              <a:rPr lang="en-US" sz="1800" b="1" dirty="0"/>
              <a:t>bonds</a:t>
            </a:r>
          </a:p>
        </p:txBody>
      </p:sp>
      <p:sp>
        <p:nvSpPr>
          <p:cNvPr id="73734" name="TextBox 4"/>
          <p:cNvSpPr txBox="1">
            <a:spLocks noChangeArrowheads="1"/>
          </p:cNvSpPr>
          <p:nvPr/>
        </p:nvSpPr>
        <p:spPr bwMode="auto">
          <a:xfrm>
            <a:off x="4953000" y="6248400"/>
            <a:ext cx="2776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1800" b="1" dirty="0"/>
              <a:t>Slightly positive charge</a:t>
            </a:r>
          </a:p>
        </p:txBody>
      </p:sp>
      <p:cxnSp>
        <p:nvCxnSpPr>
          <p:cNvPr id="7" name="Straight Connector 6"/>
          <p:cNvCxnSpPr/>
          <p:nvPr/>
        </p:nvCxnSpPr>
        <p:spPr bwMode="auto">
          <a:xfrm>
            <a:off x="3886200" y="212725"/>
            <a:ext cx="1006475" cy="168275"/>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p:nvPr/>
        </p:nvCxnSpPr>
        <p:spPr bwMode="auto">
          <a:xfrm>
            <a:off x="6246813" y="3948113"/>
            <a:ext cx="409575" cy="115887"/>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73737" name="Group 12"/>
          <p:cNvGrpSpPr>
            <a:grpSpLocks/>
          </p:cNvGrpSpPr>
          <p:nvPr/>
        </p:nvGrpSpPr>
        <p:grpSpPr bwMode="auto">
          <a:xfrm>
            <a:off x="5216525" y="5478463"/>
            <a:ext cx="1060450" cy="827087"/>
            <a:chOff x="5215965" y="5478929"/>
            <a:chExt cx="1060823" cy="826247"/>
          </a:xfrm>
        </p:grpSpPr>
        <p:cxnSp>
          <p:nvCxnSpPr>
            <p:cNvPr id="12" name="Straight Connector 11"/>
            <p:cNvCxnSpPr/>
            <p:nvPr/>
          </p:nvCxnSpPr>
          <p:spPr bwMode="auto">
            <a:xfrm>
              <a:off x="5215965" y="5486858"/>
              <a:ext cx="117516" cy="818318"/>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p:nvPr/>
          </p:nvCxnSpPr>
          <p:spPr bwMode="auto">
            <a:xfrm flipH="1">
              <a:off x="5341422" y="5478929"/>
              <a:ext cx="935366" cy="818318"/>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13" name="Title 1"/>
          <p:cNvSpPr txBox="1">
            <a:spLocks/>
          </p:cNvSpPr>
          <p:nvPr/>
        </p:nvSpPr>
        <p:spPr bwMode="auto">
          <a:xfrm>
            <a:off x="5943600" y="0"/>
            <a:ext cx="3200400" cy="4572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475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pPr algn="r"/>
            <a:r>
              <a:rPr lang="en-US" smtClean="0"/>
              <a:t>Hydrogen Bonds in Water</a:t>
            </a:r>
            <a:endParaRPr lang="en-US"/>
          </a:p>
        </p:txBody>
      </p:sp>
    </p:spTree>
    <p:extLst>
      <p:ext uri="{BB962C8B-B14F-4D97-AF65-F5344CB8AC3E}">
        <p14:creationId xmlns:p14="http://schemas.microsoft.com/office/powerpoint/2010/main" val="1094685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r>
              <a:rPr lang="en-US" dirty="0" smtClean="0"/>
              <a:t>Based on CO</a:t>
            </a:r>
            <a:r>
              <a:rPr lang="en-US" baseline="-25000" dirty="0" smtClean="0"/>
              <a:t>2</a:t>
            </a:r>
            <a:endParaRPr lang="en-US" dirty="0" smtClean="0"/>
          </a:p>
          <a:p>
            <a:r>
              <a:rPr lang="en-US" dirty="0" smtClean="0"/>
              <a:t>Producers remove CO</a:t>
            </a:r>
            <a:r>
              <a:rPr lang="en-US" baseline="-25000" dirty="0" smtClean="0"/>
              <a:t>2</a:t>
            </a:r>
            <a:r>
              <a:rPr lang="en-US" dirty="0" smtClean="0"/>
              <a:t> from the atmosphere</a:t>
            </a:r>
          </a:p>
          <a:p>
            <a:r>
              <a:rPr lang="en-US" dirty="0" smtClean="0"/>
              <a:t>Consumers use CO</a:t>
            </a:r>
            <a:r>
              <a:rPr lang="en-US" baseline="-25000" dirty="0" smtClean="0"/>
              <a:t>2</a:t>
            </a:r>
            <a:endParaRPr lang="en-US" dirty="0" smtClean="0"/>
          </a:p>
          <a:p>
            <a:r>
              <a:rPr lang="en-US" dirty="0" smtClean="0"/>
              <a:t>Some carbon takes a long time to recycle</a:t>
            </a:r>
          </a:p>
          <a:p>
            <a:r>
              <a:rPr lang="en-US" dirty="0" smtClean="0"/>
              <a:t>Humans altering carbon cycle by burning fossil fuels</a:t>
            </a:r>
            <a:endParaRPr lang="en-US" dirty="0"/>
          </a:p>
        </p:txBody>
      </p:sp>
      <p:sp>
        <p:nvSpPr>
          <p:cNvPr id="47106" name="Rectangle 2"/>
          <p:cNvSpPr>
            <a:spLocks noGrp="1" noChangeArrowheads="1"/>
          </p:cNvSpPr>
          <p:nvPr>
            <p:ph type="title"/>
          </p:nvPr>
        </p:nvSpPr>
        <p:spPr/>
        <p:txBody>
          <a:bodyPr/>
          <a:lstStyle/>
          <a:p>
            <a:r>
              <a:rPr lang="en-US" dirty="0" smtClean="0"/>
              <a:t>The Carbon Cycle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descr="03p066_f17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900" y="0"/>
            <a:ext cx="81899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187" name="Rectangle 3" hidden="1"/>
          <p:cNvSpPr>
            <a:spLocks noGrp="1" noChangeArrowheads="1"/>
          </p:cNvSpPr>
          <p:nvPr>
            <p:ph type="title"/>
          </p:nvPr>
        </p:nvSpPr>
        <p:spPr/>
        <p:txBody>
          <a:bodyPr/>
          <a:lstStyle/>
          <a:p>
            <a:pPr eaLnBrk="1" hangingPunct="1">
              <a:defRPr/>
            </a:pPr>
            <a:endParaRPr lang="en-US" sz="1200" smtClean="0"/>
          </a:p>
        </p:txBody>
      </p:sp>
      <p:sp>
        <p:nvSpPr>
          <p:cNvPr id="79875" name="Text Box 5"/>
          <p:cNvSpPr txBox="1">
            <a:spLocks noChangeArrowheads="1"/>
          </p:cNvSpPr>
          <p:nvPr/>
        </p:nvSpPr>
        <p:spPr bwMode="auto">
          <a:xfrm>
            <a:off x="4017963" y="69850"/>
            <a:ext cx="1189037" cy="738188"/>
          </a:xfrm>
          <a:prstGeom prst="rect">
            <a:avLst/>
          </a:prstGeom>
          <a:solidFill>
            <a:srgbClr val="FFFF99"/>
          </a:solidFill>
          <a:ln w="9525">
            <a:solidFill>
              <a:srgbClr val="000000"/>
            </a:solidFill>
            <a:miter lim="800000"/>
            <a:headEnd/>
            <a:tailEnd/>
          </a:ln>
        </p:spPr>
        <p:txBody>
          <a:bodyPr anchor="ct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b="1">
                <a:solidFill>
                  <a:srgbClr val="000000"/>
                </a:solidFill>
              </a:rPr>
              <a:t>Carbon dioxide in atmosphere</a:t>
            </a:r>
          </a:p>
        </p:txBody>
      </p:sp>
      <p:sp>
        <p:nvSpPr>
          <p:cNvPr id="93190" name="Text Box 6"/>
          <p:cNvSpPr txBox="1">
            <a:spLocks noChangeArrowheads="1"/>
          </p:cNvSpPr>
          <p:nvPr/>
        </p:nvSpPr>
        <p:spPr bwMode="auto">
          <a:xfrm>
            <a:off x="5691188" y="373063"/>
            <a:ext cx="1243012" cy="307975"/>
          </a:xfrm>
          <a:prstGeom prst="rect">
            <a:avLst/>
          </a:prstGeom>
          <a:solidFill>
            <a:srgbClr val="CADDEE"/>
          </a:solidFill>
          <a:ln>
            <a:solidFill>
              <a:srgbClr val="000000"/>
            </a:solidFill>
          </a:ln>
          <a:effectLst/>
        </p:spPr>
        <p:txBody>
          <a:bodyPr anchor="ct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b="1" smtClean="0">
                <a:solidFill>
                  <a:srgbClr val="000000"/>
                </a:solidFill>
              </a:rPr>
              <a:t>Respiration</a:t>
            </a:r>
          </a:p>
        </p:txBody>
      </p:sp>
      <p:sp>
        <p:nvSpPr>
          <p:cNvPr id="93191" name="Text Box 7"/>
          <p:cNvSpPr txBox="1">
            <a:spLocks noChangeArrowheads="1"/>
          </p:cNvSpPr>
          <p:nvPr/>
        </p:nvSpPr>
        <p:spPr bwMode="auto">
          <a:xfrm>
            <a:off x="5346700" y="804863"/>
            <a:ext cx="1609725" cy="307975"/>
          </a:xfrm>
          <a:prstGeom prst="rect">
            <a:avLst/>
          </a:prstGeom>
          <a:solidFill>
            <a:srgbClr val="CADDEE"/>
          </a:solidFill>
          <a:ln>
            <a:solidFill>
              <a:srgbClr val="000000"/>
            </a:solidFill>
          </a:ln>
          <a:effectLst/>
        </p:spPr>
        <p:txBody>
          <a:bodyPr anchor="ct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b="1" smtClean="0">
                <a:solidFill>
                  <a:srgbClr val="000000"/>
                </a:solidFill>
              </a:rPr>
              <a:t>Photosynthesis</a:t>
            </a:r>
          </a:p>
        </p:txBody>
      </p:sp>
      <p:sp>
        <p:nvSpPr>
          <p:cNvPr id="79878" name="Text Box 8"/>
          <p:cNvSpPr txBox="1">
            <a:spLocks noChangeArrowheads="1"/>
          </p:cNvSpPr>
          <p:nvPr/>
        </p:nvSpPr>
        <p:spPr bwMode="auto">
          <a:xfrm>
            <a:off x="5700713" y="1219200"/>
            <a:ext cx="1268412" cy="555625"/>
          </a:xfrm>
          <a:prstGeom prst="rect">
            <a:avLst/>
          </a:prstGeom>
          <a:solidFill>
            <a:srgbClr val="FFFF99"/>
          </a:solidFill>
          <a:ln w="9525">
            <a:solidFill>
              <a:srgbClr val="000000"/>
            </a:solidFill>
            <a:miter lim="800000"/>
            <a:headEnd/>
            <a:tailEnd/>
          </a:ln>
        </p:spPr>
        <p:txBody>
          <a:bodyPr anchor="ct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b="1">
                <a:solidFill>
                  <a:srgbClr val="000000"/>
                </a:solidFill>
              </a:rPr>
              <a:t>Animals (consumers)</a:t>
            </a:r>
          </a:p>
        </p:txBody>
      </p:sp>
      <p:sp>
        <p:nvSpPr>
          <p:cNvPr id="93193" name="Text Box 9"/>
          <p:cNvSpPr txBox="1">
            <a:spLocks noChangeArrowheads="1"/>
          </p:cNvSpPr>
          <p:nvPr/>
        </p:nvSpPr>
        <p:spPr bwMode="auto">
          <a:xfrm>
            <a:off x="7488238" y="1228725"/>
            <a:ext cx="1198562" cy="523875"/>
          </a:xfrm>
          <a:prstGeom prst="rect">
            <a:avLst/>
          </a:prstGeom>
          <a:solidFill>
            <a:srgbClr val="CADDEE"/>
          </a:solidFill>
          <a:ln>
            <a:solidFill>
              <a:srgbClr val="000000"/>
            </a:solidFill>
          </a:ln>
          <a:effectLst/>
        </p:spPr>
        <p:txBody>
          <a:bodyPr anchor="ct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b="1" smtClean="0">
                <a:solidFill>
                  <a:srgbClr val="000000"/>
                </a:solidFill>
              </a:rPr>
              <a:t>Burning fossil fuels</a:t>
            </a:r>
          </a:p>
        </p:txBody>
      </p:sp>
      <p:sp>
        <p:nvSpPr>
          <p:cNvPr id="93194" name="Text Box 10"/>
          <p:cNvSpPr txBox="1">
            <a:spLocks noChangeArrowheads="1"/>
          </p:cNvSpPr>
          <p:nvPr/>
        </p:nvSpPr>
        <p:spPr bwMode="auto">
          <a:xfrm>
            <a:off x="914400" y="1816100"/>
            <a:ext cx="1022350" cy="307975"/>
          </a:xfrm>
          <a:prstGeom prst="rect">
            <a:avLst/>
          </a:prstGeom>
          <a:solidFill>
            <a:srgbClr val="CADDEE"/>
          </a:solidFill>
          <a:ln>
            <a:solidFill>
              <a:srgbClr val="000000"/>
            </a:solidFill>
          </a:ln>
          <a:effectLst/>
        </p:spPr>
        <p:txBody>
          <a:bodyPr anchor="ct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b="1" smtClean="0">
                <a:solidFill>
                  <a:srgbClr val="000000"/>
                </a:solidFill>
              </a:rPr>
              <a:t>Diffusion</a:t>
            </a:r>
          </a:p>
        </p:txBody>
      </p:sp>
      <p:sp>
        <p:nvSpPr>
          <p:cNvPr id="93195" name="Text Box 11"/>
          <p:cNvSpPr txBox="1">
            <a:spLocks noChangeArrowheads="1"/>
          </p:cNvSpPr>
          <p:nvPr/>
        </p:nvSpPr>
        <p:spPr bwMode="auto">
          <a:xfrm>
            <a:off x="2841625" y="1828800"/>
            <a:ext cx="1231900" cy="307975"/>
          </a:xfrm>
          <a:prstGeom prst="rect">
            <a:avLst/>
          </a:prstGeom>
          <a:solidFill>
            <a:srgbClr val="CADDEE"/>
          </a:solidFill>
          <a:ln>
            <a:solidFill>
              <a:srgbClr val="000000"/>
            </a:solidFill>
          </a:ln>
          <a:effectLst/>
        </p:spPr>
        <p:txBody>
          <a:bodyPr anchor="ct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b="1" smtClean="0">
                <a:solidFill>
                  <a:srgbClr val="000000"/>
                </a:solidFill>
              </a:rPr>
              <a:t>Forest fires</a:t>
            </a:r>
          </a:p>
        </p:txBody>
      </p:sp>
      <p:sp>
        <p:nvSpPr>
          <p:cNvPr id="79882" name="Text Box 12"/>
          <p:cNvSpPr txBox="1">
            <a:spLocks noChangeArrowheads="1"/>
          </p:cNvSpPr>
          <p:nvPr/>
        </p:nvSpPr>
        <p:spPr bwMode="auto">
          <a:xfrm>
            <a:off x="4451350" y="2403475"/>
            <a:ext cx="1843088" cy="307975"/>
          </a:xfrm>
          <a:prstGeom prst="rect">
            <a:avLst/>
          </a:prstGeom>
          <a:solidFill>
            <a:srgbClr val="FFFF99"/>
          </a:solidFill>
          <a:ln w="9525">
            <a:solidFill>
              <a:srgbClr val="000000"/>
            </a:solidFill>
            <a:miter lim="800000"/>
            <a:headEnd/>
            <a:tailEnd/>
          </a:ln>
        </p:spPr>
        <p:txBody>
          <a:bodyPr anchor="ct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b="1">
                <a:solidFill>
                  <a:srgbClr val="000000"/>
                </a:solidFill>
              </a:rPr>
              <a:t>Plants (producers)</a:t>
            </a:r>
          </a:p>
        </p:txBody>
      </p:sp>
      <p:sp>
        <p:nvSpPr>
          <p:cNvPr id="93197" name="Text Box 13"/>
          <p:cNvSpPr txBox="1">
            <a:spLocks noChangeArrowheads="1"/>
          </p:cNvSpPr>
          <p:nvPr/>
        </p:nvSpPr>
        <p:spPr bwMode="auto">
          <a:xfrm>
            <a:off x="2209800" y="2587625"/>
            <a:ext cx="1420813" cy="307975"/>
          </a:xfrm>
          <a:prstGeom prst="rect">
            <a:avLst/>
          </a:prstGeom>
          <a:solidFill>
            <a:srgbClr val="CADDEE"/>
          </a:solidFill>
          <a:ln>
            <a:solidFill>
              <a:srgbClr val="000000"/>
            </a:solidFill>
          </a:ln>
          <a:effectLst/>
        </p:spPr>
        <p:txBody>
          <a:bodyPr anchor="ct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b="1" smtClean="0">
                <a:solidFill>
                  <a:srgbClr val="000000"/>
                </a:solidFill>
              </a:rPr>
              <a:t>Deforestation</a:t>
            </a:r>
          </a:p>
        </p:txBody>
      </p:sp>
      <p:sp>
        <p:nvSpPr>
          <p:cNvPr id="93198" name="Text Box 14"/>
          <p:cNvSpPr txBox="1">
            <a:spLocks noChangeArrowheads="1"/>
          </p:cNvSpPr>
          <p:nvPr/>
        </p:nvSpPr>
        <p:spPr bwMode="auto">
          <a:xfrm>
            <a:off x="1524000" y="3048000"/>
            <a:ext cx="1536700" cy="307975"/>
          </a:xfrm>
          <a:prstGeom prst="rect">
            <a:avLst/>
          </a:prstGeom>
          <a:solidFill>
            <a:srgbClr val="CADDEE"/>
          </a:solidFill>
          <a:ln>
            <a:solidFill>
              <a:srgbClr val="000000"/>
            </a:solidFill>
          </a:ln>
          <a:effectLst/>
        </p:spPr>
        <p:txBody>
          <a:bodyPr anchor="ct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b="1" smtClean="0">
                <a:solidFill>
                  <a:srgbClr val="000000"/>
                </a:solidFill>
              </a:rPr>
              <a:t>Transportation</a:t>
            </a:r>
          </a:p>
        </p:txBody>
      </p:sp>
      <p:sp>
        <p:nvSpPr>
          <p:cNvPr id="93199" name="Text Box 15"/>
          <p:cNvSpPr txBox="1">
            <a:spLocks noChangeArrowheads="1"/>
          </p:cNvSpPr>
          <p:nvPr/>
        </p:nvSpPr>
        <p:spPr bwMode="auto">
          <a:xfrm>
            <a:off x="3581400" y="3044825"/>
            <a:ext cx="1243013" cy="307975"/>
          </a:xfrm>
          <a:prstGeom prst="rect">
            <a:avLst/>
          </a:prstGeom>
          <a:solidFill>
            <a:srgbClr val="CADDEE"/>
          </a:solidFill>
          <a:ln>
            <a:solidFill>
              <a:srgbClr val="000000"/>
            </a:solidFill>
          </a:ln>
          <a:effectLst/>
        </p:spPr>
        <p:txBody>
          <a:bodyPr anchor="ct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b="1" smtClean="0">
                <a:solidFill>
                  <a:srgbClr val="000000"/>
                </a:solidFill>
              </a:rPr>
              <a:t>Respiration</a:t>
            </a:r>
          </a:p>
        </p:txBody>
      </p:sp>
      <p:sp>
        <p:nvSpPr>
          <p:cNvPr id="79886" name="Text Box 16"/>
          <p:cNvSpPr txBox="1">
            <a:spLocks noChangeArrowheads="1"/>
          </p:cNvSpPr>
          <p:nvPr/>
        </p:nvSpPr>
        <p:spPr bwMode="auto">
          <a:xfrm>
            <a:off x="6597650" y="3160713"/>
            <a:ext cx="1249363" cy="788987"/>
          </a:xfrm>
          <a:prstGeom prst="rect">
            <a:avLst/>
          </a:prstGeom>
          <a:solidFill>
            <a:srgbClr val="FFFF99"/>
          </a:solidFill>
          <a:ln w="9525">
            <a:solidFill>
              <a:srgbClr val="000000"/>
            </a:solidFill>
            <a:miter lim="800000"/>
            <a:headEnd/>
            <a:tailEnd/>
          </a:ln>
        </p:spPr>
        <p:txBody>
          <a:bodyPr anchor="ct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b="1">
                <a:solidFill>
                  <a:srgbClr val="000000"/>
                </a:solidFill>
              </a:rPr>
              <a:t>Carbon in plants (producers)</a:t>
            </a:r>
          </a:p>
        </p:txBody>
      </p:sp>
      <p:sp>
        <p:nvSpPr>
          <p:cNvPr id="79887" name="Text Box 17"/>
          <p:cNvSpPr txBox="1">
            <a:spLocks noChangeArrowheads="1"/>
          </p:cNvSpPr>
          <p:nvPr/>
        </p:nvSpPr>
        <p:spPr bwMode="auto">
          <a:xfrm>
            <a:off x="76200" y="3702050"/>
            <a:ext cx="1863725" cy="503238"/>
          </a:xfrm>
          <a:prstGeom prst="rect">
            <a:avLst/>
          </a:prstGeom>
          <a:solidFill>
            <a:srgbClr val="FFFF99"/>
          </a:solidFill>
          <a:ln w="9525">
            <a:solidFill>
              <a:srgbClr val="000000"/>
            </a:solidFill>
            <a:miter lim="800000"/>
            <a:headEnd/>
            <a:tailEnd/>
          </a:ln>
        </p:spPr>
        <p:txBody>
          <a:bodyPr anchor="ct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000000"/>
                </a:solidFill>
              </a:rPr>
              <a:t>Carbon dioxide dissolved in ocean</a:t>
            </a:r>
          </a:p>
        </p:txBody>
      </p:sp>
      <p:sp>
        <p:nvSpPr>
          <p:cNvPr id="79888" name="Text Box 18"/>
          <p:cNvSpPr txBox="1">
            <a:spLocks noChangeArrowheads="1"/>
          </p:cNvSpPr>
          <p:nvPr/>
        </p:nvSpPr>
        <p:spPr bwMode="auto">
          <a:xfrm>
            <a:off x="4191000" y="3581400"/>
            <a:ext cx="1250950" cy="738188"/>
          </a:xfrm>
          <a:prstGeom prst="rect">
            <a:avLst/>
          </a:prstGeom>
          <a:solidFill>
            <a:srgbClr val="FFFF99"/>
          </a:solidFill>
          <a:ln w="9525">
            <a:solidFill>
              <a:srgbClr val="000000"/>
            </a:solidFill>
            <a:miter lim="800000"/>
            <a:headEnd/>
            <a:tailEnd/>
          </a:ln>
        </p:spPr>
        <p:txBody>
          <a:bodyPr anchor="ct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b="1">
                <a:solidFill>
                  <a:srgbClr val="000000"/>
                </a:solidFill>
              </a:rPr>
              <a:t>Carbon in animals (consumers)</a:t>
            </a:r>
          </a:p>
        </p:txBody>
      </p:sp>
      <p:sp>
        <p:nvSpPr>
          <p:cNvPr id="93203" name="Text Box 19"/>
          <p:cNvSpPr txBox="1">
            <a:spLocks noChangeArrowheads="1"/>
          </p:cNvSpPr>
          <p:nvPr/>
        </p:nvSpPr>
        <p:spPr bwMode="auto">
          <a:xfrm>
            <a:off x="5867400" y="4111625"/>
            <a:ext cx="1568450" cy="307975"/>
          </a:xfrm>
          <a:prstGeom prst="rect">
            <a:avLst/>
          </a:prstGeom>
          <a:solidFill>
            <a:srgbClr val="CADDEE"/>
          </a:solidFill>
          <a:ln>
            <a:solidFill>
              <a:srgbClr val="000000"/>
            </a:solidFill>
          </a:ln>
          <a:effectLst/>
        </p:spPr>
        <p:txBody>
          <a:bodyPr anchor="ct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b="1" smtClean="0">
                <a:solidFill>
                  <a:srgbClr val="000000"/>
                </a:solidFill>
              </a:rPr>
              <a:t>Decomposition</a:t>
            </a:r>
          </a:p>
        </p:txBody>
      </p:sp>
      <p:sp>
        <p:nvSpPr>
          <p:cNvPr id="79890" name="Text Box 20"/>
          <p:cNvSpPr txBox="1">
            <a:spLocks noChangeArrowheads="1"/>
          </p:cNvSpPr>
          <p:nvPr/>
        </p:nvSpPr>
        <p:spPr bwMode="auto">
          <a:xfrm>
            <a:off x="2093913" y="3962400"/>
            <a:ext cx="1792287" cy="866775"/>
          </a:xfrm>
          <a:prstGeom prst="rect">
            <a:avLst/>
          </a:prstGeom>
          <a:solidFill>
            <a:srgbClr val="FFFF99"/>
          </a:solidFill>
          <a:ln w="9525">
            <a:solidFill>
              <a:srgbClr val="000000"/>
            </a:solidFill>
            <a:miter lim="800000"/>
            <a:headEnd/>
            <a:tailEnd/>
          </a:ln>
        </p:spPr>
        <p:txBody>
          <a:bodyPr anchor="ct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000000"/>
                </a:solidFill>
              </a:rPr>
              <a:t>Marine food webs Producers, consumers, decomposers</a:t>
            </a:r>
          </a:p>
        </p:txBody>
      </p:sp>
      <p:sp>
        <p:nvSpPr>
          <p:cNvPr id="79891" name="Text Box 21"/>
          <p:cNvSpPr txBox="1">
            <a:spLocks noChangeArrowheads="1"/>
          </p:cNvSpPr>
          <p:nvPr/>
        </p:nvSpPr>
        <p:spPr bwMode="auto">
          <a:xfrm>
            <a:off x="7543800" y="3992563"/>
            <a:ext cx="1136650" cy="554037"/>
          </a:xfrm>
          <a:prstGeom prst="rect">
            <a:avLst/>
          </a:prstGeom>
          <a:solidFill>
            <a:srgbClr val="FFFF99"/>
          </a:solidFill>
          <a:ln w="9525">
            <a:solidFill>
              <a:srgbClr val="000000"/>
            </a:solidFill>
            <a:miter lim="800000"/>
            <a:headEnd/>
            <a:tailEnd/>
          </a:ln>
        </p:spPr>
        <p:txBody>
          <a:bodyPr anchor="ct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b="1">
                <a:solidFill>
                  <a:srgbClr val="000000"/>
                </a:solidFill>
              </a:rPr>
              <a:t>Carbon in fossil fuels</a:t>
            </a:r>
          </a:p>
        </p:txBody>
      </p:sp>
      <p:sp>
        <p:nvSpPr>
          <p:cNvPr id="79892" name="Text Box 22"/>
          <p:cNvSpPr txBox="1">
            <a:spLocks noChangeArrowheads="1"/>
          </p:cNvSpPr>
          <p:nvPr/>
        </p:nvSpPr>
        <p:spPr bwMode="auto">
          <a:xfrm>
            <a:off x="1981200" y="5043488"/>
            <a:ext cx="1455738" cy="954087"/>
          </a:xfrm>
          <a:prstGeom prst="rect">
            <a:avLst/>
          </a:prstGeom>
          <a:solidFill>
            <a:srgbClr val="FFFF99"/>
          </a:solidFill>
          <a:ln w="9525">
            <a:solidFill>
              <a:srgbClr val="000000"/>
            </a:solidFill>
            <a:miter lim="800000"/>
            <a:headEnd/>
            <a:tailEnd/>
          </a:ln>
        </p:spPr>
        <p:txBody>
          <a:bodyPr anchor="ct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it-IT" b="1">
                <a:solidFill>
                  <a:srgbClr val="000000"/>
                </a:solidFill>
              </a:rPr>
              <a:t>Carbon </a:t>
            </a:r>
          </a:p>
          <a:p>
            <a:pPr eaLnBrk="1" hangingPunct="1"/>
            <a:r>
              <a:rPr lang="it-IT" b="1">
                <a:solidFill>
                  <a:srgbClr val="000000"/>
                </a:solidFill>
              </a:rPr>
              <a:t>in limestone or dolomite sediments</a:t>
            </a:r>
            <a:endParaRPr lang="en-US" b="1">
              <a:solidFill>
                <a:srgbClr val="000000"/>
              </a:solidFill>
            </a:endParaRPr>
          </a:p>
        </p:txBody>
      </p:sp>
      <p:sp>
        <p:nvSpPr>
          <p:cNvPr id="93207" name="Text Box 23"/>
          <p:cNvSpPr txBox="1">
            <a:spLocks noChangeArrowheads="1"/>
          </p:cNvSpPr>
          <p:nvPr/>
        </p:nvSpPr>
        <p:spPr bwMode="auto">
          <a:xfrm>
            <a:off x="5791200" y="5121275"/>
            <a:ext cx="1222375" cy="307975"/>
          </a:xfrm>
          <a:prstGeom prst="rect">
            <a:avLst/>
          </a:prstGeom>
          <a:solidFill>
            <a:srgbClr val="CADDEE"/>
          </a:solidFill>
          <a:ln>
            <a:solidFill>
              <a:srgbClr val="000000"/>
            </a:solidFill>
          </a:ln>
          <a:effectLst/>
        </p:spPr>
        <p:txBody>
          <a:bodyPr anchor="ct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b="1" smtClean="0">
                <a:solidFill>
                  <a:srgbClr val="000000"/>
                </a:solidFill>
              </a:rPr>
              <a:t>Compaction</a:t>
            </a:r>
          </a:p>
        </p:txBody>
      </p:sp>
      <p:sp>
        <p:nvSpPr>
          <p:cNvPr id="93208" name="Text Box 24"/>
          <p:cNvSpPr txBox="1">
            <a:spLocks noChangeArrowheads="1"/>
          </p:cNvSpPr>
          <p:nvPr/>
        </p:nvSpPr>
        <p:spPr bwMode="auto">
          <a:xfrm>
            <a:off x="725488" y="5688013"/>
            <a:ext cx="1135062" cy="306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b="1" smtClean="0">
                <a:solidFill>
                  <a:srgbClr val="000000"/>
                </a:solidFill>
              </a:rPr>
              <a:t>Process</a:t>
            </a:r>
          </a:p>
        </p:txBody>
      </p:sp>
      <p:sp>
        <p:nvSpPr>
          <p:cNvPr id="93209" name="Text Box 25"/>
          <p:cNvSpPr txBox="1">
            <a:spLocks noChangeArrowheads="1"/>
          </p:cNvSpPr>
          <p:nvPr/>
        </p:nvSpPr>
        <p:spPr bwMode="auto">
          <a:xfrm>
            <a:off x="725488" y="5921375"/>
            <a:ext cx="1300162"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b="1" smtClean="0">
                <a:solidFill>
                  <a:srgbClr val="000000"/>
                </a:solidFill>
              </a:rPr>
              <a:t>Reservoir</a:t>
            </a:r>
          </a:p>
        </p:txBody>
      </p:sp>
      <p:sp>
        <p:nvSpPr>
          <p:cNvPr id="93210" name="Text Box 26"/>
          <p:cNvSpPr txBox="1">
            <a:spLocks noChangeArrowheads="1"/>
          </p:cNvSpPr>
          <p:nvPr/>
        </p:nvSpPr>
        <p:spPr bwMode="auto">
          <a:xfrm>
            <a:off x="725488" y="6194425"/>
            <a:ext cx="2443162" cy="404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70000"/>
              </a:lnSpc>
              <a:defRPr/>
            </a:pPr>
            <a:r>
              <a:rPr lang="en-US" b="1" smtClean="0">
                <a:solidFill>
                  <a:srgbClr val="000000"/>
                </a:solidFill>
              </a:rPr>
              <a:t>Pathway affected by humans</a:t>
            </a:r>
          </a:p>
        </p:txBody>
      </p:sp>
      <p:sp>
        <p:nvSpPr>
          <p:cNvPr id="93211" name="Text Box 27"/>
          <p:cNvSpPr txBox="1">
            <a:spLocks noChangeArrowheads="1"/>
          </p:cNvSpPr>
          <p:nvPr/>
        </p:nvSpPr>
        <p:spPr bwMode="auto">
          <a:xfrm>
            <a:off x="725488" y="6477000"/>
            <a:ext cx="2011362"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b="1" smtClean="0">
                <a:solidFill>
                  <a:srgbClr val="000000"/>
                </a:solidFill>
              </a:rPr>
              <a:t>Natural pathway</a:t>
            </a:r>
          </a:p>
        </p:txBody>
      </p:sp>
      <p:sp>
        <p:nvSpPr>
          <p:cNvPr id="31" name="Rectangle 3"/>
          <p:cNvSpPr>
            <a:spLocks noChangeArrowheads="1"/>
          </p:cNvSpPr>
          <p:nvPr/>
        </p:nvSpPr>
        <p:spPr bwMode="auto">
          <a:xfrm>
            <a:off x="7924800" y="6584950"/>
            <a:ext cx="122555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t>Fig. 3-17, p. 66</a:t>
            </a:r>
          </a:p>
        </p:txBody>
      </p:sp>
    </p:spTree>
    <p:extLst>
      <p:ext uri="{BB962C8B-B14F-4D97-AF65-F5344CB8AC3E}">
        <p14:creationId xmlns:p14="http://schemas.microsoft.com/office/powerpoint/2010/main" val="1426916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p:txBody>
          <a:bodyPr/>
          <a:lstStyle/>
          <a:p>
            <a:r>
              <a:rPr lang="en-US" dirty="0" smtClean="0"/>
              <a:t>Nitrogen fixation</a:t>
            </a:r>
          </a:p>
          <a:p>
            <a:pPr lvl="1"/>
            <a:r>
              <a:rPr lang="en-US" dirty="0" smtClean="0"/>
              <a:t>Lightning</a:t>
            </a:r>
          </a:p>
          <a:p>
            <a:pPr lvl="1"/>
            <a:r>
              <a:rPr lang="en-US" dirty="0" smtClean="0"/>
              <a:t>Bacteria and cyanobacteria</a:t>
            </a:r>
          </a:p>
          <a:p>
            <a:pPr lvl="2"/>
            <a:r>
              <a:rPr lang="en-US" dirty="0" smtClean="0"/>
              <a:t>Combine gaseous nitrogen with hydrogen to make ammonia (NH</a:t>
            </a:r>
            <a:r>
              <a:rPr lang="en-US" baseline="-25000" dirty="0" smtClean="0"/>
              <a:t>3</a:t>
            </a:r>
            <a:r>
              <a:rPr lang="en-US" dirty="0" smtClean="0"/>
              <a:t>) and ammonium ions (NH</a:t>
            </a:r>
            <a:r>
              <a:rPr lang="en-US" baseline="-25000" dirty="0" smtClean="0"/>
              <a:t>4</a:t>
            </a:r>
            <a:r>
              <a:rPr lang="en-US" baseline="30000" dirty="0" smtClean="0"/>
              <a:t>+</a:t>
            </a:r>
            <a:r>
              <a:rPr lang="en-US" dirty="0" smtClean="0"/>
              <a:t>)</a:t>
            </a:r>
          </a:p>
          <a:p>
            <a:r>
              <a:rPr lang="en-US" dirty="0" smtClean="0"/>
              <a:t>Nitrification </a:t>
            </a:r>
          </a:p>
          <a:p>
            <a:pPr lvl="1"/>
            <a:r>
              <a:rPr lang="en-US" dirty="0" smtClean="0"/>
              <a:t>Soil bacteria change ammonia and ammonium ions to nitrate ions (NO</a:t>
            </a:r>
            <a:r>
              <a:rPr lang="en-US" baseline="-25000" dirty="0" smtClean="0"/>
              <a:t>3</a:t>
            </a:r>
            <a:r>
              <a:rPr lang="en-US" baseline="30000" dirty="0" smtClean="0"/>
              <a:t>-</a:t>
            </a:r>
            <a:r>
              <a:rPr lang="en-US" dirty="0" smtClean="0"/>
              <a:t>)</a:t>
            </a:r>
          </a:p>
        </p:txBody>
      </p:sp>
      <p:sp>
        <p:nvSpPr>
          <p:cNvPr id="50178" name="Rectangle 2"/>
          <p:cNvSpPr>
            <a:spLocks noGrp="1" noChangeArrowheads="1"/>
          </p:cNvSpPr>
          <p:nvPr>
            <p:ph type="title"/>
          </p:nvPr>
        </p:nvSpPr>
        <p:spPr/>
        <p:txBody>
          <a:bodyPr/>
          <a:lstStyle/>
          <a:p>
            <a:r>
              <a:rPr lang="en-US" dirty="0" smtClean="0"/>
              <a:t>The Nitrogen Cycle: Bacteria in Action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Denitrification</a:t>
            </a:r>
          </a:p>
          <a:p>
            <a:pPr lvl="1"/>
            <a:r>
              <a:rPr lang="en-US" dirty="0" smtClean="0"/>
              <a:t>Nitrate ions back to nitrogen gas</a:t>
            </a:r>
          </a:p>
          <a:p>
            <a:r>
              <a:rPr lang="en-US" dirty="0" smtClean="0"/>
              <a:t>Humans are removing nitrogen from the atmosphere faster than it can be replaced</a:t>
            </a:r>
            <a:endParaRPr lang="en-US" dirty="0"/>
          </a:p>
        </p:txBody>
      </p:sp>
      <p:sp>
        <p:nvSpPr>
          <p:cNvPr id="2" name="Title 1"/>
          <p:cNvSpPr>
            <a:spLocks noGrp="1"/>
          </p:cNvSpPr>
          <p:nvPr>
            <p:ph type="title"/>
          </p:nvPr>
        </p:nvSpPr>
        <p:spPr/>
        <p:txBody>
          <a:bodyPr/>
          <a:lstStyle/>
          <a:p>
            <a:r>
              <a:rPr lang="en-US" dirty="0" smtClean="0"/>
              <a:t>The Nitrogen Cycle: Bacteria in Action (cont’d.)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27"/>
          <p:cNvSpPr>
            <a:spLocks noGrp="1" noChangeArrowheads="1"/>
          </p:cNvSpPr>
          <p:nvPr>
            <p:ph idx="1"/>
          </p:nvPr>
        </p:nvSpPr>
        <p:spPr/>
        <p:txBody>
          <a:bodyPr/>
          <a:lstStyle/>
          <a:p>
            <a:r>
              <a:rPr lang="en-US" dirty="0" smtClean="0"/>
              <a:t>The four major components of the earth’s life-support system</a:t>
            </a:r>
          </a:p>
          <a:p>
            <a:pPr lvl="1"/>
            <a:r>
              <a:rPr lang="en-US" dirty="0" smtClean="0"/>
              <a:t>The atmosphere (air), the hydrosphere (water), the geosphere (rock, soil, and sediment), and the biosphere (living things)</a:t>
            </a:r>
          </a:p>
          <a:p>
            <a:r>
              <a:rPr lang="en-US" dirty="0" smtClean="0"/>
              <a:t>Life is sustained by the flow of energy from the sun through the biosphere, the cycling of nutrients within the biosphere, and gravity</a:t>
            </a:r>
          </a:p>
          <a:p>
            <a:endParaRPr lang="en-US" dirty="0"/>
          </a:p>
        </p:txBody>
      </p:sp>
      <p:sp>
        <p:nvSpPr>
          <p:cNvPr id="6146" name="Rectangle 1026"/>
          <p:cNvSpPr>
            <a:spLocks noGrp="1" noChangeArrowheads="1"/>
          </p:cNvSpPr>
          <p:nvPr>
            <p:ph type="title"/>
          </p:nvPr>
        </p:nvSpPr>
        <p:spPr/>
        <p:txBody>
          <a:bodyPr/>
          <a:lstStyle/>
          <a:p>
            <a:r>
              <a:rPr lang="en-US" dirty="0" smtClean="0"/>
              <a:t>3-1 How Does the Earth’s Life-Support System Work?</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 descr="03p067_f18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7800"/>
            <a:ext cx="9144000" cy="648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235" name="Rectangle 3" hidden="1"/>
          <p:cNvSpPr>
            <a:spLocks noGrp="1" noChangeArrowheads="1"/>
          </p:cNvSpPr>
          <p:nvPr>
            <p:ph type="title"/>
          </p:nvPr>
        </p:nvSpPr>
        <p:spPr/>
        <p:txBody>
          <a:bodyPr/>
          <a:lstStyle/>
          <a:p>
            <a:pPr eaLnBrk="1" hangingPunct="1">
              <a:defRPr/>
            </a:pPr>
            <a:endParaRPr lang="en-US" sz="1400" smtClean="0"/>
          </a:p>
        </p:txBody>
      </p:sp>
      <p:sp>
        <p:nvSpPr>
          <p:cNvPr id="95237" name="Text Box 5"/>
          <p:cNvSpPr txBox="1">
            <a:spLocks noChangeArrowheads="1"/>
          </p:cNvSpPr>
          <p:nvPr/>
        </p:nvSpPr>
        <p:spPr bwMode="auto">
          <a:xfrm>
            <a:off x="152400" y="166688"/>
            <a:ext cx="113506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b="1" smtClean="0">
                <a:solidFill>
                  <a:srgbClr val="000000"/>
                </a:solidFill>
              </a:rPr>
              <a:t>Process</a:t>
            </a:r>
          </a:p>
        </p:txBody>
      </p:sp>
      <p:sp>
        <p:nvSpPr>
          <p:cNvPr id="83972" name="Text Box 6"/>
          <p:cNvSpPr txBox="1">
            <a:spLocks noChangeArrowheads="1"/>
          </p:cNvSpPr>
          <p:nvPr/>
        </p:nvSpPr>
        <p:spPr bwMode="auto">
          <a:xfrm>
            <a:off x="3902075" y="141288"/>
            <a:ext cx="1279525" cy="739775"/>
          </a:xfrm>
          <a:prstGeom prst="rect">
            <a:avLst/>
          </a:prstGeom>
          <a:solidFill>
            <a:srgbClr val="FFFF99"/>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b="1">
                <a:solidFill>
                  <a:srgbClr val="000000"/>
                </a:solidFill>
              </a:rPr>
              <a:t>Nitrogen </a:t>
            </a:r>
          </a:p>
          <a:p>
            <a:pPr algn="ctr" eaLnBrk="1" hangingPunct="1"/>
            <a:r>
              <a:rPr lang="en-US" b="1">
                <a:solidFill>
                  <a:srgbClr val="000000"/>
                </a:solidFill>
              </a:rPr>
              <a:t>in atmosphere</a:t>
            </a:r>
          </a:p>
        </p:txBody>
      </p:sp>
      <p:sp>
        <p:nvSpPr>
          <p:cNvPr id="83973" name="Text Box 7"/>
          <p:cNvSpPr txBox="1">
            <a:spLocks noChangeArrowheads="1"/>
          </p:cNvSpPr>
          <p:nvPr/>
        </p:nvSpPr>
        <p:spPr bwMode="auto">
          <a:xfrm>
            <a:off x="6172200" y="0"/>
            <a:ext cx="1679575" cy="523875"/>
          </a:xfrm>
          <a:prstGeom prst="rect">
            <a:avLst/>
          </a:prstGeom>
          <a:solidFill>
            <a:srgbClr val="DAEDEF"/>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000000"/>
                </a:solidFill>
              </a:rPr>
              <a:t>Denitrification by bacteria</a:t>
            </a:r>
          </a:p>
        </p:txBody>
      </p:sp>
      <p:sp>
        <p:nvSpPr>
          <p:cNvPr id="95240" name="Text Box 8"/>
          <p:cNvSpPr txBox="1">
            <a:spLocks noChangeArrowheads="1"/>
          </p:cNvSpPr>
          <p:nvPr/>
        </p:nvSpPr>
        <p:spPr bwMode="auto">
          <a:xfrm>
            <a:off x="152400" y="457200"/>
            <a:ext cx="130016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b="1" smtClean="0">
                <a:solidFill>
                  <a:srgbClr val="000000"/>
                </a:solidFill>
              </a:rPr>
              <a:t>Reservoir</a:t>
            </a:r>
          </a:p>
        </p:txBody>
      </p:sp>
      <p:sp>
        <p:nvSpPr>
          <p:cNvPr id="83975" name="Text Box 9"/>
          <p:cNvSpPr txBox="1">
            <a:spLocks noChangeArrowheads="1"/>
          </p:cNvSpPr>
          <p:nvPr/>
        </p:nvSpPr>
        <p:spPr bwMode="auto">
          <a:xfrm>
            <a:off x="6172200" y="533400"/>
            <a:ext cx="1677988" cy="523875"/>
          </a:xfrm>
          <a:prstGeom prst="rect">
            <a:avLst/>
          </a:prstGeom>
          <a:solidFill>
            <a:srgbClr val="DAEDEF"/>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000000"/>
                </a:solidFill>
              </a:rPr>
              <a:t>Nitrification by bacteria</a:t>
            </a:r>
          </a:p>
        </p:txBody>
      </p:sp>
      <p:sp>
        <p:nvSpPr>
          <p:cNvPr id="95242" name="Text Box 10"/>
          <p:cNvSpPr txBox="1">
            <a:spLocks noChangeArrowheads="1"/>
          </p:cNvSpPr>
          <p:nvPr/>
        </p:nvSpPr>
        <p:spPr bwMode="auto">
          <a:xfrm>
            <a:off x="155575" y="771525"/>
            <a:ext cx="2900363"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b="1" smtClean="0">
                <a:solidFill>
                  <a:srgbClr val="000000"/>
                </a:solidFill>
              </a:rPr>
              <a:t>Pathway affected by humans</a:t>
            </a:r>
          </a:p>
        </p:txBody>
      </p:sp>
      <p:sp>
        <p:nvSpPr>
          <p:cNvPr id="95243" name="Text Box 11"/>
          <p:cNvSpPr txBox="1">
            <a:spLocks noChangeArrowheads="1"/>
          </p:cNvSpPr>
          <p:nvPr/>
        </p:nvSpPr>
        <p:spPr bwMode="auto">
          <a:xfrm>
            <a:off x="152400" y="1066800"/>
            <a:ext cx="201136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b="1" smtClean="0">
                <a:solidFill>
                  <a:srgbClr val="000000"/>
                </a:solidFill>
              </a:rPr>
              <a:t>Natural pathway</a:t>
            </a:r>
          </a:p>
        </p:txBody>
      </p:sp>
      <p:sp>
        <p:nvSpPr>
          <p:cNvPr id="83978" name="Text Box 12"/>
          <p:cNvSpPr txBox="1">
            <a:spLocks noChangeArrowheads="1"/>
          </p:cNvSpPr>
          <p:nvPr/>
        </p:nvSpPr>
        <p:spPr bwMode="auto">
          <a:xfrm>
            <a:off x="6019800" y="1195388"/>
            <a:ext cx="1917700" cy="523875"/>
          </a:xfrm>
          <a:prstGeom prst="rect">
            <a:avLst/>
          </a:prstGeom>
          <a:solidFill>
            <a:srgbClr val="FFFF99"/>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b="1">
                <a:solidFill>
                  <a:srgbClr val="000000"/>
                </a:solidFill>
              </a:rPr>
              <a:t>Nitrogen in animals (consumers)</a:t>
            </a:r>
          </a:p>
        </p:txBody>
      </p:sp>
      <p:sp>
        <p:nvSpPr>
          <p:cNvPr id="83979" name="Text Box 13"/>
          <p:cNvSpPr txBox="1">
            <a:spLocks noChangeArrowheads="1"/>
          </p:cNvSpPr>
          <p:nvPr/>
        </p:nvSpPr>
        <p:spPr bwMode="auto">
          <a:xfrm>
            <a:off x="1066800" y="1677988"/>
            <a:ext cx="2028825" cy="966787"/>
          </a:xfrm>
          <a:prstGeom prst="rect">
            <a:avLst/>
          </a:prstGeom>
          <a:solidFill>
            <a:srgbClr val="DAEDEF"/>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000000"/>
                </a:solidFill>
              </a:rPr>
              <a:t>Nitrogen oxides from burning fuel and using inorganic fertilizers</a:t>
            </a:r>
          </a:p>
        </p:txBody>
      </p:sp>
      <p:sp>
        <p:nvSpPr>
          <p:cNvPr id="83980" name="Text Box 14"/>
          <p:cNvSpPr txBox="1">
            <a:spLocks noChangeArrowheads="1"/>
          </p:cNvSpPr>
          <p:nvPr/>
        </p:nvSpPr>
        <p:spPr bwMode="auto">
          <a:xfrm>
            <a:off x="4419600" y="2233613"/>
            <a:ext cx="1220788" cy="738187"/>
          </a:xfrm>
          <a:prstGeom prst="rect">
            <a:avLst/>
          </a:prstGeom>
          <a:solidFill>
            <a:srgbClr val="DAEDEF"/>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t>Commercial</a:t>
            </a:r>
          </a:p>
          <a:p>
            <a:pPr eaLnBrk="1" hangingPunct="1"/>
            <a:r>
              <a:rPr lang="en-US" b="1"/>
              <a:t>nitrogen</a:t>
            </a:r>
          </a:p>
          <a:p>
            <a:pPr eaLnBrk="1" hangingPunct="1"/>
            <a:r>
              <a:rPr lang="en-US" b="1"/>
              <a:t>fertilizer</a:t>
            </a:r>
            <a:endParaRPr lang="en-US" b="1">
              <a:solidFill>
                <a:srgbClr val="000000"/>
              </a:solidFill>
            </a:endParaRPr>
          </a:p>
        </p:txBody>
      </p:sp>
      <p:sp>
        <p:nvSpPr>
          <p:cNvPr id="83981" name="Text Box 15"/>
          <p:cNvSpPr txBox="1">
            <a:spLocks noChangeArrowheads="1"/>
          </p:cNvSpPr>
          <p:nvPr/>
        </p:nvSpPr>
        <p:spPr bwMode="auto">
          <a:xfrm>
            <a:off x="3200400" y="1219200"/>
            <a:ext cx="1725613" cy="304800"/>
          </a:xfrm>
          <a:prstGeom prst="rect">
            <a:avLst/>
          </a:prstGeom>
          <a:solidFill>
            <a:srgbClr val="DAEDEF"/>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000000"/>
                </a:solidFill>
              </a:rPr>
              <a:t>Electrical storms</a:t>
            </a:r>
          </a:p>
        </p:txBody>
      </p:sp>
      <p:sp>
        <p:nvSpPr>
          <p:cNvPr id="83982" name="Text Box 16"/>
          <p:cNvSpPr txBox="1">
            <a:spLocks noChangeArrowheads="1"/>
          </p:cNvSpPr>
          <p:nvPr/>
        </p:nvSpPr>
        <p:spPr bwMode="auto">
          <a:xfrm>
            <a:off x="7010400" y="2527300"/>
            <a:ext cx="1427163" cy="738188"/>
          </a:xfrm>
          <a:prstGeom prst="rect">
            <a:avLst/>
          </a:prstGeom>
          <a:solidFill>
            <a:srgbClr val="FFFF99"/>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b="1">
                <a:solidFill>
                  <a:srgbClr val="000000"/>
                </a:solidFill>
              </a:rPr>
              <a:t>Nitrogen </a:t>
            </a:r>
          </a:p>
          <a:p>
            <a:pPr algn="ctr" eaLnBrk="1" hangingPunct="1"/>
            <a:r>
              <a:rPr lang="en-US" b="1">
                <a:solidFill>
                  <a:srgbClr val="000000"/>
                </a:solidFill>
              </a:rPr>
              <a:t>in plants (producers)</a:t>
            </a:r>
          </a:p>
        </p:txBody>
      </p:sp>
      <p:sp>
        <p:nvSpPr>
          <p:cNvPr id="83983" name="Text Box 17"/>
          <p:cNvSpPr txBox="1">
            <a:spLocks noChangeArrowheads="1"/>
          </p:cNvSpPr>
          <p:nvPr/>
        </p:nvSpPr>
        <p:spPr bwMode="auto">
          <a:xfrm>
            <a:off x="4984750" y="3228975"/>
            <a:ext cx="1568450" cy="304800"/>
          </a:xfrm>
          <a:prstGeom prst="rect">
            <a:avLst/>
          </a:prstGeom>
          <a:solidFill>
            <a:srgbClr val="DAEDEF"/>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000000"/>
                </a:solidFill>
              </a:rPr>
              <a:t>Decomposition</a:t>
            </a:r>
          </a:p>
        </p:txBody>
      </p:sp>
      <p:sp>
        <p:nvSpPr>
          <p:cNvPr id="83984" name="Text Box 18"/>
          <p:cNvSpPr txBox="1">
            <a:spLocks noChangeArrowheads="1"/>
          </p:cNvSpPr>
          <p:nvPr/>
        </p:nvSpPr>
        <p:spPr bwMode="auto">
          <a:xfrm>
            <a:off x="1468438" y="3376613"/>
            <a:ext cx="1579562" cy="966787"/>
          </a:xfrm>
          <a:prstGeom prst="rect">
            <a:avLst/>
          </a:prstGeom>
          <a:solidFill>
            <a:srgbClr val="DAEDEF"/>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b="1">
                <a:solidFill>
                  <a:srgbClr val="000000"/>
                </a:solidFill>
              </a:rPr>
              <a:t>Nitrates from fertilizer </a:t>
            </a:r>
          </a:p>
          <a:p>
            <a:pPr algn="ctr" eaLnBrk="1" hangingPunct="1"/>
            <a:r>
              <a:rPr lang="en-US" b="1">
                <a:solidFill>
                  <a:srgbClr val="000000"/>
                </a:solidFill>
              </a:rPr>
              <a:t>runoff and decomposition</a:t>
            </a:r>
          </a:p>
        </p:txBody>
      </p:sp>
      <p:sp>
        <p:nvSpPr>
          <p:cNvPr id="83985" name="Text Box 19"/>
          <p:cNvSpPr txBox="1">
            <a:spLocks noChangeArrowheads="1"/>
          </p:cNvSpPr>
          <p:nvPr/>
        </p:nvSpPr>
        <p:spPr bwMode="auto">
          <a:xfrm>
            <a:off x="6705600" y="3810000"/>
            <a:ext cx="1714500" cy="304800"/>
          </a:xfrm>
          <a:prstGeom prst="rect">
            <a:avLst/>
          </a:prstGeom>
          <a:solidFill>
            <a:srgbClr val="DAEDEF"/>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000000"/>
                </a:solidFill>
              </a:rPr>
              <a:t>Uptake by plants</a:t>
            </a:r>
          </a:p>
        </p:txBody>
      </p:sp>
      <p:sp>
        <p:nvSpPr>
          <p:cNvPr id="83986" name="Text Box 20"/>
          <p:cNvSpPr txBox="1">
            <a:spLocks noChangeArrowheads="1"/>
          </p:cNvSpPr>
          <p:nvPr/>
        </p:nvSpPr>
        <p:spPr bwMode="auto">
          <a:xfrm>
            <a:off x="6600825" y="4616450"/>
            <a:ext cx="1400175" cy="304800"/>
          </a:xfrm>
          <a:prstGeom prst="rect">
            <a:avLst/>
          </a:prstGeom>
          <a:solidFill>
            <a:srgbClr val="FFFF99"/>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000000"/>
                </a:solidFill>
              </a:rPr>
              <a:t>Nitrate in soil</a:t>
            </a:r>
          </a:p>
        </p:txBody>
      </p:sp>
      <p:sp>
        <p:nvSpPr>
          <p:cNvPr id="83987" name="Text Box 21"/>
          <p:cNvSpPr txBox="1">
            <a:spLocks noChangeArrowheads="1"/>
          </p:cNvSpPr>
          <p:nvPr/>
        </p:nvSpPr>
        <p:spPr bwMode="auto">
          <a:xfrm>
            <a:off x="90488" y="4953000"/>
            <a:ext cx="1128712" cy="1169988"/>
          </a:xfrm>
          <a:prstGeom prst="rect">
            <a:avLst/>
          </a:prstGeom>
          <a:solidFill>
            <a:srgbClr val="FFFF99"/>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000000"/>
                </a:solidFill>
              </a:rPr>
              <a:t>Nitrogen loss </a:t>
            </a:r>
          </a:p>
          <a:p>
            <a:pPr eaLnBrk="1" hangingPunct="1"/>
            <a:r>
              <a:rPr lang="en-US" b="1">
                <a:solidFill>
                  <a:srgbClr val="000000"/>
                </a:solidFill>
              </a:rPr>
              <a:t>to deep ocean sediments</a:t>
            </a:r>
          </a:p>
        </p:txBody>
      </p:sp>
      <p:sp>
        <p:nvSpPr>
          <p:cNvPr id="83988" name="Text Box 22"/>
          <p:cNvSpPr txBox="1">
            <a:spLocks noChangeArrowheads="1"/>
          </p:cNvSpPr>
          <p:nvPr/>
        </p:nvSpPr>
        <p:spPr bwMode="auto">
          <a:xfrm>
            <a:off x="1447800" y="5213350"/>
            <a:ext cx="1143000" cy="738188"/>
          </a:xfrm>
          <a:prstGeom prst="rect">
            <a:avLst/>
          </a:prstGeom>
          <a:solidFill>
            <a:srgbClr val="FFFF99"/>
          </a:solidFill>
          <a:ln w="9525">
            <a:solidFill>
              <a:srgbClr val="000000"/>
            </a:solidFill>
            <a:miter lim="800000"/>
            <a:headEnd/>
            <a:tailEnd/>
          </a:ln>
        </p:spPr>
        <p:txBody>
          <a:bodyPr wrap="squar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dirty="0">
                <a:solidFill>
                  <a:srgbClr val="000000"/>
                </a:solidFill>
              </a:rPr>
              <a:t>Nitrogen </a:t>
            </a:r>
          </a:p>
          <a:p>
            <a:pPr eaLnBrk="1" hangingPunct="1"/>
            <a:r>
              <a:rPr lang="en-US" b="1" dirty="0">
                <a:solidFill>
                  <a:srgbClr val="000000"/>
                </a:solidFill>
              </a:rPr>
              <a:t>in ocean sediments</a:t>
            </a:r>
          </a:p>
        </p:txBody>
      </p:sp>
      <p:sp>
        <p:nvSpPr>
          <p:cNvPr id="83989" name="Text Box 23"/>
          <p:cNvSpPr txBox="1">
            <a:spLocks noChangeArrowheads="1"/>
          </p:cNvSpPr>
          <p:nvPr/>
        </p:nvSpPr>
        <p:spPr bwMode="auto">
          <a:xfrm>
            <a:off x="6400800" y="5181600"/>
            <a:ext cx="1198563" cy="523875"/>
          </a:xfrm>
          <a:prstGeom prst="rect">
            <a:avLst/>
          </a:prstGeom>
          <a:solidFill>
            <a:srgbClr val="DAEDEF"/>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000000"/>
                </a:solidFill>
              </a:rPr>
              <a:t>Nitrification</a:t>
            </a:r>
          </a:p>
          <a:p>
            <a:pPr eaLnBrk="1" hangingPunct="1"/>
            <a:r>
              <a:rPr lang="en-US" b="1">
                <a:solidFill>
                  <a:srgbClr val="000000"/>
                </a:solidFill>
              </a:rPr>
              <a:t>by bacteria</a:t>
            </a:r>
          </a:p>
        </p:txBody>
      </p:sp>
      <p:sp>
        <p:nvSpPr>
          <p:cNvPr id="83990" name="Text Box 24"/>
          <p:cNvSpPr txBox="1">
            <a:spLocks noChangeArrowheads="1"/>
          </p:cNvSpPr>
          <p:nvPr/>
        </p:nvSpPr>
        <p:spPr bwMode="auto">
          <a:xfrm>
            <a:off x="5243513" y="5562600"/>
            <a:ext cx="1135062" cy="523875"/>
          </a:xfrm>
          <a:prstGeom prst="rect">
            <a:avLst/>
          </a:prstGeom>
          <a:solidFill>
            <a:srgbClr val="FFFF99"/>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b="1">
                <a:solidFill>
                  <a:srgbClr val="000000"/>
                </a:solidFill>
              </a:rPr>
              <a:t>Ammonia in soil</a:t>
            </a:r>
          </a:p>
        </p:txBody>
      </p:sp>
      <p:sp>
        <p:nvSpPr>
          <p:cNvPr id="28" name="Rectangle 3"/>
          <p:cNvSpPr>
            <a:spLocks noChangeArrowheads="1"/>
          </p:cNvSpPr>
          <p:nvPr/>
        </p:nvSpPr>
        <p:spPr bwMode="auto">
          <a:xfrm>
            <a:off x="7924800" y="6584950"/>
            <a:ext cx="122555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t>Fig. </a:t>
            </a:r>
            <a:r>
              <a:rPr lang="en-US" sz="1200" b="1"/>
              <a:t>3</a:t>
            </a:r>
            <a:r>
              <a:rPr lang="en-US" sz="1200" b="1" smtClean="0"/>
              <a:t>-18</a:t>
            </a:r>
            <a:r>
              <a:rPr lang="en-US" sz="1200" b="1" dirty="0"/>
              <a:t>, p. 67</a:t>
            </a:r>
          </a:p>
        </p:txBody>
      </p:sp>
    </p:spTree>
    <p:extLst>
      <p:ext uri="{BB962C8B-B14F-4D97-AF65-F5344CB8AC3E}">
        <p14:creationId xmlns:p14="http://schemas.microsoft.com/office/powerpoint/2010/main" val="24589568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p:txBody>
          <a:bodyPr/>
          <a:lstStyle/>
          <a:p>
            <a:r>
              <a:rPr lang="en-US" dirty="0" smtClean="0"/>
              <a:t>Cycles through water, the earth’s crust, and living organisms</a:t>
            </a:r>
          </a:p>
          <a:p>
            <a:r>
              <a:rPr lang="en-US" dirty="0" smtClean="0"/>
              <a:t>Impact of human activities</a:t>
            </a:r>
          </a:p>
          <a:p>
            <a:pPr lvl="1"/>
            <a:r>
              <a:rPr lang="en-US" dirty="0" smtClean="0"/>
              <a:t>Clearing forests</a:t>
            </a:r>
          </a:p>
          <a:p>
            <a:pPr lvl="1"/>
            <a:r>
              <a:rPr lang="en-US" dirty="0" smtClean="0"/>
              <a:t>Removing large amounts of phosphate from the earth to make fertilizers</a:t>
            </a:r>
          </a:p>
          <a:p>
            <a:pPr lvl="1"/>
            <a:r>
              <a:rPr lang="en-US" dirty="0" smtClean="0"/>
              <a:t>Erosion leaches phosphates into streams</a:t>
            </a:r>
            <a:endParaRPr lang="en-US" dirty="0"/>
          </a:p>
        </p:txBody>
      </p:sp>
      <p:sp>
        <p:nvSpPr>
          <p:cNvPr id="54274" name="Rectangle 2"/>
          <p:cNvSpPr>
            <a:spLocks noGrp="1" noChangeArrowheads="1"/>
          </p:cNvSpPr>
          <p:nvPr>
            <p:ph type="title"/>
          </p:nvPr>
        </p:nvSpPr>
        <p:spPr/>
        <p:txBody>
          <a:bodyPr/>
          <a:lstStyle/>
          <a:p>
            <a:r>
              <a:rPr lang="en-US" dirty="0" smtClean="0"/>
              <a:t>The Phosphorous Cycle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03p068_f19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3700"/>
            <a:ext cx="9144000" cy="604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7283" name="Rectangle 3" hidden="1"/>
          <p:cNvSpPr>
            <a:spLocks noGrp="1" noChangeArrowheads="1"/>
          </p:cNvSpPr>
          <p:nvPr>
            <p:ph type="title"/>
          </p:nvPr>
        </p:nvSpPr>
        <p:spPr>
          <a:xfrm>
            <a:off x="381000" y="274638"/>
            <a:ext cx="8229600" cy="1143000"/>
          </a:xfrm>
        </p:spPr>
        <p:txBody>
          <a:bodyPr/>
          <a:lstStyle/>
          <a:p>
            <a:pPr eaLnBrk="1" hangingPunct="1">
              <a:defRPr/>
            </a:pPr>
            <a:endParaRPr lang="en-US" smtClean="0"/>
          </a:p>
        </p:txBody>
      </p:sp>
      <p:sp>
        <p:nvSpPr>
          <p:cNvPr id="97285" name="Text Box 5"/>
          <p:cNvSpPr txBox="1">
            <a:spLocks noChangeArrowheads="1"/>
          </p:cNvSpPr>
          <p:nvPr/>
        </p:nvSpPr>
        <p:spPr bwMode="auto">
          <a:xfrm>
            <a:off x="250825" y="357188"/>
            <a:ext cx="113506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b="1" smtClean="0">
                <a:solidFill>
                  <a:srgbClr val="000000"/>
                </a:solidFill>
              </a:rPr>
              <a:t>Process</a:t>
            </a:r>
          </a:p>
        </p:txBody>
      </p:sp>
      <p:sp>
        <p:nvSpPr>
          <p:cNvPr id="97286" name="Text Box 6"/>
          <p:cNvSpPr txBox="1">
            <a:spLocks noChangeArrowheads="1"/>
          </p:cNvSpPr>
          <p:nvPr/>
        </p:nvSpPr>
        <p:spPr bwMode="auto">
          <a:xfrm>
            <a:off x="250825" y="623888"/>
            <a:ext cx="130016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b="1" smtClean="0">
                <a:solidFill>
                  <a:srgbClr val="000000"/>
                </a:solidFill>
              </a:rPr>
              <a:t>Reservoir</a:t>
            </a:r>
          </a:p>
        </p:txBody>
      </p:sp>
      <p:sp>
        <p:nvSpPr>
          <p:cNvPr id="97287" name="Text Box 7"/>
          <p:cNvSpPr txBox="1">
            <a:spLocks noChangeArrowheads="1"/>
          </p:cNvSpPr>
          <p:nvPr/>
        </p:nvSpPr>
        <p:spPr bwMode="auto">
          <a:xfrm>
            <a:off x="250825" y="914400"/>
            <a:ext cx="31242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b="1" smtClean="0">
                <a:solidFill>
                  <a:srgbClr val="000000"/>
                </a:solidFill>
              </a:rPr>
              <a:t>Pathway affected by humans</a:t>
            </a:r>
          </a:p>
        </p:txBody>
      </p:sp>
      <p:sp>
        <p:nvSpPr>
          <p:cNvPr id="97288" name="Text Box 8"/>
          <p:cNvSpPr txBox="1">
            <a:spLocks noChangeArrowheads="1"/>
          </p:cNvSpPr>
          <p:nvPr/>
        </p:nvSpPr>
        <p:spPr bwMode="auto">
          <a:xfrm>
            <a:off x="250825" y="1187450"/>
            <a:ext cx="201136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b="1" smtClean="0">
                <a:solidFill>
                  <a:srgbClr val="000000"/>
                </a:solidFill>
              </a:rPr>
              <a:t>Natural pathway</a:t>
            </a:r>
          </a:p>
        </p:txBody>
      </p:sp>
      <p:sp>
        <p:nvSpPr>
          <p:cNvPr id="88071" name="Text Box 9"/>
          <p:cNvSpPr txBox="1">
            <a:spLocks noChangeArrowheads="1"/>
          </p:cNvSpPr>
          <p:nvPr/>
        </p:nvSpPr>
        <p:spPr bwMode="auto">
          <a:xfrm>
            <a:off x="2057400" y="1295400"/>
            <a:ext cx="1235075" cy="476250"/>
          </a:xfrm>
          <a:prstGeom prst="rect">
            <a:avLst/>
          </a:prstGeom>
          <a:solidFill>
            <a:srgbClr val="FFFF99"/>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90000"/>
              </a:lnSpc>
            </a:pPr>
            <a:r>
              <a:rPr lang="en-US" b="1">
                <a:solidFill>
                  <a:srgbClr val="000000"/>
                </a:solidFill>
              </a:rPr>
              <a:t>Phosphates in sewage</a:t>
            </a:r>
          </a:p>
        </p:txBody>
      </p:sp>
      <p:sp>
        <p:nvSpPr>
          <p:cNvPr id="88072" name="Text Box 10"/>
          <p:cNvSpPr txBox="1">
            <a:spLocks noChangeArrowheads="1"/>
          </p:cNvSpPr>
          <p:nvPr/>
        </p:nvSpPr>
        <p:spPr bwMode="auto">
          <a:xfrm>
            <a:off x="5165725" y="1371600"/>
            <a:ext cx="1235075" cy="476250"/>
          </a:xfrm>
          <a:prstGeom prst="rect">
            <a:avLst/>
          </a:prstGeom>
          <a:solidFill>
            <a:srgbClr val="FFFF99"/>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90000"/>
              </a:lnSpc>
            </a:pPr>
            <a:r>
              <a:rPr lang="en-US" b="1">
                <a:solidFill>
                  <a:srgbClr val="000000"/>
                </a:solidFill>
              </a:rPr>
              <a:t>Phosphates in fertilizer</a:t>
            </a:r>
          </a:p>
        </p:txBody>
      </p:sp>
      <p:sp>
        <p:nvSpPr>
          <p:cNvPr id="97291" name="Text Box 11"/>
          <p:cNvSpPr txBox="1">
            <a:spLocks noChangeArrowheads="1"/>
          </p:cNvSpPr>
          <p:nvPr/>
        </p:nvSpPr>
        <p:spPr bwMode="auto">
          <a:xfrm>
            <a:off x="8123238" y="1581150"/>
            <a:ext cx="965200" cy="476250"/>
          </a:xfrm>
          <a:prstGeom prst="rect">
            <a:avLst/>
          </a:prstGeom>
          <a:solidFill>
            <a:srgbClr val="CADDEE"/>
          </a:solidFill>
          <a:ln>
            <a:solidFill>
              <a:srgbClr val="000000"/>
            </a:solidFill>
          </a:ln>
          <a:effec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90000"/>
              </a:lnSpc>
              <a:defRPr/>
            </a:pPr>
            <a:r>
              <a:rPr lang="en-US" b="1" smtClean="0">
                <a:solidFill>
                  <a:srgbClr val="000000"/>
                </a:solidFill>
              </a:rPr>
              <a:t>Plate tectonics</a:t>
            </a:r>
          </a:p>
        </p:txBody>
      </p:sp>
      <p:sp>
        <p:nvSpPr>
          <p:cNvPr id="88074" name="Text Box 12"/>
          <p:cNvSpPr txBox="1">
            <a:spLocks noChangeArrowheads="1"/>
          </p:cNvSpPr>
          <p:nvPr/>
        </p:nvSpPr>
        <p:spPr bwMode="auto">
          <a:xfrm>
            <a:off x="174625" y="1962150"/>
            <a:ext cx="1425575" cy="476250"/>
          </a:xfrm>
          <a:prstGeom prst="rect">
            <a:avLst/>
          </a:prstGeom>
          <a:solidFill>
            <a:srgbClr val="FFFF99"/>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90000"/>
              </a:lnSpc>
            </a:pPr>
            <a:r>
              <a:rPr lang="en-US" b="1">
                <a:solidFill>
                  <a:srgbClr val="000000"/>
                </a:solidFill>
              </a:rPr>
              <a:t>Phosphates in mining waste</a:t>
            </a:r>
          </a:p>
        </p:txBody>
      </p:sp>
      <p:sp>
        <p:nvSpPr>
          <p:cNvPr id="97293" name="Text Box 13"/>
          <p:cNvSpPr txBox="1">
            <a:spLocks noChangeArrowheads="1"/>
          </p:cNvSpPr>
          <p:nvPr/>
        </p:nvSpPr>
        <p:spPr bwMode="auto">
          <a:xfrm>
            <a:off x="5257800" y="1981200"/>
            <a:ext cx="812800" cy="304800"/>
          </a:xfrm>
          <a:prstGeom prst="rect">
            <a:avLst/>
          </a:prstGeom>
          <a:solidFill>
            <a:srgbClr val="CADDEE"/>
          </a:solidFill>
          <a:ln>
            <a:solidFill>
              <a:srgbClr val="000000"/>
            </a:solidFill>
          </a:ln>
          <a:effec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b="1" smtClean="0">
                <a:solidFill>
                  <a:srgbClr val="000000"/>
                </a:solidFill>
              </a:rPr>
              <a:t>Runoff</a:t>
            </a:r>
          </a:p>
        </p:txBody>
      </p:sp>
      <p:sp>
        <p:nvSpPr>
          <p:cNvPr id="97294" name="Text Box 14"/>
          <p:cNvSpPr txBox="1">
            <a:spLocks noChangeArrowheads="1"/>
          </p:cNvSpPr>
          <p:nvPr/>
        </p:nvSpPr>
        <p:spPr bwMode="auto">
          <a:xfrm>
            <a:off x="3733800" y="2133600"/>
            <a:ext cx="812800" cy="304800"/>
          </a:xfrm>
          <a:prstGeom prst="rect">
            <a:avLst/>
          </a:prstGeom>
          <a:solidFill>
            <a:srgbClr val="CADDEE"/>
          </a:solidFill>
          <a:ln>
            <a:solidFill>
              <a:srgbClr val="000000"/>
            </a:solidFill>
          </a:ln>
          <a:effec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b="1" smtClean="0">
                <a:solidFill>
                  <a:srgbClr val="000000"/>
                </a:solidFill>
              </a:rPr>
              <a:t>Runoff</a:t>
            </a:r>
          </a:p>
        </p:txBody>
      </p:sp>
      <p:sp>
        <p:nvSpPr>
          <p:cNvPr id="88077" name="Text Box 15"/>
          <p:cNvSpPr txBox="1">
            <a:spLocks noChangeArrowheads="1"/>
          </p:cNvSpPr>
          <p:nvPr/>
        </p:nvSpPr>
        <p:spPr bwMode="auto">
          <a:xfrm>
            <a:off x="7772400" y="2301875"/>
            <a:ext cx="6985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000000"/>
                </a:solidFill>
              </a:rPr>
              <a:t>Sea birds</a:t>
            </a:r>
          </a:p>
        </p:txBody>
      </p:sp>
      <p:sp>
        <p:nvSpPr>
          <p:cNvPr id="97296" name="Text Box 16"/>
          <p:cNvSpPr txBox="1">
            <a:spLocks noChangeArrowheads="1"/>
          </p:cNvSpPr>
          <p:nvPr/>
        </p:nvSpPr>
        <p:spPr bwMode="auto">
          <a:xfrm>
            <a:off x="2228850" y="2667000"/>
            <a:ext cx="811213" cy="304800"/>
          </a:xfrm>
          <a:prstGeom prst="rect">
            <a:avLst/>
          </a:prstGeom>
          <a:solidFill>
            <a:srgbClr val="CADDEE"/>
          </a:solidFill>
          <a:ln>
            <a:solidFill>
              <a:srgbClr val="000000"/>
            </a:solidFill>
          </a:ln>
          <a:effec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b="1" dirty="0" smtClean="0">
                <a:solidFill>
                  <a:srgbClr val="000000"/>
                </a:solidFill>
              </a:rPr>
              <a:t>Runoff</a:t>
            </a:r>
          </a:p>
        </p:txBody>
      </p:sp>
      <p:sp>
        <p:nvSpPr>
          <p:cNvPr id="88079" name="Text Box 17"/>
          <p:cNvSpPr txBox="1">
            <a:spLocks noChangeArrowheads="1"/>
          </p:cNvSpPr>
          <p:nvPr/>
        </p:nvSpPr>
        <p:spPr bwMode="auto">
          <a:xfrm>
            <a:off x="5905500" y="2930525"/>
            <a:ext cx="1323975" cy="692150"/>
          </a:xfrm>
          <a:prstGeom prst="rect">
            <a:avLst/>
          </a:prstGeom>
          <a:solidFill>
            <a:srgbClr val="FFFF99"/>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1300" b="1">
                <a:solidFill>
                  <a:srgbClr val="000000"/>
                </a:solidFill>
              </a:rPr>
              <a:t>Phosphate in rock (fossil bones, guano)</a:t>
            </a:r>
          </a:p>
        </p:txBody>
      </p:sp>
      <p:sp>
        <p:nvSpPr>
          <p:cNvPr id="97298" name="Text Box 18"/>
          <p:cNvSpPr txBox="1">
            <a:spLocks noChangeArrowheads="1"/>
          </p:cNvSpPr>
          <p:nvPr/>
        </p:nvSpPr>
        <p:spPr bwMode="auto">
          <a:xfrm>
            <a:off x="4800600" y="3200400"/>
            <a:ext cx="906463" cy="304800"/>
          </a:xfrm>
          <a:prstGeom prst="rect">
            <a:avLst/>
          </a:prstGeom>
          <a:solidFill>
            <a:srgbClr val="CADDEE"/>
          </a:solidFill>
          <a:ln>
            <a:solidFill>
              <a:srgbClr val="000000"/>
            </a:solidFill>
          </a:ln>
          <a:effec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b="1" smtClean="0">
                <a:solidFill>
                  <a:srgbClr val="000000"/>
                </a:solidFill>
              </a:rPr>
              <a:t>Erosion</a:t>
            </a:r>
          </a:p>
        </p:txBody>
      </p:sp>
      <p:sp>
        <p:nvSpPr>
          <p:cNvPr id="88081" name="Text Box 19"/>
          <p:cNvSpPr txBox="1">
            <a:spLocks noChangeArrowheads="1"/>
          </p:cNvSpPr>
          <p:nvPr/>
        </p:nvSpPr>
        <p:spPr bwMode="auto">
          <a:xfrm>
            <a:off x="7391400" y="3190875"/>
            <a:ext cx="1009650" cy="495300"/>
          </a:xfrm>
          <a:prstGeom prst="rect">
            <a:avLst/>
          </a:prstGeom>
          <a:solidFill>
            <a:srgbClr val="FFFF99"/>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1300" b="1">
                <a:solidFill>
                  <a:srgbClr val="000000"/>
                </a:solidFill>
              </a:rPr>
              <a:t>Ocean food webs</a:t>
            </a:r>
          </a:p>
        </p:txBody>
      </p:sp>
      <p:sp>
        <p:nvSpPr>
          <p:cNvPr id="88082" name="Text Box 20"/>
          <p:cNvSpPr txBox="1">
            <a:spLocks noChangeArrowheads="1"/>
          </p:cNvSpPr>
          <p:nvPr/>
        </p:nvSpPr>
        <p:spPr bwMode="auto">
          <a:xfrm>
            <a:off x="211138" y="3616325"/>
            <a:ext cx="1177925" cy="422275"/>
          </a:xfrm>
          <a:prstGeom prst="rect">
            <a:avLst/>
          </a:prstGeom>
          <a:solidFill>
            <a:srgbClr val="FFFF99"/>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lnSpc>
                <a:spcPct val="90000"/>
              </a:lnSpc>
            </a:pPr>
            <a:r>
              <a:rPr lang="en-US" sz="1200" b="1">
                <a:solidFill>
                  <a:srgbClr val="000000"/>
                </a:solidFill>
              </a:rPr>
              <a:t>Animals (consumers)</a:t>
            </a:r>
          </a:p>
        </p:txBody>
      </p:sp>
      <p:sp>
        <p:nvSpPr>
          <p:cNvPr id="88083" name="Text Box 21"/>
          <p:cNvSpPr txBox="1">
            <a:spLocks noChangeArrowheads="1"/>
          </p:cNvSpPr>
          <p:nvPr/>
        </p:nvSpPr>
        <p:spPr bwMode="auto">
          <a:xfrm>
            <a:off x="3962400" y="3894138"/>
            <a:ext cx="1143000" cy="738187"/>
          </a:xfrm>
          <a:prstGeom prst="rect">
            <a:avLst/>
          </a:prstGeom>
          <a:solidFill>
            <a:srgbClr val="FFFF99"/>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000000"/>
                </a:solidFill>
              </a:rPr>
              <a:t>Phosphate dissolved </a:t>
            </a:r>
          </a:p>
          <a:p>
            <a:pPr eaLnBrk="1" hangingPunct="1"/>
            <a:r>
              <a:rPr lang="en-US" b="1">
                <a:solidFill>
                  <a:srgbClr val="000000"/>
                </a:solidFill>
              </a:rPr>
              <a:t>in water</a:t>
            </a:r>
          </a:p>
        </p:txBody>
      </p:sp>
      <p:sp>
        <p:nvSpPr>
          <p:cNvPr id="88084" name="Text Box 22"/>
          <p:cNvSpPr txBox="1">
            <a:spLocks noChangeArrowheads="1"/>
          </p:cNvSpPr>
          <p:nvPr/>
        </p:nvSpPr>
        <p:spPr bwMode="auto">
          <a:xfrm>
            <a:off x="6064250" y="3962400"/>
            <a:ext cx="1236663" cy="954088"/>
          </a:xfrm>
          <a:prstGeom prst="rect">
            <a:avLst/>
          </a:prstGeom>
          <a:solidFill>
            <a:srgbClr val="FFFF99"/>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000000"/>
                </a:solidFill>
              </a:rPr>
              <a:t>Phosphate in shallow ocean sediments</a:t>
            </a:r>
          </a:p>
        </p:txBody>
      </p:sp>
      <p:sp>
        <p:nvSpPr>
          <p:cNvPr id="88085" name="Text Box 23"/>
          <p:cNvSpPr txBox="1">
            <a:spLocks noChangeArrowheads="1"/>
          </p:cNvSpPr>
          <p:nvPr/>
        </p:nvSpPr>
        <p:spPr bwMode="auto">
          <a:xfrm>
            <a:off x="7924800" y="4419600"/>
            <a:ext cx="1100138" cy="954088"/>
          </a:xfrm>
          <a:prstGeom prst="rect">
            <a:avLst/>
          </a:prstGeom>
          <a:solidFill>
            <a:srgbClr val="FFFF99"/>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000000"/>
                </a:solidFill>
              </a:rPr>
              <a:t>Phosphate in deep ocean sediments</a:t>
            </a:r>
          </a:p>
        </p:txBody>
      </p:sp>
      <p:sp>
        <p:nvSpPr>
          <p:cNvPr id="88086" name="Text Box 24"/>
          <p:cNvSpPr txBox="1">
            <a:spLocks noChangeArrowheads="1"/>
          </p:cNvSpPr>
          <p:nvPr/>
        </p:nvSpPr>
        <p:spPr bwMode="auto">
          <a:xfrm>
            <a:off x="1219200" y="4619625"/>
            <a:ext cx="1208088" cy="409575"/>
          </a:xfrm>
          <a:prstGeom prst="rect">
            <a:avLst/>
          </a:prstGeom>
          <a:solidFill>
            <a:srgbClr val="FFFF99"/>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lnSpc>
                <a:spcPct val="80000"/>
              </a:lnSpc>
            </a:pPr>
            <a:r>
              <a:rPr lang="en-US" sz="1300" b="1">
                <a:solidFill>
                  <a:srgbClr val="000000"/>
                </a:solidFill>
              </a:rPr>
              <a:t>Plants (producers)</a:t>
            </a:r>
          </a:p>
        </p:txBody>
      </p:sp>
      <p:sp>
        <p:nvSpPr>
          <p:cNvPr id="88087" name="Text Box 25"/>
          <p:cNvSpPr txBox="1">
            <a:spLocks noChangeArrowheads="1"/>
          </p:cNvSpPr>
          <p:nvPr/>
        </p:nvSpPr>
        <p:spPr bwMode="auto">
          <a:xfrm>
            <a:off x="879475" y="5638800"/>
            <a:ext cx="949325" cy="304800"/>
          </a:xfrm>
          <a:prstGeom prst="rect">
            <a:avLst/>
          </a:prstGeom>
          <a:solidFill>
            <a:srgbClr val="FFFF99"/>
          </a:solidFill>
          <a:ln w="9525">
            <a:solidFill>
              <a:srgbClr val="000000"/>
            </a:solidFill>
            <a:miter lim="800000"/>
            <a:headEnd/>
            <a:tailEnd/>
          </a:ln>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b="1">
                <a:solidFill>
                  <a:srgbClr val="000000"/>
                </a:solidFill>
              </a:rPr>
              <a:t>Bacteria</a:t>
            </a:r>
          </a:p>
        </p:txBody>
      </p:sp>
      <p:sp>
        <p:nvSpPr>
          <p:cNvPr id="30" name="Rectangle 3"/>
          <p:cNvSpPr>
            <a:spLocks noChangeArrowheads="1"/>
          </p:cNvSpPr>
          <p:nvPr/>
        </p:nvSpPr>
        <p:spPr bwMode="auto">
          <a:xfrm>
            <a:off x="7935913" y="6584950"/>
            <a:ext cx="1225550"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t>Fig. 3-19, p. 68</a:t>
            </a:r>
          </a:p>
        </p:txBody>
      </p:sp>
    </p:spTree>
    <p:extLst>
      <p:ext uri="{BB962C8B-B14F-4D97-AF65-F5344CB8AC3E}">
        <p14:creationId xmlns:p14="http://schemas.microsoft.com/office/powerpoint/2010/main" val="8848386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Life is sustained by: </a:t>
            </a:r>
          </a:p>
          <a:p>
            <a:pPr lvl="1"/>
            <a:r>
              <a:rPr lang="en-US" dirty="0" smtClean="0"/>
              <a:t>The flow of energy from the sun through the biosphere</a:t>
            </a:r>
          </a:p>
          <a:p>
            <a:pPr lvl="1"/>
            <a:r>
              <a:rPr lang="en-US" dirty="0" smtClean="0"/>
              <a:t>The cycling of nutrients within the biosphere</a:t>
            </a:r>
          </a:p>
          <a:p>
            <a:pPr lvl="1"/>
            <a:r>
              <a:rPr lang="en-US" dirty="0" smtClean="0"/>
              <a:t>Gravity</a:t>
            </a:r>
            <a:endParaRPr lang="en-US" dirty="0"/>
          </a:p>
        </p:txBody>
      </p:sp>
      <p:sp>
        <p:nvSpPr>
          <p:cNvPr id="65538" name="Title 1"/>
          <p:cNvSpPr>
            <a:spLocks noGrp="1"/>
          </p:cNvSpPr>
          <p:nvPr>
            <p:ph type="title"/>
          </p:nvPr>
        </p:nvSpPr>
        <p:spPr/>
        <p:txBody>
          <a:bodyPr/>
          <a:lstStyle/>
          <a:p>
            <a:r>
              <a:rPr lang="en-US" dirty="0" smtClean="0"/>
              <a:t>Three Big Ideas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Some organisms produce the nutrients they need</a:t>
            </a:r>
          </a:p>
          <a:p>
            <a:r>
              <a:rPr lang="en-US" dirty="0" smtClean="0"/>
              <a:t>Some organisms consume others</a:t>
            </a:r>
          </a:p>
          <a:p>
            <a:r>
              <a:rPr lang="en-US" dirty="0" smtClean="0"/>
              <a:t>Some organisms live on wastes and recycle nutrients</a:t>
            </a:r>
            <a:endParaRPr lang="en-US" dirty="0"/>
          </a:p>
        </p:txBody>
      </p:sp>
      <p:sp>
        <p:nvSpPr>
          <p:cNvPr id="2" name="Title 1"/>
          <p:cNvSpPr>
            <a:spLocks noGrp="1"/>
          </p:cNvSpPr>
          <p:nvPr>
            <p:ph type="title"/>
          </p:nvPr>
        </p:nvSpPr>
        <p:spPr/>
        <p:txBody>
          <a:bodyPr/>
          <a:lstStyle/>
          <a:p>
            <a:r>
              <a:rPr lang="en-US" dirty="0" smtClean="0"/>
              <a:t>Three Big Ideas (cont’d.)</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Human activities are altering:</a:t>
            </a:r>
          </a:p>
          <a:p>
            <a:pPr lvl="1"/>
            <a:r>
              <a:rPr lang="en-US" dirty="0" smtClean="0"/>
              <a:t>The flow of energy through food chains and webs</a:t>
            </a:r>
          </a:p>
          <a:p>
            <a:pPr lvl="1"/>
            <a:r>
              <a:rPr lang="en-US" dirty="0" smtClean="0"/>
              <a:t>The cycling of nutrients within ecosystems and the biosphere</a:t>
            </a:r>
            <a:endParaRPr lang="en-US" dirty="0"/>
          </a:p>
        </p:txBody>
      </p:sp>
      <p:sp>
        <p:nvSpPr>
          <p:cNvPr id="2" name="Title 1"/>
          <p:cNvSpPr>
            <a:spLocks noGrp="1"/>
          </p:cNvSpPr>
          <p:nvPr>
            <p:ph type="title"/>
          </p:nvPr>
        </p:nvSpPr>
        <p:spPr/>
        <p:txBody>
          <a:bodyPr/>
          <a:lstStyle/>
          <a:p>
            <a:r>
              <a:rPr lang="en-US" dirty="0" smtClean="0"/>
              <a:t>Three Big Ideas (</a:t>
            </a:r>
            <a:r>
              <a:rPr lang="en-US" dirty="0"/>
              <a:t>cont’d.)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Producers rely on solar energy</a:t>
            </a:r>
          </a:p>
          <a:p>
            <a:r>
              <a:rPr lang="en-US" dirty="0" smtClean="0"/>
              <a:t>Species depend on nutrient cycles</a:t>
            </a:r>
          </a:p>
          <a:p>
            <a:r>
              <a:rPr lang="en-US" dirty="0" smtClean="0"/>
              <a:t>Tropical rainforests contain a huge amount of the earth’s biodiversity</a:t>
            </a:r>
            <a:endParaRPr lang="en-US" dirty="0"/>
          </a:p>
        </p:txBody>
      </p:sp>
      <p:sp>
        <p:nvSpPr>
          <p:cNvPr id="2" name="Title 1"/>
          <p:cNvSpPr>
            <a:spLocks noGrp="1"/>
          </p:cNvSpPr>
          <p:nvPr>
            <p:ph type="title"/>
          </p:nvPr>
        </p:nvSpPr>
        <p:spPr/>
        <p:txBody>
          <a:bodyPr/>
          <a:lstStyle/>
          <a:p>
            <a:r>
              <a:rPr lang="en-US" dirty="0" smtClean="0"/>
              <a:t>Tying It All Together: Tropical Rainforests and Sustainability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r>
              <a:rPr lang="en-US" dirty="0" smtClean="0"/>
              <a:t>Atmosphere</a:t>
            </a:r>
          </a:p>
          <a:p>
            <a:pPr lvl="1"/>
            <a:r>
              <a:rPr lang="en-US" dirty="0" smtClean="0"/>
              <a:t>Troposphere: where weather happens</a:t>
            </a:r>
          </a:p>
          <a:p>
            <a:pPr lvl="1"/>
            <a:r>
              <a:rPr lang="en-US" dirty="0" smtClean="0"/>
              <a:t>Stratosphere: contains ozone layer</a:t>
            </a:r>
          </a:p>
          <a:p>
            <a:r>
              <a:rPr lang="en-US" dirty="0" smtClean="0"/>
              <a:t>Hydrosphere: water on the earth’s surface</a:t>
            </a:r>
          </a:p>
          <a:p>
            <a:r>
              <a:rPr lang="en-US" dirty="0" smtClean="0"/>
              <a:t>Geosphere: the solid earth</a:t>
            </a:r>
          </a:p>
          <a:p>
            <a:r>
              <a:rPr lang="en-US" dirty="0" smtClean="0"/>
              <a:t>Biosphere: life </a:t>
            </a:r>
            <a:endParaRPr lang="en-US" dirty="0"/>
          </a:p>
        </p:txBody>
      </p:sp>
      <p:sp>
        <p:nvSpPr>
          <p:cNvPr id="7170" name="Rectangle 2"/>
          <p:cNvSpPr>
            <a:spLocks noGrp="1" noChangeArrowheads="1"/>
          </p:cNvSpPr>
          <p:nvPr>
            <p:ph type="title"/>
          </p:nvPr>
        </p:nvSpPr>
        <p:spPr/>
        <p:txBody>
          <a:bodyPr/>
          <a:lstStyle/>
          <a:p>
            <a:r>
              <a:rPr lang="en-US" dirty="0" smtClean="0"/>
              <a:t>The Earth’s Life-Support System Has Four Major Components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Picture 1" descr="03p053_f02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0"/>
            <a:ext cx="54911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59" name="Rectangle 3" hidden="1"/>
          <p:cNvSpPr>
            <a:spLocks noGrp="1" noChangeArrowheads="1"/>
          </p:cNvSpPr>
          <p:nvPr>
            <p:ph type="title"/>
          </p:nvPr>
        </p:nvSpPr>
        <p:spPr/>
        <p:txBody>
          <a:bodyPr/>
          <a:lstStyle/>
          <a:p>
            <a:pPr eaLnBrk="1" hangingPunct="1">
              <a:defRPr/>
            </a:pPr>
            <a:endParaRPr lang="en-US" smtClean="0"/>
          </a:p>
        </p:txBody>
      </p:sp>
      <p:sp>
        <p:nvSpPr>
          <p:cNvPr id="70661" name="Text Box 5"/>
          <p:cNvSpPr txBox="1">
            <a:spLocks noChangeArrowheads="1"/>
          </p:cNvSpPr>
          <p:nvPr/>
        </p:nvSpPr>
        <p:spPr bwMode="auto">
          <a:xfrm>
            <a:off x="3732213" y="1157288"/>
            <a:ext cx="665162"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800" b="1" smtClean="0">
                <a:solidFill>
                  <a:srgbClr val="FFFFFF"/>
                </a:solidFill>
              </a:rPr>
              <a:t>Soil</a:t>
            </a:r>
          </a:p>
        </p:txBody>
      </p:sp>
      <p:sp>
        <p:nvSpPr>
          <p:cNvPr id="70662" name="Text Box 6"/>
          <p:cNvSpPr txBox="1">
            <a:spLocks noChangeArrowheads="1"/>
          </p:cNvSpPr>
          <p:nvPr/>
        </p:nvSpPr>
        <p:spPr bwMode="auto">
          <a:xfrm>
            <a:off x="5432425" y="762000"/>
            <a:ext cx="2633663"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800" b="1" smtClean="0">
                <a:solidFill>
                  <a:srgbClr val="000000"/>
                </a:solidFill>
              </a:rPr>
              <a:t>Biosphere </a:t>
            </a:r>
          </a:p>
          <a:p>
            <a:pPr eaLnBrk="1" hangingPunct="1">
              <a:defRPr/>
            </a:pPr>
            <a:r>
              <a:rPr lang="en-US" sz="1800" b="1" smtClean="0">
                <a:solidFill>
                  <a:srgbClr val="000000"/>
                </a:solidFill>
              </a:rPr>
              <a:t>(living organisms)</a:t>
            </a:r>
          </a:p>
        </p:txBody>
      </p:sp>
      <p:sp>
        <p:nvSpPr>
          <p:cNvPr id="70663" name="Text Box 7"/>
          <p:cNvSpPr txBox="1">
            <a:spLocks noChangeArrowheads="1"/>
          </p:cNvSpPr>
          <p:nvPr/>
        </p:nvSpPr>
        <p:spPr bwMode="auto">
          <a:xfrm>
            <a:off x="3298825" y="228600"/>
            <a:ext cx="15795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800" b="1" smtClean="0">
                <a:solidFill>
                  <a:srgbClr val="000000"/>
                </a:solidFill>
              </a:rPr>
              <a:t>Atmosphere</a:t>
            </a:r>
          </a:p>
        </p:txBody>
      </p:sp>
      <p:sp>
        <p:nvSpPr>
          <p:cNvPr id="70664" name="Text Box 8"/>
          <p:cNvSpPr txBox="1">
            <a:spLocks noChangeArrowheads="1"/>
          </p:cNvSpPr>
          <p:nvPr/>
        </p:nvSpPr>
        <p:spPr bwMode="auto">
          <a:xfrm>
            <a:off x="3687763" y="1544638"/>
            <a:ext cx="804862"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800" b="1" smtClean="0">
                <a:solidFill>
                  <a:srgbClr val="FFFFFF"/>
                </a:solidFill>
              </a:rPr>
              <a:t>Rock</a:t>
            </a:r>
          </a:p>
        </p:txBody>
      </p:sp>
      <p:sp>
        <p:nvSpPr>
          <p:cNvPr id="70665" name="Text Box 9"/>
          <p:cNvSpPr txBox="1">
            <a:spLocks noChangeArrowheads="1"/>
          </p:cNvSpPr>
          <p:nvPr/>
        </p:nvSpPr>
        <p:spPr bwMode="auto">
          <a:xfrm>
            <a:off x="4822825" y="1776413"/>
            <a:ext cx="8429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800" b="1" smtClean="0">
                <a:solidFill>
                  <a:srgbClr val="000000"/>
                </a:solidFill>
              </a:rPr>
              <a:t>Crust</a:t>
            </a:r>
          </a:p>
        </p:txBody>
      </p:sp>
      <p:sp>
        <p:nvSpPr>
          <p:cNvPr id="70666" name="Text Box 10"/>
          <p:cNvSpPr txBox="1">
            <a:spLocks noChangeArrowheads="1"/>
          </p:cNvSpPr>
          <p:nvPr/>
        </p:nvSpPr>
        <p:spPr bwMode="auto">
          <a:xfrm>
            <a:off x="4171950" y="2482850"/>
            <a:ext cx="9699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800" b="1" smtClean="0">
                <a:solidFill>
                  <a:srgbClr val="000000"/>
                </a:solidFill>
              </a:rPr>
              <a:t>Mantle</a:t>
            </a:r>
          </a:p>
        </p:txBody>
      </p:sp>
      <p:sp>
        <p:nvSpPr>
          <p:cNvPr id="70667" name="Text Box 11"/>
          <p:cNvSpPr txBox="1">
            <a:spLocks noChangeArrowheads="1"/>
          </p:cNvSpPr>
          <p:nvPr/>
        </p:nvSpPr>
        <p:spPr bwMode="auto">
          <a:xfrm>
            <a:off x="5516563" y="3200400"/>
            <a:ext cx="2582862"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800" b="1" smtClean="0">
                <a:solidFill>
                  <a:srgbClr val="000000"/>
                </a:solidFill>
              </a:rPr>
              <a:t>Geosphere </a:t>
            </a:r>
          </a:p>
          <a:p>
            <a:pPr eaLnBrk="1" hangingPunct="1">
              <a:defRPr/>
            </a:pPr>
            <a:r>
              <a:rPr lang="en-US" sz="1800" b="1" smtClean="0">
                <a:solidFill>
                  <a:srgbClr val="000000"/>
                </a:solidFill>
              </a:rPr>
              <a:t>(crust, mantle, core)</a:t>
            </a:r>
          </a:p>
        </p:txBody>
      </p:sp>
      <p:sp>
        <p:nvSpPr>
          <p:cNvPr id="70668" name="Text Box 12"/>
          <p:cNvSpPr txBox="1">
            <a:spLocks noChangeArrowheads="1"/>
          </p:cNvSpPr>
          <p:nvPr/>
        </p:nvSpPr>
        <p:spPr bwMode="auto">
          <a:xfrm>
            <a:off x="2773363" y="3579813"/>
            <a:ext cx="969962"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800" b="1" smtClean="0">
                <a:solidFill>
                  <a:srgbClr val="000000"/>
                </a:solidFill>
              </a:rPr>
              <a:t>Mantle</a:t>
            </a:r>
          </a:p>
        </p:txBody>
      </p:sp>
      <p:sp>
        <p:nvSpPr>
          <p:cNvPr id="70669" name="Text Box 13"/>
          <p:cNvSpPr txBox="1">
            <a:spLocks noChangeArrowheads="1"/>
          </p:cNvSpPr>
          <p:nvPr/>
        </p:nvSpPr>
        <p:spPr bwMode="auto">
          <a:xfrm>
            <a:off x="3679825" y="4427538"/>
            <a:ext cx="7667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800" b="1" smtClean="0">
                <a:solidFill>
                  <a:srgbClr val="000000"/>
                </a:solidFill>
              </a:rPr>
              <a:t>Core</a:t>
            </a:r>
          </a:p>
        </p:txBody>
      </p:sp>
      <p:sp>
        <p:nvSpPr>
          <p:cNvPr id="70670" name="Text Box 14"/>
          <p:cNvSpPr txBox="1">
            <a:spLocks noChangeArrowheads="1"/>
          </p:cNvSpPr>
          <p:nvPr/>
        </p:nvSpPr>
        <p:spPr bwMode="auto">
          <a:xfrm>
            <a:off x="5965825" y="4514850"/>
            <a:ext cx="18097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800" b="1" smtClean="0">
                <a:solidFill>
                  <a:srgbClr val="000000"/>
                </a:solidFill>
              </a:rPr>
              <a:t>Atmosphere (air)</a:t>
            </a:r>
          </a:p>
        </p:txBody>
      </p:sp>
      <p:sp>
        <p:nvSpPr>
          <p:cNvPr id="70671" name="Text Box 15"/>
          <p:cNvSpPr txBox="1">
            <a:spLocks noChangeArrowheads="1"/>
          </p:cNvSpPr>
          <p:nvPr/>
        </p:nvSpPr>
        <p:spPr bwMode="auto">
          <a:xfrm>
            <a:off x="5584825" y="6034088"/>
            <a:ext cx="22098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en-US" sz="1800" b="1" smtClean="0">
                <a:solidFill>
                  <a:srgbClr val="000000"/>
                </a:solidFill>
              </a:rPr>
              <a:t>Hydrosphere (water)</a:t>
            </a:r>
          </a:p>
        </p:txBody>
      </p:sp>
      <p:sp>
        <p:nvSpPr>
          <p:cNvPr id="20494" name="Line 18"/>
          <p:cNvSpPr>
            <a:spLocks noChangeShapeType="1"/>
          </p:cNvSpPr>
          <p:nvPr/>
        </p:nvSpPr>
        <p:spPr bwMode="auto">
          <a:xfrm flipV="1">
            <a:off x="3708400" y="3390900"/>
            <a:ext cx="1792288" cy="228600"/>
          </a:xfrm>
          <a:prstGeom prst="line">
            <a:avLst/>
          </a:prstGeom>
          <a:noFill/>
          <a:ln w="19050">
            <a:solidFill>
              <a:schemeClr val="tx1"/>
            </a:solidFill>
            <a:round/>
            <a:headEnd/>
            <a:tailEnd/>
          </a:ln>
          <a:effectLst>
            <a:outerShdw dist="12700" dir="2700000" algn="ctr" rotWithShape="0">
              <a:schemeClr val="bg1"/>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20495" name="Line 20"/>
          <p:cNvSpPr>
            <a:spLocks noChangeShapeType="1"/>
          </p:cNvSpPr>
          <p:nvPr/>
        </p:nvSpPr>
        <p:spPr bwMode="auto">
          <a:xfrm>
            <a:off x="4708525" y="5948363"/>
            <a:ext cx="941388" cy="292100"/>
          </a:xfrm>
          <a:prstGeom prst="line">
            <a:avLst/>
          </a:prstGeom>
          <a:noFill/>
          <a:ln w="19050">
            <a:solidFill>
              <a:schemeClr val="tx1"/>
            </a:solidFill>
            <a:round/>
            <a:headEnd/>
            <a:tailEnd/>
          </a:ln>
          <a:effectLst>
            <a:outerShdw dist="12700" dir="2700000" algn="ctr" rotWithShape="0">
              <a:schemeClr val="bg1"/>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20496" name="Line 21"/>
          <p:cNvSpPr>
            <a:spLocks noChangeShapeType="1"/>
          </p:cNvSpPr>
          <p:nvPr/>
        </p:nvSpPr>
        <p:spPr bwMode="auto">
          <a:xfrm>
            <a:off x="5622925" y="4565650"/>
            <a:ext cx="357188" cy="101600"/>
          </a:xfrm>
          <a:prstGeom prst="line">
            <a:avLst/>
          </a:prstGeom>
          <a:noFill/>
          <a:ln w="19050">
            <a:solidFill>
              <a:schemeClr val="tx1"/>
            </a:solidFill>
            <a:round/>
            <a:headEnd/>
            <a:tailEnd/>
          </a:ln>
          <a:effectLst>
            <a:outerShdw dist="12700" dir="2700000" algn="ctr" rotWithShape="0">
              <a:schemeClr val="bg1"/>
            </a:outer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70678" name="AutoShape 22"/>
          <p:cNvSpPr>
            <a:spLocks/>
          </p:cNvSpPr>
          <p:nvPr/>
        </p:nvSpPr>
        <p:spPr bwMode="auto">
          <a:xfrm rot="1448911">
            <a:off x="4594225" y="1276350"/>
            <a:ext cx="300038" cy="1223963"/>
          </a:xfrm>
          <a:prstGeom prst="rightBrace">
            <a:avLst>
              <a:gd name="adj1" fmla="val 1253"/>
              <a:gd name="adj2" fmla="val 50000"/>
            </a:avLst>
          </a:prstGeom>
          <a:noFill/>
          <a:ln w="1905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0679" name="AutoShape 23"/>
          <p:cNvSpPr>
            <a:spLocks/>
          </p:cNvSpPr>
          <p:nvPr/>
        </p:nvSpPr>
        <p:spPr bwMode="auto">
          <a:xfrm rot="1448911">
            <a:off x="5054600" y="300038"/>
            <a:ext cx="454025" cy="1223962"/>
          </a:xfrm>
          <a:prstGeom prst="rightBrace">
            <a:avLst>
              <a:gd name="adj1" fmla="val 1395"/>
              <a:gd name="adj2" fmla="val 50000"/>
            </a:avLst>
          </a:prstGeom>
          <a:noFill/>
          <a:ln w="1905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4" name="Rectangle 3"/>
          <p:cNvSpPr>
            <a:spLocks noChangeArrowheads="1"/>
          </p:cNvSpPr>
          <p:nvPr/>
        </p:nvSpPr>
        <p:spPr bwMode="auto">
          <a:xfrm>
            <a:off x="7961313" y="6584950"/>
            <a:ext cx="1182687"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t>Fig. 3-2, p. 53</a:t>
            </a:r>
          </a:p>
        </p:txBody>
      </p:sp>
      <p:sp>
        <p:nvSpPr>
          <p:cNvPr id="21" name="Rectangle 2"/>
          <p:cNvSpPr txBox="1">
            <a:spLocks noChangeArrowheads="1"/>
          </p:cNvSpPr>
          <p:nvPr/>
        </p:nvSpPr>
        <p:spPr bwMode="auto">
          <a:xfrm>
            <a:off x="0" y="0"/>
            <a:ext cx="2667000" cy="7620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475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Natural Capital: General Structure of the Earth</a:t>
            </a:r>
            <a:endParaRPr lang="en-US"/>
          </a:p>
        </p:txBody>
      </p:sp>
    </p:spTree>
    <p:extLst>
      <p:ext uri="{BB962C8B-B14F-4D97-AF65-F5344CB8AC3E}">
        <p14:creationId xmlns:p14="http://schemas.microsoft.com/office/powerpoint/2010/main" val="392650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r>
              <a:rPr lang="en-US" dirty="0" smtClean="0"/>
              <a:t>One-way flow of high-quality energy:</a:t>
            </a:r>
          </a:p>
          <a:p>
            <a:pPr lvl="1"/>
            <a:r>
              <a:rPr lang="en-US" dirty="0" smtClean="0"/>
              <a:t>Sun → plants → living things → environment as heat → radiation to space </a:t>
            </a:r>
          </a:p>
          <a:p>
            <a:r>
              <a:rPr lang="en-US" dirty="0" smtClean="0"/>
              <a:t>Cycling of nutrients through parts of the biosphere</a:t>
            </a:r>
          </a:p>
          <a:p>
            <a:r>
              <a:rPr lang="en-US" dirty="0" smtClean="0"/>
              <a:t>Gravity holds the earth’s atmosphere</a:t>
            </a:r>
          </a:p>
          <a:p>
            <a:endParaRPr lang="en-US" dirty="0" smtClean="0"/>
          </a:p>
          <a:p>
            <a:endParaRPr lang="en-US" dirty="0" smtClean="0"/>
          </a:p>
          <a:p>
            <a:endParaRPr lang="en-US" dirty="0" smtClean="0"/>
          </a:p>
          <a:p>
            <a:endParaRPr lang="en-US" dirty="0" smtClean="0"/>
          </a:p>
          <a:p>
            <a:r>
              <a:rPr lang="en-US" dirty="0" smtClean="0"/>
              <a:t>	</a:t>
            </a:r>
            <a:endParaRPr lang="en-US" dirty="0"/>
          </a:p>
        </p:txBody>
      </p:sp>
      <p:sp>
        <p:nvSpPr>
          <p:cNvPr id="10242" name="Rectangle 2"/>
          <p:cNvSpPr>
            <a:spLocks noGrp="1" noChangeArrowheads="1"/>
          </p:cNvSpPr>
          <p:nvPr>
            <p:ph type="title"/>
          </p:nvPr>
        </p:nvSpPr>
        <p:spPr/>
        <p:txBody>
          <a:bodyPr/>
          <a:lstStyle/>
          <a:p>
            <a:r>
              <a:rPr lang="en-US" dirty="0" smtClean="0"/>
              <a:t>Three Factors Sustain Life on Earth</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Greenhouse Earth</a:t>
            </a:r>
            <a:endParaRPr lang="en-US" dirty="0"/>
          </a:p>
        </p:txBody>
      </p:sp>
      <p:pic>
        <p:nvPicPr>
          <p:cNvPr id="5" name="Picture 1" descr="03p054_f03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8" y="2184400"/>
            <a:ext cx="9039225" cy="353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rot="398921">
            <a:off x="5040372" y="4453637"/>
            <a:ext cx="1925185" cy="3047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spcFirstLastPara="1">
            <a:prstTxWarp prst="textArchUp">
              <a:avLst/>
            </a:prstTxWarp>
            <a:spAutoFit/>
          </a:bodyPr>
          <a:lstStyle/>
          <a:p>
            <a:pPr algn="ctr">
              <a:defRPr/>
            </a:pPr>
            <a:r>
              <a:rPr lang="en-US" sz="1600" b="1" dirty="0">
                <a:solidFill>
                  <a:schemeClr val="bg1"/>
                </a:solidFill>
                <a:cs typeface="Arial" charset="0"/>
              </a:rPr>
              <a:t>ATMOSPHERE </a:t>
            </a:r>
          </a:p>
        </p:txBody>
      </p:sp>
      <p:sp>
        <p:nvSpPr>
          <p:cNvPr id="7" name="Rectangle 3"/>
          <p:cNvSpPr>
            <a:spLocks noChangeArrowheads="1"/>
          </p:cNvSpPr>
          <p:nvPr/>
        </p:nvSpPr>
        <p:spPr bwMode="auto">
          <a:xfrm>
            <a:off x="8004175" y="6584950"/>
            <a:ext cx="1139825"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t>Fig. 3-3, p. 54</a:t>
            </a:r>
          </a:p>
        </p:txBody>
      </p:sp>
      <p:sp>
        <p:nvSpPr>
          <p:cNvPr id="8" name="TextBox 2"/>
          <p:cNvSpPr txBox="1">
            <a:spLocks noChangeArrowheads="1"/>
          </p:cNvSpPr>
          <p:nvPr/>
        </p:nvSpPr>
        <p:spPr bwMode="auto">
          <a:xfrm>
            <a:off x="4252913" y="2538412"/>
            <a:ext cx="1219200" cy="224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FFFF99"/>
                </a:solidFill>
              </a:rPr>
              <a:t>2. </a:t>
            </a:r>
            <a:r>
              <a:rPr lang="en-US" b="1">
                <a:solidFill>
                  <a:schemeClr val="bg1"/>
                </a:solidFill>
              </a:rPr>
              <a:t>Roughly half of the incoming solar radiation </a:t>
            </a:r>
          </a:p>
          <a:p>
            <a:pPr eaLnBrk="1" hangingPunct="1"/>
            <a:r>
              <a:rPr lang="en-US" b="1">
                <a:solidFill>
                  <a:schemeClr val="bg1"/>
                </a:solidFill>
              </a:rPr>
              <a:t>is absorbed </a:t>
            </a:r>
          </a:p>
          <a:p>
            <a:pPr eaLnBrk="1" hangingPunct="1"/>
            <a:r>
              <a:rPr lang="en-US" b="1">
                <a:solidFill>
                  <a:schemeClr val="bg1"/>
                </a:solidFill>
              </a:rPr>
              <a:t>by the earth’s surface. </a:t>
            </a:r>
          </a:p>
          <a:p>
            <a:pPr eaLnBrk="1" hangingPunct="1"/>
            <a:endParaRPr lang="en-US" b="1">
              <a:solidFill>
                <a:schemeClr val="bg1"/>
              </a:solidFill>
            </a:endParaRPr>
          </a:p>
        </p:txBody>
      </p:sp>
      <p:sp>
        <p:nvSpPr>
          <p:cNvPr id="9" name="TextBox 3"/>
          <p:cNvSpPr txBox="1">
            <a:spLocks noChangeArrowheads="1"/>
          </p:cNvSpPr>
          <p:nvPr/>
        </p:nvSpPr>
        <p:spPr bwMode="auto">
          <a:xfrm>
            <a:off x="788988" y="2201862"/>
            <a:ext cx="3097212"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FFFF99"/>
                </a:solidFill>
              </a:rPr>
              <a:t>1. </a:t>
            </a:r>
            <a:r>
              <a:rPr lang="en-US" b="1">
                <a:solidFill>
                  <a:schemeClr val="bg1"/>
                </a:solidFill>
              </a:rPr>
              <a:t>The solar energy that powers the earth’s climate system is short-wave radiation.</a:t>
            </a:r>
          </a:p>
        </p:txBody>
      </p:sp>
      <p:sp>
        <p:nvSpPr>
          <p:cNvPr id="10" name="TextBox 4"/>
          <p:cNvSpPr txBox="1">
            <a:spLocks noChangeArrowheads="1"/>
          </p:cNvSpPr>
          <p:nvPr/>
        </p:nvSpPr>
        <p:spPr bwMode="auto">
          <a:xfrm>
            <a:off x="228600" y="3116262"/>
            <a:ext cx="2667000" cy="1169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FFFF99"/>
                </a:solidFill>
              </a:rPr>
              <a:t>3. </a:t>
            </a:r>
            <a:r>
              <a:rPr lang="en-US" b="1">
                <a:solidFill>
                  <a:schemeClr val="bg1"/>
                </a:solidFill>
              </a:rPr>
              <a:t>Some of the incoming solar radiation is reflected by the earth’s surface and atmosphere back out to space.</a:t>
            </a:r>
          </a:p>
        </p:txBody>
      </p:sp>
      <p:sp>
        <p:nvSpPr>
          <p:cNvPr id="11" name="TextBox 5"/>
          <p:cNvSpPr txBox="1">
            <a:spLocks noChangeArrowheads="1"/>
          </p:cNvSpPr>
          <p:nvPr/>
        </p:nvSpPr>
        <p:spPr bwMode="auto">
          <a:xfrm>
            <a:off x="5334000" y="2466975"/>
            <a:ext cx="3133725"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FFFF99"/>
                </a:solidFill>
              </a:rPr>
              <a:t>4. </a:t>
            </a:r>
            <a:r>
              <a:rPr lang="en-US" b="1">
                <a:solidFill>
                  <a:schemeClr val="bg1"/>
                </a:solidFill>
              </a:rPr>
              <a:t>The solar radiation absorbed by the earth’s surface is converted to heat and emitted as long-wave radiation.</a:t>
            </a:r>
          </a:p>
        </p:txBody>
      </p:sp>
      <p:sp>
        <p:nvSpPr>
          <p:cNvPr id="12" name="TextBox 6"/>
          <p:cNvSpPr txBox="1">
            <a:spLocks noChangeArrowheads="1"/>
          </p:cNvSpPr>
          <p:nvPr/>
        </p:nvSpPr>
        <p:spPr bwMode="auto">
          <a:xfrm>
            <a:off x="6781800" y="3192462"/>
            <a:ext cx="2286000"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solidFill>
                  <a:srgbClr val="FFFF99"/>
                </a:solidFill>
              </a:rPr>
              <a:t>5</a:t>
            </a:r>
            <a:r>
              <a:rPr lang="en-US" b="1">
                <a:solidFill>
                  <a:schemeClr val="bg1"/>
                </a:solidFill>
              </a:rPr>
              <a:t>. Some of the infrared radiation escapes into space, but most of it is absorbed by greenhouse gases and clouds in the earth’s atmosphere, and this interaction between gases and radiation warms the earth’s lower atmosphere and surface.</a:t>
            </a:r>
          </a:p>
        </p:txBody>
      </p:sp>
      <p:sp>
        <p:nvSpPr>
          <p:cNvPr id="13" name="Text Box 5"/>
          <p:cNvSpPr txBox="1">
            <a:spLocks noChangeArrowheads="1"/>
          </p:cNvSpPr>
          <p:nvPr/>
        </p:nvSpPr>
        <p:spPr bwMode="auto">
          <a:xfrm>
            <a:off x="3078163" y="2606675"/>
            <a:ext cx="1592262" cy="369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800" b="1" smtClean="0"/>
              <a:t>SUN</a:t>
            </a:r>
          </a:p>
        </p:txBody>
      </p:sp>
      <p:sp>
        <p:nvSpPr>
          <p:cNvPr id="14" name="Text Box 5"/>
          <p:cNvSpPr txBox="1">
            <a:spLocks noChangeArrowheads="1"/>
          </p:cNvSpPr>
          <p:nvPr/>
        </p:nvSpPr>
        <p:spPr bwMode="auto">
          <a:xfrm>
            <a:off x="4191000" y="5238750"/>
            <a:ext cx="1590675"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600" b="1" smtClean="0">
                <a:solidFill>
                  <a:schemeClr val="bg1"/>
                </a:solidFill>
              </a:rPr>
              <a:t>EARTH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lstStyle/>
          <a:p>
            <a:r>
              <a:rPr lang="en-US" dirty="0" smtClean="0"/>
              <a:t>Some organisms produce the nutrients they need</a:t>
            </a:r>
          </a:p>
          <a:p>
            <a:r>
              <a:rPr lang="en-US" dirty="0" smtClean="0"/>
              <a:t>Others get their nutrients by consuming other organisms</a:t>
            </a:r>
          </a:p>
          <a:p>
            <a:r>
              <a:rPr lang="en-US" dirty="0" smtClean="0"/>
              <a:t>Some recycle nutrients back to producers by decomposing the wastes and remains of organisms</a:t>
            </a:r>
            <a:endParaRPr lang="en-US" dirty="0"/>
          </a:p>
        </p:txBody>
      </p:sp>
      <p:sp>
        <p:nvSpPr>
          <p:cNvPr id="13314" name="Rectangle 2"/>
          <p:cNvSpPr>
            <a:spLocks noGrp="1" noChangeArrowheads="1"/>
          </p:cNvSpPr>
          <p:nvPr>
            <p:ph type="title"/>
          </p:nvPr>
        </p:nvSpPr>
        <p:spPr/>
        <p:txBody>
          <a:bodyPr/>
          <a:lstStyle/>
          <a:p>
            <a:r>
              <a:rPr lang="en-US" dirty="0" smtClean="0"/>
              <a:t>3-2 What Are the Major Components of an Ecosystem?</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4486</TotalTime>
  <Words>2938</Words>
  <Application>Microsoft Office PowerPoint</Application>
  <PresentationFormat>On-screen Show (4:3)</PresentationFormat>
  <Paragraphs>484</Paragraphs>
  <Slides>46</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ＭＳ Ｐゴシック</vt:lpstr>
      <vt:lpstr>Arial</vt:lpstr>
      <vt:lpstr>Calibri</vt:lpstr>
      <vt:lpstr>Vrinda</vt:lpstr>
      <vt:lpstr>Office Theme</vt:lpstr>
      <vt:lpstr>3</vt:lpstr>
      <vt:lpstr>Core Case Study: Tropical Rain Forests Are Disappearing</vt:lpstr>
      <vt:lpstr>Natural Capital Degradation: The Lost of Tropical Rain Forest</vt:lpstr>
      <vt:lpstr>3-1 How Does the Earth’s Life-Support System Work?</vt:lpstr>
      <vt:lpstr>The Earth’s Life-Support System Has Four Major Components</vt:lpstr>
      <vt:lpstr>PowerPoint Presentation</vt:lpstr>
      <vt:lpstr>Three Factors Sustain Life on Earth</vt:lpstr>
      <vt:lpstr>Greenhouse Earth</vt:lpstr>
      <vt:lpstr>3-2 What Are the Major Components of an Ecosystem?</vt:lpstr>
      <vt:lpstr>Ecosystems Have Several Important Components</vt:lpstr>
      <vt:lpstr>PowerPoint Presentation</vt:lpstr>
      <vt:lpstr>PowerPoint Presentation</vt:lpstr>
      <vt:lpstr>Ecosystems Have Several Important Components (cont’d.)</vt:lpstr>
      <vt:lpstr>Producers</vt:lpstr>
      <vt:lpstr>Consumers</vt:lpstr>
      <vt:lpstr>Ecosystems Have Several Important Components</vt:lpstr>
      <vt:lpstr>Decomposer</vt:lpstr>
      <vt:lpstr>PowerPoint Presentation</vt:lpstr>
      <vt:lpstr>Organisms Get Their Energy in Different Ways</vt:lpstr>
      <vt:lpstr>PowerPoint Presentation</vt:lpstr>
      <vt:lpstr>3-3 What Happens to Energy in  an Ecosystem?</vt:lpstr>
      <vt:lpstr>Energy Flows Through Ecosystems in Food Chains and Food Webs</vt:lpstr>
      <vt:lpstr>A Food Chain</vt:lpstr>
      <vt:lpstr>A Food Web</vt:lpstr>
      <vt:lpstr>Usable Energy Decreases with Each Link in a Food Chain or Web</vt:lpstr>
      <vt:lpstr>PowerPoint Presentation</vt:lpstr>
      <vt:lpstr>Some Ecosystems Produce Plant Matter Faster Than Others Do</vt:lpstr>
      <vt:lpstr>Some Ecosystems Produce Plant Matter Faster Than Others Do (cont’d.)</vt:lpstr>
      <vt:lpstr>Estimated Annual Average NPP in Major Life Zones and Ecosystems</vt:lpstr>
      <vt:lpstr>3-4 What Happens to Matter in  an Ecosystem?</vt:lpstr>
      <vt:lpstr>Nutrients Cycle within and among Ecosystems</vt:lpstr>
      <vt:lpstr>The Water Cycle</vt:lpstr>
      <vt:lpstr>PowerPoint Presentation</vt:lpstr>
      <vt:lpstr>Science Focus: Water’s Unique Properties</vt:lpstr>
      <vt:lpstr>PowerPoint Presentation</vt:lpstr>
      <vt:lpstr>The Carbon Cycle</vt:lpstr>
      <vt:lpstr>PowerPoint Presentation</vt:lpstr>
      <vt:lpstr>The Nitrogen Cycle: Bacteria in Action</vt:lpstr>
      <vt:lpstr>The Nitrogen Cycle: Bacteria in Action (cont’d.)</vt:lpstr>
      <vt:lpstr>PowerPoint Presentation</vt:lpstr>
      <vt:lpstr>The Phosphorous Cycle</vt:lpstr>
      <vt:lpstr>PowerPoint Presentation</vt:lpstr>
      <vt:lpstr>Three Big Ideas</vt:lpstr>
      <vt:lpstr>Three Big Ideas (cont’d.)</vt:lpstr>
      <vt:lpstr>Three Big Ideas (cont’d.)</vt:lpstr>
      <vt:lpstr>Tying It All Together: Tropical Rainforests and Sustainability</vt:lpstr>
    </vt:vector>
  </TitlesOfParts>
  <Company>LMP Media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Banks, Laura H.</cp:lastModifiedBy>
  <cp:revision>345</cp:revision>
  <dcterms:created xsi:type="dcterms:W3CDTF">2013-09-16T16:34:29Z</dcterms:created>
  <dcterms:modified xsi:type="dcterms:W3CDTF">2019-08-25T17:29:58Z</dcterms:modified>
</cp:coreProperties>
</file>