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2" r:id="rId1"/>
  </p:sldMasterIdLst>
  <p:notesMasterIdLst>
    <p:notesMasterId r:id="rId43"/>
  </p:notesMasterIdLst>
  <p:handoutMasterIdLst>
    <p:handoutMasterId r:id="rId44"/>
  </p:handoutMasterIdLst>
  <p:sldIdLst>
    <p:sldId id="261" r:id="rId2"/>
    <p:sldId id="267" r:id="rId3"/>
    <p:sldId id="426" r:id="rId4"/>
    <p:sldId id="262" r:id="rId5"/>
    <p:sldId id="263" r:id="rId6"/>
    <p:sldId id="349" r:id="rId7"/>
    <p:sldId id="280" r:id="rId8"/>
    <p:sldId id="281" r:id="rId9"/>
    <p:sldId id="430" r:id="rId10"/>
    <p:sldId id="282" r:id="rId11"/>
    <p:sldId id="283" r:id="rId12"/>
    <p:sldId id="284" r:id="rId13"/>
    <p:sldId id="438" r:id="rId14"/>
    <p:sldId id="287" r:id="rId15"/>
    <p:sldId id="288" r:id="rId16"/>
    <p:sldId id="289" r:id="rId17"/>
    <p:sldId id="428" r:id="rId18"/>
    <p:sldId id="431" r:id="rId19"/>
    <p:sldId id="429" r:id="rId20"/>
    <p:sldId id="433" r:id="rId21"/>
    <p:sldId id="264" r:id="rId22"/>
    <p:sldId id="295" r:id="rId23"/>
    <p:sldId id="350" r:id="rId24"/>
    <p:sldId id="297" r:id="rId25"/>
    <p:sldId id="351" r:id="rId26"/>
    <p:sldId id="434" r:id="rId27"/>
    <p:sldId id="354" r:id="rId28"/>
    <p:sldId id="265" r:id="rId29"/>
    <p:sldId id="299" r:id="rId30"/>
    <p:sldId id="341" r:id="rId31"/>
    <p:sldId id="300" r:id="rId32"/>
    <p:sldId id="301" r:id="rId33"/>
    <p:sldId id="302" r:id="rId34"/>
    <p:sldId id="439" r:id="rId35"/>
    <p:sldId id="304" r:id="rId36"/>
    <p:sldId id="266" r:id="rId37"/>
    <p:sldId id="342" r:id="rId38"/>
    <p:sldId id="357" r:id="rId39"/>
    <p:sldId id="435" r:id="rId40"/>
    <p:sldId id="436" r:id="rId41"/>
    <p:sldId id="437" r:id="rId42"/>
  </p:sldIdLst>
  <p:sldSz cx="9144000" cy="6858000" type="screen4x3"/>
  <p:notesSz cx="6858000" cy="9144000"/>
  <p:custDataLst>
    <p:tags r:id="rId45"/>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81A"/>
    <a:srgbClr val="F9F9F9"/>
    <a:srgbClr val="4560B7"/>
    <a:srgbClr val="2244C8"/>
    <a:srgbClr val="4E6CC8"/>
    <a:srgbClr val="1A7016"/>
    <a:srgbClr val="F4F1DC"/>
    <a:srgbClr val="1D3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72" autoAdjust="0"/>
    <p:restoredTop sz="88235" autoAdjust="0"/>
  </p:normalViewPr>
  <p:slideViewPr>
    <p:cSldViewPr>
      <p:cViewPr varScale="1">
        <p:scale>
          <a:sx n="78" d="100"/>
          <a:sy n="78" d="100"/>
        </p:scale>
        <p:origin x="1334" y="72"/>
      </p:cViewPr>
      <p:guideLst>
        <p:guide orient="horz" pos="2160"/>
        <p:guide orient="horz" pos="960"/>
        <p:guide orient="horz" pos="3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8B0C81-8262-40B6-AA71-3B6A5DF75309}" type="datetimeFigureOut">
              <a:rPr lang="en-US" smtClean="0"/>
              <a:t>8/25/2019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588804-BA78-4FC8-A7A6-CCF5A038BF47}" type="slidenum">
              <a:rPr lang="en-US" smtClean="0"/>
              <a:t>‹#›</a:t>
            </a:fld>
            <a:endParaRPr lang="en-US"/>
          </a:p>
        </p:txBody>
      </p:sp>
    </p:spTree>
    <p:extLst>
      <p:ext uri="{BB962C8B-B14F-4D97-AF65-F5344CB8AC3E}">
        <p14:creationId xmlns:p14="http://schemas.microsoft.com/office/powerpoint/2010/main" val="1712832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 charset="-128"/>
                <a:cs typeface="+mn-cs"/>
              </a:defRPr>
            </a:lvl1pPr>
          </a:lstStyle>
          <a:p>
            <a:pPr>
              <a:defRPr/>
            </a:pPr>
            <a:endParaRPr lang="en-US" dirty="0"/>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1916F582-EDB7-E649-9B77-91449EEA9369}" type="slidenum">
              <a:rPr lang="en-US"/>
              <a:pPr/>
              <a:t>‹#›</a:t>
            </a:fld>
            <a:endParaRPr lang="en-US" dirty="0"/>
          </a:p>
        </p:txBody>
      </p:sp>
    </p:spTree>
    <p:extLst>
      <p:ext uri="{BB962C8B-B14F-4D97-AF65-F5344CB8AC3E}">
        <p14:creationId xmlns:p14="http://schemas.microsoft.com/office/powerpoint/2010/main" val="2779657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8612" name="Slide Number Placeholder 3"/>
          <p:cNvSpPr>
            <a:spLocks noGrp="1"/>
          </p:cNvSpPr>
          <p:nvPr>
            <p:ph type="sldNum" sz="quarter" idx="5"/>
          </p:nvPr>
        </p:nvSpPr>
        <p:spPr>
          <a:noFill/>
        </p:spPr>
        <p:txBody>
          <a:bodyPr/>
          <a:lstStyle/>
          <a:p>
            <a:fld id="{DA261896-1803-B54C-A4D0-22A919F49DD1}" type="slidenum">
              <a:rPr lang="en-US"/>
              <a:pPr/>
              <a:t>1</a:t>
            </a:fld>
            <a:endParaRPr lang="en-US" dirty="0"/>
          </a:p>
        </p:txBody>
      </p:sp>
    </p:spTree>
    <p:extLst>
      <p:ext uri="{BB962C8B-B14F-4D97-AF65-F5344CB8AC3E}">
        <p14:creationId xmlns:p14="http://schemas.microsoft.com/office/powerpoint/2010/main" val="789523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0116" name="Slide Number Placeholder 3"/>
          <p:cNvSpPr>
            <a:spLocks noGrp="1"/>
          </p:cNvSpPr>
          <p:nvPr>
            <p:ph type="sldNum" sz="quarter" idx="5"/>
          </p:nvPr>
        </p:nvSpPr>
        <p:spPr>
          <a:noFill/>
        </p:spPr>
        <p:txBody>
          <a:bodyPr/>
          <a:lstStyle/>
          <a:p>
            <a:fld id="{DD6F882B-829A-3048-9C71-17CBA50AD954}" type="slidenum">
              <a:rPr lang="en-US"/>
              <a:pPr/>
              <a:t>11</a:t>
            </a:fld>
            <a:endParaRPr lang="en-US" dirty="0"/>
          </a:p>
        </p:txBody>
      </p:sp>
    </p:spTree>
    <p:extLst>
      <p:ext uri="{BB962C8B-B14F-4D97-AF65-F5344CB8AC3E}">
        <p14:creationId xmlns:p14="http://schemas.microsoft.com/office/powerpoint/2010/main" val="1710049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r>
              <a:rPr lang="en-US" b="1" dirty="0">
                <a:solidFill>
                  <a:srgbClr val="CC3300"/>
                </a:solidFill>
                <a:ea typeface="ＭＳ Ｐゴシック" charset="-128"/>
              </a:rPr>
              <a:t>TABLE 2-2</a:t>
            </a:r>
            <a:endParaRPr lang="en-US" dirty="0">
              <a:ea typeface="ＭＳ Ｐゴシック" charset="-128"/>
            </a:endParaRPr>
          </a:p>
        </p:txBody>
      </p:sp>
      <p:sp>
        <p:nvSpPr>
          <p:cNvPr id="91140" name="Slide Number Placeholder 3"/>
          <p:cNvSpPr>
            <a:spLocks noGrp="1"/>
          </p:cNvSpPr>
          <p:nvPr>
            <p:ph type="sldNum" sz="quarter" idx="5"/>
          </p:nvPr>
        </p:nvSpPr>
        <p:spPr>
          <a:noFill/>
        </p:spPr>
        <p:txBody>
          <a:bodyPr/>
          <a:lstStyle/>
          <a:p>
            <a:fld id="{7AD83126-D22C-4F44-B732-C3BB584684C6}" type="slidenum">
              <a:rPr lang="en-US"/>
              <a:pPr/>
              <a:t>12</a:t>
            </a:fld>
            <a:endParaRPr lang="en-US" dirty="0"/>
          </a:p>
        </p:txBody>
      </p:sp>
    </p:spTree>
    <p:extLst>
      <p:ext uri="{BB962C8B-B14F-4D97-AF65-F5344CB8AC3E}">
        <p14:creationId xmlns:p14="http://schemas.microsoft.com/office/powerpoint/2010/main" val="3041219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6E1276-1428-8B43-A50E-FA8B8D535964}" type="slidenum">
              <a:rPr lang="en-US"/>
              <a:pPr>
                <a:defRPr/>
              </a:pPr>
              <a:t>13</a:t>
            </a:fld>
            <a:endParaRPr lang="en-US"/>
          </a:p>
        </p:txBody>
      </p:sp>
      <p:sp>
        <p:nvSpPr>
          <p:cNvPr id="7782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77827"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2.5 </a:t>
            </a:r>
            <a:r>
              <a:rPr lang="en-US" dirty="0" smtClean="0"/>
              <a:t>This graph shows the loss of nitrate ions (NO 2) from a 3 deforested watershed in the Hubbard Brook Experimental Forest (Core </a:t>
            </a:r>
            <a:r>
              <a:rPr lang="en-US" b="1" dirty="0" smtClean="0"/>
              <a:t>Case Study). </a:t>
            </a:r>
            <a:endParaRPr lang="en-US" dirty="0" smtClean="0"/>
          </a:p>
        </p:txBody>
      </p:sp>
    </p:spTree>
    <p:extLst>
      <p:ext uri="{BB962C8B-B14F-4D97-AF65-F5344CB8AC3E}">
        <p14:creationId xmlns:p14="http://schemas.microsoft.com/office/powerpoint/2010/main" val="4055203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5236" name="Slide Number Placeholder 3"/>
          <p:cNvSpPr>
            <a:spLocks noGrp="1"/>
          </p:cNvSpPr>
          <p:nvPr>
            <p:ph type="sldNum" sz="quarter" idx="5"/>
          </p:nvPr>
        </p:nvSpPr>
        <p:spPr>
          <a:noFill/>
        </p:spPr>
        <p:txBody>
          <a:bodyPr/>
          <a:lstStyle/>
          <a:p>
            <a:fld id="{AAFBDC36-F6F6-5642-9CAE-9FAE448C4FB4}" type="slidenum">
              <a:rPr lang="en-US"/>
              <a:pPr/>
              <a:t>14</a:t>
            </a:fld>
            <a:endParaRPr lang="en-US" dirty="0"/>
          </a:p>
        </p:txBody>
      </p:sp>
    </p:spTree>
    <p:extLst>
      <p:ext uri="{BB962C8B-B14F-4D97-AF65-F5344CB8AC3E}">
        <p14:creationId xmlns:p14="http://schemas.microsoft.com/office/powerpoint/2010/main" val="643438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6260" name="Slide Number Placeholder 3"/>
          <p:cNvSpPr>
            <a:spLocks noGrp="1"/>
          </p:cNvSpPr>
          <p:nvPr>
            <p:ph type="sldNum" sz="quarter" idx="5"/>
          </p:nvPr>
        </p:nvSpPr>
        <p:spPr>
          <a:noFill/>
        </p:spPr>
        <p:txBody>
          <a:bodyPr/>
          <a:lstStyle/>
          <a:p>
            <a:fld id="{F0439436-B33A-9344-80EA-A2361C98F0E3}" type="slidenum">
              <a:rPr lang="en-US"/>
              <a:pPr/>
              <a:t>15</a:t>
            </a:fld>
            <a:endParaRPr lang="en-US" dirty="0"/>
          </a:p>
        </p:txBody>
      </p:sp>
    </p:spTree>
    <p:extLst>
      <p:ext uri="{BB962C8B-B14F-4D97-AF65-F5344CB8AC3E}">
        <p14:creationId xmlns:p14="http://schemas.microsoft.com/office/powerpoint/2010/main" val="240932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2404" name="Slide Number Placeholder 3"/>
          <p:cNvSpPr>
            <a:spLocks noGrp="1"/>
          </p:cNvSpPr>
          <p:nvPr>
            <p:ph type="sldNum" sz="quarter" idx="5"/>
          </p:nvPr>
        </p:nvSpPr>
        <p:spPr>
          <a:noFill/>
        </p:spPr>
        <p:txBody>
          <a:bodyPr/>
          <a:lstStyle/>
          <a:p>
            <a:fld id="{9BD782CE-4F3C-9C47-B0F3-EAB32BD30342}" type="slidenum">
              <a:rPr lang="en-US"/>
              <a:pPr/>
              <a:t>16</a:t>
            </a:fld>
            <a:endParaRPr lang="en-US" dirty="0"/>
          </a:p>
        </p:txBody>
      </p:sp>
    </p:spTree>
    <p:extLst>
      <p:ext uri="{BB962C8B-B14F-4D97-AF65-F5344CB8AC3E}">
        <p14:creationId xmlns:p14="http://schemas.microsoft.com/office/powerpoint/2010/main" val="2798580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309251"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prstTxWarp prst="textNoShape">
              <a:avLst/>
            </a:prstTxWarp>
          </a:bodyPr>
          <a:lstStyle/>
          <a:p>
            <a:r>
              <a:rPr lang="en-US" b="1" noProof="1" smtClean="0">
                <a:solidFill>
                  <a:srgbClr val="000000"/>
                </a:solidFill>
                <a:ea typeface="ＭＳ Ｐゴシック" charset="-128"/>
              </a:rPr>
              <a:t>Figure 2-8:</a:t>
            </a:r>
            <a:r>
              <a:rPr lang="en-US" noProof="1" smtClean="0">
                <a:solidFill>
                  <a:srgbClr val="000000"/>
                </a:solidFill>
                <a:ea typeface="ＭＳ Ｐゴシック" charset="-128"/>
              </a:rPr>
              <a:t> This diagram shows the relationships among cells, nuclei, chromosomes, DNA, and genes.</a:t>
            </a:r>
          </a:p>
          <a:p>
            <a:pPr eaLnBrk="1" hangingPunct="1"/>
            <a:endParaRPr lang="en-US" dirty="0" smtClean="0">
              <a:ea typeface="ＭＳ Ｐゴシック" charset="-128"/>
            </a:endParaRPr>
          </a:p>
          <a:p>
            <a:endParaRPr lang="el-GR" dirty="0">
              <a:solidFill>
                <a:srgbClr val="000000"/>
              </a:solidFill>
              <a:ea typeface="ＭＳ Ｐゴシック" charset="-128"/>
            </a:endParaRPr>
          </a:p>
        </p:txBody>
      </p:sp>
    </p:spTree>
    <p:extLst>
      <p:ext uri="{BB962C8B-B14F-4D97-AF65-F5344CB8AC3E}">
        <p14:creationId xmlns:p14="http://schemas.microsoft.com/office/powerpoint/2010/main" val="2844778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311299"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Figure 2-9: </a:t>
            </a:r>
            <a:r>
              <a:rPr lang="en-US" sz="1200" kern="1200" baseline="0" dirty="0" smtClean="0">
                <a:solidFill>
                  <a:schemeClr val="tx1"/>
                </a:solidFill>
                <a:latin typeface="Arial" charset="0"/>
                <a:ea typeface="ＭＳ Ｐゴシック" pitchFamily="1" charset="-128"/>
                <a:cs typeface="ＭＳ Ｐゴシック" charset="-128"/>
              </a:rPr>
              <a:t>There are three types of nuclear changes: natural radioactive decay (top), nuclear fission (middle), and nuclear fusion (bottom).</a:t>
            </a:r>
            <a:endParaRPr lang="en-US" b="1" dirty="0" smtClean="0"/>
          </a:p>
          <a:p>
            <a:endParaRPr lang="el-GR" dirty="0">
              <a:solidFill>
                <a:srgbClr val="000000"/>
              </a:solidFill>
              <a:ea typeface="ＭＳ Ｐゴシック" charset="-128"/>
            </a:endParaRPr>
          </a:p>
        </p:txBody>
      </p:sp>
    </p:spTree>
    <p:extLst>
      <p:ext uri="{BB962C8B-B14F-4D97-AF65-F5344CB8AC3E}">
        <p14:creationId xmlns:p14="http://schemas.microsoft.com/office/powerpoint/2010/main" val="3384964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6500" name="Slide Number Placeholder 3"/>
          <p:cNvSpPr>
            <a:spLocks noGrp="1"/>
          </p:cNvSpPr>
          <p:nvPr>
            <p:ph type="sldNum" sz="quarter" idx="5"/>
          </p:nvPr>
        </p:nvSpPr>
        <p:spPr>
          <a:noFill/>
        </p:spPr>
        <p:txBody>
          <a:bodyPr/>
          <a:lstStyle/>
          <a:p>
            <a:fld id="{D87DE17C-DB06-9B41-9BEB-89DD7FF048EC}" type="slidenum">
              <a:rPr lang="en-US"/>
              <a:pPr/>
              <a:t>21</a:t>
            </a:fld>
            <a:endParaRPr lang="en-US" dirty="0"/>
          </a:p>
        </p:txBody>
      </p:sp>
    </p:spTree>
    <p:extLst>
      <p:ext uri="{BB962C8B-B14F-4D97-AF65-F5344CB8AC3E}">
        <p14:creationId xmlns:p14="http://schemas.microsoft.com/office/powerpoint/2010/main" val="3006353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1620" name="Slide Number Placeholder 3"/>
          <p:cNvSpPr>
            <a:spLocks noGrp="1"/>
          </p:cNvSpPr>
          <p:nvPr>
            <p:ph type="sldNum" sz="quarter" idx="5"/>
          </p:nvPr>
        </p:nvSpPr>
        <p:spPr>
          <a:noFill/>
        </p:spPr>
        <p:txBody>
          <a:bodyPr/>
          <a:lstStyle/>
          <a:p>
            <a:fld id="{8741DD25-65D2-D640-A90F-7E29EEDA35CC}" type="slidenum">
              <a:rPr lang="en-US"/>
              <a:pPr/>
              <a:t>22</a:t>
            </a:fld>
            <a:endParaRPr lang="en-US" dirty="0"/>
          </a:p>
        </p:txBody>
      </p:sp>
    </p:spTree>
    <p:extLst>
      <p:ext uri="{BB962C8B-B14F-4D97-AF65-F5344CB8AC3E}">
        <p14:creationId xmlns:p14="http://schemas.microsoft.com/office/powerpoint/2010/main" val="2374280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9636" name="Slide Number Placeholder 3"/>
          <p:cNvSpPr>
            <a:spLocks noGrp="1"/>
          </p:cNvSpPr>
          <p:nvPr>
            <p:ph type="sldNum" sz="quarter" idx="5"/>
          </p:nvPr>
        </p:nvSpPr>
        <p:spPr>
          <a:noFill/>
        </p:spPr>
        <p:txBody>
          <a:bodyPr/>
          <a:lstStyle/>
          <a:p>
            <a:fld id="{2264DC6C-BBEF-4746-8916-4ED83677EE1E}" type="slidenum">
              <a:rPr lang="en-US"/>
              <a:pPr/>
              <a:t>2</a:t>
            </a:fld>
            <a:endParaRPr lang="en-US" dirty="0"/>
          </a:p>
        </p:txBody>
      </p:sp>
    </p:spTree>
    <p:extLst>
      <p:ext uri="{BB962C8B-B14F-4D97-AF65-F5344CB8AC3E}">
        <p14:creationId xmlns:p14="http://schemas.microsoft.com/office/powerpoint/2010/main" val="2921478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2</a:t>
            </a:r>
            <a:r>
              <a:rPr lang="en-US" b="1" noProof="1" smtClean="0">
                <a:solidFill>
                  <a:srgbClr val="221E1F"/>
                </a:solidFill>
                <a:ea typeface="ＭＳ Ｐゴシック" charset="-128"/>
              </a:rPr>
              <a:t>-</a:t>
            </a:r>
            <a:r>
              <a:rPr b="1" noProof="1" smtClean="0">
                <a:solidFill>
                  <a:srgbClr val="221E1F"/>
                </a:solidFill>
                <a:ea typeface="ＭＳ Ｐゴシック" charset="-128"/>
              </a:rPr>
              <a:t>10</a:t>
            </a:r>
            <a:r>
              <a:rPr b="1" noProof="1">
                <a:solidFill>
                  <a:srgbClr val="221E1F"/>
                </a:solidFill>
                <a:ea typeface="ＭＳ Ｐゴシック" charset="-128"/>
              </a:rPr>
              <a:t>:</a:t>
            </a:r>
            <a:r>
              <a:rPr noProof="1">
                <a:solidFill>
                  <a:srgbClr val="221E1F"/>
                </a:solidFill>
                <a:ea typeface="ＭＳ Ｐゴシック" charset="-128"/>
              </a:rPr>
              <a:t> Kinetic energy, created by the gaseous molecules in a mass of moving air, turns the blades of this wind turbine. The turbine then converts this kinetic energy to electrical energy, which is another form of kinetic energy.</a:t>
            </a:r>
          </a:p>
          <a:p>
            <a:endParaRPr lang="en-US" dirty="0">
              <a:ea typeface="ＭＳ Ｐゴシック" charset="-128"/>
            </a:endParaRPr>
          </a:p>
        </p:txBody>
      </p:sp>
      <p:sp>
        <p:nvSpPr>
          <p:cNvPr id="112644" name="Slide Number Placeholder 3"/>
          <p:cNvSpPr>
            <a:spLocks noGrp="1"/>
          </p:cNvSpPr>
          <p:nvPr>
            <p:ph type="sldNum" sz="quarter" idx="5"/>
          </p:nvPr>
        </p:nvSpPr>
        <p:spPr>
          <a:noFill/>
        </p:spPr>
        <p:txBody>
          <a:bodyPr/>
          <a:lstStyle/>
          <a:p>
            <a:fld id="{122CAA78-BA79-F64A-8F68-CF2CDB51BFC6}" type="slidenum">
              <a:rPr lang="en-US"/>
              <a:pPr/>
              <a:t>23</a:t>
            </a:fld>
            <a:endParaRPr lang="en-US" dirty="0"/>
          </a:p>
        </p:txBody>
      </p:sp>
    </p:spTree>
    <p:extLst>
      <p:ext uri="{BB962C8B-B14F-4D97-AF65-F5344CB8AC3E}">
        <p14:creationId xmlns:p14="http://schemas.microsoft.com/office/powerpoint/2010/main" val="2667514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2</a:t>
            </a:r>
            <a:r>
              <a:rPr lang="en-US" b="1" noProof="1" smtClean="0">
                <a:solidFill>
                  <a:srgbClr val="221E1F"/>
                </a:solidFill>
                <a:ea typeface="ＭＳ Ｐゴシック" charset="-128"/>
              </a:rPr>
              <a:t>-</a:t>
            </a:r>
            <a:r>
              <a:rPr b="1" noProof="1" smtClean="0">
                <a:solidFill>
                  <a:srgbClr val="221E1F"/>
                </a:solidFill>
                <a:ea typeface="ＭＳ Ｐゴシック" charset="-128"/>
              </a:rPr>
              <a:t>11</a:t>
            </a:r>
            <a:r>
              <a:rPr b="1" noProof="1">
                <a:solidFill>
                  <a:srgbClr val="221E1F"/>
                </a:solidFill>
                <a:ea typeface="ＭＳ Ｐゴシック" charset="-128"/>
              </a:rPr>
              <a:t>:</a:t>
            </a:r>
            <a:r>
              <a:rPr noProof="1">
                <a:solidFill>
                  <a:srgbClr val="221E1F"/>
                </a:solidFill>
                <a:ea typeface="ＭＳ Ｐゴシック" charset="-128"/>
              </a:rPr>
              <a:t> The </a:t>
            </a:r>
            <a:r>
              <a:rPr i="1" noProof="1">
                <a:solidFill>
                  <a:srgbClr val="221E1F"/>
                </a:solidFill>
                <a:ea typeface="ＭＳ Ｐゴシック" charset="-128"/>
              </a:rPr>
              <a:t>electromagnetic spectrum </a:t>
            </a:r>
            <a:r>
              <a:rPr noProof="1">
                <a:solidFill>
                  <a:srgbClr val="221E1F"/>
                </a:solidFill>
                <a:ea typeface="ＭＳ Ｐゴシック" charset="-128"/>
              </a:rPr>
              <a:t>consists of a range of electromagnetic waves, which differ in wavelength (the distance between successive peaks or troughs) and energy content.</a:t>
            </a:r>
          </a:p>
          <a:p>
            <a:pPr eaLnBrk="1" hangingPunct="1"/>
            <a:endParaRPr lang="en-US" dirty="0">
              <a:ea typeface="ＭＳ Ｐゴシック" charset="-128"/>
            </a:endParaRPr>
          </a:p>
        </p:txBody>
      </p:sp>
      <p:sp>
        <p:nvSpPr>
          <p:cNvPr id="113668" name="Slide Number Placeholder 3"/>
          <p:cNvSpPr>
            <a:spLocks noGrp="1"/>
          </p:cNvSpPr>
          <p:nvPr>
            <p:ph type="sldNum" sz="quarter" idx="5"/>
          </p:nvPr>
        </p:nvSpPr>
        <p:spPr>
          <a:noFill/>
        </p:spPr>
        <p:txBody>
          <a:bodyPr/>
          <a:lstStyle/>
          <a:p>
            <a:fld id="{D0D7394C-3F66-7449-8BA6-34C10BBDF8A4}" type="slidenum">
              <a:rPr lang="en-US"/>
              <a:pPr/>
              <a:t>24</a:t>
            </a:fld>
            <a:endParaRPr lang="en-US" dirty="0"/>
          </a:p>
        </p:txBody>
      </p:sp>
    </p:spTree>
    <p:extLst>
      <p:ext uri="{BB962C8B-B14F-4D97-AF65-F5344CB8AC3E}">
        <p14:creationId xmlns:p14="http://schemas.microsoft.com/office/powerpoint/2010/main" val="810128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2</a:t>
            </a:r>
            <a:r>
              <a:rPr lang="en-US" b="1" noProof="1" smtClean="0">
                <a:solidFill>
                  <a:srgbClr val="221E1F"/>
                </a:solidFill>
                <a:ea typeface="ＭＳ Ｐゴシック" charset="-128"/>
              </a:rPr>
              <a:t>-</a:t>
            </a:r>
            <a:r>
              <a:rPr b="1" noProof="1" smtClean="0">
                <a:solidFill>
                  <a:srgbClr val="221E1F"/>
                </a:solidFill>
                <a:ea typeface="ＭＳ Ｐゴシック" charset="-128"/>
              </a:rPr>
              <a:t>12</a:t>
            </a:r>
            <a:r>
              <a:rPr b="1" noProof="1">
                <a:solidFill>
                  <a:srgbClr val="221E1F"/>
                </a:solidFill>
                <a:ea typeface="ＭＳ Ｐゴシック" charset="-128"/>
              </a:rPr>
              <a:t>:</a:t>
            </a:r>
            <a:r>
              <a:rPr noProof="1">
                <a:solidFill>
                  <a:srgbClr val="221E1F"/>
                </a:solidFill>
                <a:ea typeface="ＭＳ Ｐゴシック" charset="-128"/>
              </a:rPr>
              <a:t> The water stored in this reservoir behind a dam in the U.S. state of Tennessee has potential energy, which becomes kinetic energy when the water flows through channels built into the dam where it spins a turbine and produces electricity—another form of kinetic energy</a:t>
            </a:r>
            <a:r>
              <a:rPr noProof="1">
                <a:solidFill>
                  <a:srgbClr val="221E1F"/>
                </a:solidFill>
                <a:latin typeface="Frutiger LT Std 45 Light" charset="0"/>
                <a:ea typeface="ＭＳ Ｐゴシック" charset="-128"/>
              </a:rPr>
              <a:t>.</a:t>
            </a:r>
          </a:p>
          <a:p>
            <a:endParaRPr lang="en-US" dirty="0">
              <a:ea typeface="ＭＳ Ｐゴシック" charset="-128"/>
            </a:endParaRPr>
          </a:p>
        </p:txBody>
      </p:sp>
      <p:sp>
        <p:nvSpPr>
          <p:cNvPr id="114692" name="Slide Number Placeholder 3"/>
          <p:cNvSpPr>
            <a:spLocks noGrp="1"/>
          </p:cNvSpPr>
          <p:nvPr>
            <p:ph type="sldNum" sz="quarter" idx="5"/>
          </p:nvPr>
        </p:nvSpPr>
        <p:spPr>
          <a:noFill/>
        </p:spPr>
        <p:txBody>
          <a:bodyPr/>
          <a:lstStyle/>
          <a:p>
            <a:fld id="{CA8FDE93-77BB-AA42-88C9-0860D5F6DAFE}" type="slidenum">
              <a:rPr lang="en-US"/>
              <a:pPr/>
              <a:t>25</a:t>
            </a:fld>
            <a:endParaRPr lang="en-US" dirty="0"/>
          </a:p>
        </p:txBody>
      </p:sp>
    </p:spTree>
    <p:extLst>
      <p:ext uri="{BB962C8B-B14F-4D97-AF65-F5344CB8AC3E}">
        <p14:creationId xmlns:p14="http://schemas.microsoft.com/office/powerpoint/2010/main" val="90959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2</a:t>
            </a:r>
            <a:r>
              <a:rPr lang="en-US" b="1" noProof="1" smtClean="0">
                <a:solidFill>
                  <a:srgbClr val="221E1F"/>
                </a:solidFill>
                <a:ea typeface="ＭＳ Ｐゴシック" charset="-128"/>
              </a:rPr>
              <a:t>-13</a:t>
            </a:r>
            <a:r>
              <a:rPr b="1" noProof="1" smtClean="0">
                <a:solidFill>
                  <a:srgbClr val="221E1F"/>
                </a:solidFill>
                <a:ea typeface="ＭＳ Ｐゴシック" charset="-128"/>
              </a:rPr>
              <a:t>:</a:t>
            </a:r>
            <a:r>
              <a:rPr noProof="1" smtClean="0">
                <a:solidFill>
                  <a:srgbClr val="221E1F"/>
                </a:solidFill>
                <a:ea typeface="ＭＳ Ｐゴシック" charset="-128"/>
              </a:rPr>
              <a:t> </a:t>
            </a:r>
            <a:r>
              <a:rPr i="1" noProof="1">
                <a:solidFill>
                  <a:srgbClr val="221E1F"/>
                </a:solidFill>
                <a:ea typeface="ＭＳ Ｐゴシック" charset="-128"/>
              </a:rPr>
              <a:t>Fossil fuels:</a:t>
            </a:r>
            <a:r>
              <a:rPr i="1" noProof="1" smtClean="0">
                <a:solidFill>
                  <a:srgbClr val="221E1F"/>
                </a:solidFill>
                <a:ea typeface="ＭＳ Ｐゴシック" charset="-128"/>
              </a:rPr>
              <a:t> </a:t>
            </a:r>
            <a:r>
              <a:rPr lang="en-US" sz="1200" kern="1200" baseline="0" dirty="0" smtClean="0">
                <a:solidFill>
                  <a:schemeClr val="tx1"/>
                </a:solidFill>
                <a:latin typeface="Arial" charset="0"/>
                <a:ea typeface="ＭＳ Ｐゴシック" pitchFamily="1" charset="-128"/>
                <a:cs typeface="ＭＳ Ｐゴシック" charset="-128"/>
              </a:rPr>
              <a:t>Nonrenewable oil, coal, and natural gas (left, center, and right, respectively) supply most of the commercial energy that we use to supplement renewable energy from the sun.</a:t>
            </a:r>
            <a:endParaRPr noProof="1" smtClean="0">
              <a:solidFill>
                <a:srgbClr val="221E1F"/>
              </a:solidFill>
              <a:ea typeface="ＭＳ Ｐゴシック" charset="-128"/>
            </a:endParaRPr>
          </a:p>
          <a:p>
            <a:endParaRPr lang="en-US" dirty="0">
              <a:ea typeface="ＭＳ Ｐゴシック" charset="-128"/>
            </a:endParaRPr>
          </a:p>
        </p:txBody>
      </p:sp>
      <p:sp>
        <p:nvSpPr>
          <p:cNvPr id="116740" name="Slide Number Placeholder 3"/>
          <p:cNvSpPr>
            <a:spLocks noGrp="1"/>
          </p:cNvSpPr>
          <p:nvPr>
            <p:ph type="sldNum" sz="quarter" idx="5"/>
          </p:nvPr>
        </p:nvSpPr>
        <p:spPr>
          <a:noFill/>
        </p:spPr>
        <p:txBody>
          <a:bodyPr/>
          <a:lstStyle/>
          <a:p>
            <a:fld id="{44460BD7-251F-FC43-A62E-53E8D3C9BCF8}" type="slidenum">
              <a:rPr lang="en-US"/>
              <a:pPr/>
              <a:t>27</a:t>
            </a:fld>
            <a:endParaRPr lang="en-US" dirty="0"/>
          </a:p>
        </p:txBody>
      </p:sp>
    </p:spTree>
    <p:extLst>
      <p:ext uri="{BB962C8B-B14F-4D97-AF65-F5344CB8AC3E}">
        <p14:creationId xmlns:p14="http://schemas.microsoft.com/office/powerpoint/2010/main" val="4192193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7764" name="Slide Number Placeholder 3"/>
          <p:cNvSpPr>
            <a:spLocks noGrp="1"/>
          </p:cNvSpPr>
          <p:nvPr>
            <p:ph type="sldNum" sz="quarter" idx="5"/>
          </p:nvPr>
        </p:nvSpPr>
        <p:spPr>
          <a:noFill/>
        </p:spPr>
        <p:txBody>
          <a:bodyPr/>
          <a:lstStyle/>
          <a:p>
            <a:fld id="{4A5E27A8-F1F1-3C47-AA24-FC58148C7FC2}" type="slidenum">
              <a:rPr lang="en-US"/>
              <a:pPr/>
              <a:t>28</a:t>
            </a:fld>
            <a:endParaRPr lang="en-US" dirty="0"/>
          </a:p>
        </p:txBody>
      </p:sp>
    </p:spTree>
    <p:extLst>
      <p:ext uri="{BB962C8B-B14F-4D97-AF65-F5344CB8AC3E}">
        <p14:creationId xmlns:p14="http://schemas.microsoft.com/office/powerpoint/2010/main" val="1354473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9812" name="Slide Number Placeholder 3"/>
          <p:cNvSpPr>
            <a:spLocks noGrp="1"/>
          </p:cNvSpPr>
          <p:nvPr>
            <p:ph type="sldNum" sz="quarter" idx="5"/>
          </p:nvPr>
        </p:nvSpPr>
        <p:spPr>
          <a:noFill/>
        </p:spPr>
        <p:txBody>
          <a:bodyPr/>
          <a:lstStyle/>
          <a:p>
            <a:fld id="{B74A57CF-238C-614F-B009-98B98A10C609}" type="slidenum">
              <a:rPr lang="en-US"/>
              <a:pPr/>
              <a:t>29</a:t>
            </a:fld>
            <a:endParaRPr lang="en-US" dirty="0"/>
          </a:p>
        </p:txBody>
      </p:sp>
    </p:spTree>
    <p:extLst>
      <p:ext uri="{BB962C8B-B14F-4D97-AF65-F5344CB8AC3E}">
        <p14:creationId xmlns:p14="http://schemas.microsoft.com/office/powerpoint/2010/main" val="2493717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1860" name="Slide Number Placeholder 3"/>
          <p:cNvSpPr>
            <a:spLocks noGrp="1"/>
          </p:cNvSpPr>
          <p:nvPr>
            <p:ph type="sldNum" sz="quarter" idx="5"/>
          </p:nvPr>
        </p:nvSpPr>
        <p:spPr>
          <a:noFill/>
        </p:spPr>
        <p:txBody>
          <a:bodyPr/>
          <a:lstStyle/>
          <a:p>
            <a:fld id="{75E8AD02-B171-644E-B94D-0E8DF3562E2D}" type="slidenum">
              <a:rPr lang="en-US"/>
              <a:pPr/>
              <a:t>30</a:t>
            </a:fld>
            <a:endParaRPr lang="en-US" dirty="0"/>
          </a:p>
        </p:txBody>
      </p:sp>
    </p:spTree>
    <p:extLst>
      <p:ext uri="{BB962C8B-B14F-4D97-AF65-F5344CB8AC3E}">
        <p14:creationId xmlns:p14="http://schemas.microsoft.com/office/powerpoint/2010/main" val="3584266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2884" name="Slide Number Placeholder 3"/>
          <p:cNvSpPr>
            <a:spLocks noGrp="1"/>
          </p:cNvSpPr>
          <p:nvPr>
            <p:ph type="sldNum" sz="quarter" idx="5"/>
          </p:nvPr>
        </p:nvSpPr>
        <p:spPr>
          <a:noFill/>
        </p:spPr>
        <p:txBody>
          <a:bodyPr/>
          <a:lstStyle/>
          <a:p>
            <a:fld id="{15A2D5F0-35B3-8441-AF80-DDE399B28D8B}" type="slidenum">
              <a:rPr lang="en-US"/>
              <a:pPr/>
              <a:t>31</a:t>
            </a:fld>
            <a:endParaRPr lang="en-US" dirty="0"/>
          </a:p>
        </p:txBody>
      </p:sp>
    </p:spTree>
    <p:extLst>
      <p:ext uri="{BB962C8B-B14F-4D97-AF65-F5344CB8AC3E}">
        <p14:creationId xmlns:p14="http://schemas.microsoft.com/office/powerpoint/2010/main" val="918711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2</a:t>
            </a:r>
            <a:r>
              <a:rPr lang="en-US" b="1" noProof="1" smtClean="0">
                <a:solidFill>
                  <a:srgbClr val="221E1F"/>
                </a:solidFill>
                <a:ea typeface="ＭＳ Ｐゴシック" charset="-128"/>
              </a:rPr>
              <a:t>-15</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latin typeface="Arial" charset="0"/>
                <a:ea typeface="ＭＳ Ｐゴシック" pitchFamily="1" charset="-128"/>
                <a:cs typeface="ＭＳ Ｐゴシック" charset="-128"/>
              </a:rPr>
              <a:t>A greatly simplified model of a system.</a:t>
            </a:r>
            <a:endParaRPr noProof="1" smtClean="0">
              <a:solidFill>
                <a:srgbClr val="221E1F"/>
              </a:solidFill>
              <a:ea typeface="ＭＳ Ｐゴシック" charset="-128"/>
            </a:endParaRPr>
          </a:p>
          <a:p>
            <a:pPr eaLnBrk="1" hangingPunct="1"/>
            <a:endParaRPr lang="en-US" dirty="0">
              <a:ea typeface="ＭＳ Ｐゴシック" charset="-128"/>
            </a:endParaRPr>
          </a:p>
        </p:txBody>
      </p:sp>
      <p:sp>
        <p:nvSpPr>
          <p:cNvPr id="123908" name="Slide Number Placeholder 3"/>
          <p:cNvSpPr>
            <a:spLocks noGrp="1"/>
          </p:cNvSpPr>
          <p:nvPr>
            <p:ph type="sldNum" sz="quarter" idx="5"/>
          </p:nvPr>
        </p:nvSpPr>
        <p:spPr>
          <a:noFill/>
        </p:spPr>
        <p:txBody>
          <a:bodyPr/>
          <a:lstStyle/>
          <a:p>
            <a:fld id="{2C1DEB95-8D83-E140-8B84-0D7D4C10C1FF}" type="slidenum">
              <a:rPr lang="en-US"/>
              <a:pPr/>
              <a:t>32</a:t>
            </a:fld>
            <a:endParaRPr lang="en-US" dirty="0"/>
          </a:p>
        </p:txBody>
      </p:sp>
    </p:spTree>
    <p:extLst>
      <p:ext uri="{BB962C8B-B14F-4D97-AF65-F5344CB8AC3E}">
        <p14:creationId xmlns:p14="http://schemas.microsoft.com/office/powerpoint/2010/main" val="818006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4932" name="Slide Number Placeholder 3"/>
          <p:cNvSpPr>
            <a:spLocks noGrp="1"/>
          </p:cNvSpPr>
          <p:nvPr>
            <p:ph type="sldNum" sz="quarter" idx="5"/>
          </p:nvPr>
        </p:nvSpPr>
        <p:spPr>
          <a:noFill/>
        </p:spPr>
        <p:txBody>
          <a:bodyPr/>
          <a:lstStyle/>
          <a:p>
            <a:fld id="{F97F2106-1D79-8441-BAB3-BFF41219F8C4}" type="slidenum">
              <a:rPr lang="en-US"/>
              <a:pPr/>
              <a:t>33</a:t>
            </a:fld>
            <a:endParaRPr lang="en-US" dirty="0"/>
          </a:p>
        </p:txBody>
      </p:sp>
    </p:spTree>
    <p:extLst>
      <p:ext uri="{BB962C8B-B14F-4D97-AF65-F5344CB8AC3E}">
        <p14:creationId xmlns:p14="http://schemas.microsoft.com/office/powerpoint/2010/main" val="207593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305155"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noProof="1" smtClean="0">
                <a:solidFill>
                  <a:srgbClr val="000000"/>
                </a:solidFill>
                <a:ea typeface="ＭＳ Ｐゴシック" charset="-128"/>
              </a:rPr>
              <a:t>Figure 2-1: </a:t>
            </a:r>
            <a:r>
              <a:rPr lang="en-US" sz="1200" kern="1200" baseline="0" dirty="0" smtClean="0">
                <a:solidFill>
                  <a:schemeClr val="tx1"/>
                </a:solidFill>
                <a:latin typeface="Arial" charset="0"/>
                <a:ea typeface="ＭＳ Ｐゴシック" pitchFamily="1" charset="-128"/>
                <a:cs typeface="ＭＳ Ｐゴシック" charset="-128"/>
              </a:rPr>
              <a:t>This controlled field experiment measured the loss of water and soil nutrients from a forest due to deforestation. The forested valley (left) was the control site; the cutover valley (right) was the experimental site.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noProof="1" smtClean="0">
              <a:solidFill>
                <a:srgbClr val="000000"/>
              </a:solidFill>
              <a:ea typeface="ＭＳ Ｐゴシック" charset="-128"/>
            </a:endParaRPr>
          </a:p>
          <a:p>
            <a:endParaRPr lang="el-GR" dirty="0">
              <a:solidFill>
                <a:srgbClr val="000000"/>
              </a:solidFill>
              <a:ea typeface="ＭＳ Ｐゴシック" charset="-128"/>
            </a:endParaRPr>
          </a:p>
        </p:txBody>
      </p:sp>
    </p:spTree>
    <p:extLst>
      <p:ext uri="{BB962C8B-B14F-4D97-AF65-F5344CB8AC3E}">
        <p14:creationId xmlns:p14="http://schemas.microsoft.com/office/powerpoint/2010/main" val="1706219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6FEDFD-F241-1144-BACF-5C8F6343ECCA}" type="slidenum">
              <a:rPr lang="en-US"/>
              <a:pPr>
                <a:defRPr/>
              </a:pPr>
              <a:t>34</a:t>
            </a:fld>
            <a:endParaRPr lang="en-US"/>
          </a:p>
        </p:txBody>
      </p:sp>
      <p:sp>
        <p:nvSpPr>
          <p:cNvPr id="9421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94211"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2.16 </a:t>
            </a:r>
            <a:r>
              <a:rPr lang="en-US" dirty="0" smtClean="0"/>
              <a:t>A </a:t>
            </a:r>
            <a:r>
              <a:rPr lang="en-US" i="1" dirty="0" smtClean="0"/>
              <a:t>positive feedback loop. </a:t>
            </a:r>
            <a:r>
              <a:rPr lang="en-US" dirty="0" smtClean="0"/>
              <a:t>Decreasing vegetation in a valley causes increasing erosion and nutrient losses that in turn cause more vegetation to die, resulting in more erosion and nutrient losses. </a:t>
            </a:r>
            <a:r>
              <a:rPr lang="en-US" b="1" i="1" dirty="0" smtClean="0"/>
              <a:t>Question: </a:t>
            </a:r>
            <a:r>
              <a:rPr lang="en-US" dirty="0" smtClean="0"/>
              <a:t>Can you think of another positive feedback loop in nature? </a:t>
            </a:r>
          </a:p>
        </p:txBody>
      </p:sp>
    </p:spTree>
    <p:extLst>
      <p:ext uri="{BB962C8B-B14F-4D97-AF65-F5344CB8AC3E}">
        <p14:creationId xmlns:p14="http://schemas.microsoft.com/office/powerpoint/2010/main" val="3613297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2</a:t>
            </a:r>
            <a:r>
              <a:rPr lang="en-US" b="1" noProof="1" smtClean="0">
                <a:solidFill>
                  <a:srgbClr val="221E1F"/>
                </a:solidFill>
                <a:ea typeface="ＭＳ Ｐゴシック" charset="-128"/>
              </a:rPr>
              <a:t>-17</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latin typeface="Arial" charset="0"/>
                <a:ea typeface="ＭＳ Ｐゴシック" pitchFamily="1" charset="-128"/>
                <a:cs typeface="ＭＳ Ｐゴシック" charset="-128"/>
              </a:rPr>
              <a:t>A negative feedback loop. When a house being heated by a furnace gets to a certain temperature, its thermostat is set to turn off the furnace, and the house begins to cool instead of continuing to get warmer. When the house temperature drops below the set point, this information is fed back to turn the furnace on until the desired temperature is reached again.</a:t>
            </a:r>
            <a:endParaRPr noProof="1" smtClean="0">
              <a:solidFill>
                <a:srgbClr val="221E1F"/>
              </a:solidFill>
              <a:ea typeface="ＭＳ Ｐゴシック" charset="-128"/>
            </a:endParaRPr>
          </a:p>
          <a:p>
            <a:pPr eaLnBrk="1" hangingPunct="1"/>
            <a:endParaRPr lang="en-US" dirty="0">
              <a:ea typeface="ＭＳ Ｐゴシック" charset="-128"/>
            </a:endParaRPr>
          </a:p>
        </p:txBody>
      </p:sp>
      <p:sp>
        <p:nvSpPr>
          <p:cNvPr id="126980" name="Slide Number Placeholder 3"/>
          <p:cNvSpPr>
            <a:spLocks noGrp="1"/>
          </p:cNvSpPr>
          <p:nvPr>
            <p:ph type="sldNum" sz="quarter" idx="5"/>
          </p:nvPr>
        </p:nvSpPr>
        <p:spPr>
          <a:noFill/>
        </p:spPr>
        <p:txBody>
          <a:bodyPr/>
          <a:lstStyle/>
          <a:p>
            <a:fld id="{370B4162-C804-E943-8037-98E28ECCB9B7}" type="slidenum">
              <a:rPr lang="en-US"/>
              <a:pPr/>
              <a:t>35</a:t>
            </a:fld>
            <a:endParaRPr lang="en-US" dirty="0"/>
          </a:p>
        </p:txBody>
      </p:sp>
    </p:spTree>
    <p:extLst>
      <p:ext uri="{BB962C8B-B14F-4D97-AF65-F5344CB8AC3E}">
        <p14:creationId xmlns:p14="http://schemas.microsoft.com/office/powerpoint/2010/main" val="1528976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8004" name="Slide Number Placeholder 3"/>
          <p:cNvSpPr>
            <a:spLocks noGrp="1"/>
          </p:cNvSpPr>
          <p:nvPr>
            <p:ph type="sldNum" sz="quarter" idx="5"/>
          </p:nvPr>
        </p:nvSpPr>
        <p:spPr>
          <a:noFill/>
        </p:spPr>
        <p:txBody>
          <a:bodyPr/>
          <a:lstStyle/>
          <a:p>
            <a:fld id="{EDAA0646-680E-9144-B3BD-957A67023612}" type="slidenum">
              <a:rPr lang="en-US"/>
              <a:pPr/>
              <a:t>36</a:t>
            </a:fld>
            <a:endParaRPr lang="en-US" dirty="0"/>
          </a:p>
        </p:txBody>
      </p:sp>
    </p:spTree>
    <p:extLst>
      <p:ext uri="{BB962C8B-B14F-4D97-AF65-F5344CB8AC3E}">
        <p14:creationId xmlns:p14="http://schemas.microsoft.com/office/powerpoint/2010/main" val="2134202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9028" name="Slide Number Placeholder 3"/>
          <p:cNvSpPr>
            <a:spLocks noGrp="1"/>
          </p:cNvSpPr>
          <p:nvPr>
            <p:ph type="sldNum" sz="quarter" idx="5"/>
          </p:nvPr>
        </p:nvSpPr>
        <p:spPr>
          <a:noFill/>
        </p:spPr>
        <p:txBody>
          <a:bodyPr/>
          <a:lstStyle/>
          <a:p>
            <a:fld id="{B9E8797C-0A49-AE45-AB65-C138A6F9814B}" type="slidenum">
              <a:rPr lang="en-US"/>
              <a:pPr/>
              <a:t>37</a:t>
            </a:fld>
            <a:endParaRPr lang="en-US" dirty="0"/>
          </a:p>
        </p:txBody>
      </p:sp>
    </p:spTree>
    <p:extLst>
      <p:ext uri="{BB962C8B-B14F-4D97-AF65-F5344CB8AC3E}">
        <p14:creationId xmlns:p14="http://schemas.microsoft.com/office/powerpoint/2010/main" val="148010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3972" name="Slide Number Placeholder 3"/>
          <p:cNvSpPr>
            <a:spLocks noGrp="1"/>
          </p:cNvSpPr>
          <p:nvPr>
            <p:ph type="sldNum" sz="quarter" idx="5"/>
          </p:nvPr>
        </p:nvSpPr>
        <p:spPr>
          <a:noFill/>
        </p:spPr>
        <p:txBody>
          <a:bodyPr/>
          <a:lstStyle/>
          <a:p>
            <a:fld id="{DA57F5C2-8007-314B-AD92-AAE8EF900A4D}" type="slidenum">
              <a:rPr lang="en-US"/>
              <a:pPr/>
              <a:t>4</a:t>
            </a:fld>
            <a:endParaRPr lang="en-US" dirty="0"/>
          </a:p>
        </p:txBody>
      </p:sp>
    </p:spTree>
    <p:extLst>
      <p:ext uri="{BB962C8B-B14F-4D97-AF65-F5344CB8AC3E}">
        <p14:creationId xmlns:p14="http://schemas.microsoft.com/office/powerpoint/2010/main" val="2210522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4996" name="Slide Number Placeholder 3"/>
          <p:cNvSpPr>
            <a:spLocks noGrp="1"/>
          </p:cNvSpPr>
          <p:nvPr>
            <p:ph type="sldNum" sz="quarter" idx="5"/>
          </p:nvPr>
        </p:nvSpPr>
        <p:spPr>
          <a:noFill/>
        </p:spPr>
        <p:txBody>
          <a:bodyPr/>
          <a:lstStyle/>
          <a:p>
            <a:fld id="{8838E420-5986-1142-BB89-E671A9ABA607}" type="slidenum">
              <a:rPr lang="en-US"/>
              <a:pPr/>
              <a:t>5</a:t>
            </a:fld>
            <a:endParaRPr lang="en-US" dirty="0"/>
          </a:p>
        </p:txBody>
      </p:sp>
    </p:spTree>
    <p:extLst>
      <p:ext uri="{BB962C8B-B14F-4D97-AF65-F5344CB8AC3E}">
        <p14:creationId xmlns:p14="http://schemas.microsoft.com/office/powerpoint/2010/main" val="642835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b="1" noProof="1">
                <a:solidFill>
                  <a:srgbClr val="000000"/>
                </a:solidFill>
                <a:ea typeface="ＭＳ Ｐゴシック" charset="-128"/>
              </a:rPr>
              <a:t>Figure </a:t>
            </a:r>
            <a:r>
              <a:rPr b="1" noProof="1" smtClean="0">
                <a:solidFill>
                  <a:srgbClr val="000000"/>
                </a:solidFill>
                <a:ea typeface="ＭＳ Ｐゴシック" charset="-128"/>
              </a:rPr>
              <a:t>2</a:t>
            </a:r>
            <a:r>
              <a:rPr lang="en-US" b="1" noProof="1" smtClean="0">
                <a:solidFill>
                  <a:srgbClr val="000000"/>
                </a:solidFill>
                <a:ea typeface="ＭＳ Ｐゴシック" charset="-128"/>
              </a:rPr>
              <a:t>-3</a:t>
            </a:r>
            <a:r>
              <a:rPr b="1" noProof="1" smtClean="0">
                <a:solidFill>
                  <a:srgbClr val="000000"/>
                </a:solidFill>
                <a:ea typeface="ＭＳ Ｐゴシック" charset="-128"/>
              </a:rPr>
              <a:t>:</a:t>
            </a:r>
            <a:r>
              <a:rPr noProof="1" smtClean="0">
                <a:solidFill>
                  <a:srgbClr val="000000"/>
                </a:solidFill>
                <a:ea typeface="ＭＳ Ｐゴシック" charset="-128"/>
              </a:rPr>
              <a:t> </a:t>
            </a:r>
            <a:r>
              <a:rPr lang="en-US" noProof="1" smtClean="0">
                <a:solidFill>
                  <a:srgbClr val="000000"/>
                </a:solidFill>
                <a:ea typeface="ＭＳ Ｐゴシック" charset="-128"/>
              </a:rPr>
              <a:t>Mercury(left) and gold(right) </a:t>
            </a:r>
            <a:r>
              <a:rPr noProof="1" smtClean="0">
                <a:solidFill>
                  <a:srgbClr val="000000"/>
                </a:solidFill>
                <a:ea typeface="ＭＳ Ｐゴシック" charset="-128"/>
              </a:rPr>
              <a:t>are </a:t>
            </a:r>
            <a:r>
              <a:rPr noProof="1">
                <a:solidFill>
                  <a:srgbClr val="000000"/>
                </a:solidFill>
                <a:ea typeface="ＭＳ Ｐゴシック" charset="-128"/>
              </a:rPr>
              <a:t>chemical </a:t>
            </a:r>
            <a:r>
              <a:rPr noProof="1" smtClean="0">
                <a:solidFill>
                  <a:srgbClr val="000000"/>
                </a:solidFill>
                <a:ea typeface="ＭＳ Ｐゴシック" charset="-128"/>
              </a:rPr>
              <a:t>elements</a:t>
            </a:r>
            <a:r>
              <a:rPr lang="en-US" noProof="1" smtClean="0">
                <a:solidFill>
                  <a:srgbClr val="000000"/>
                </a:solidFill>
                <a:ea typeface="ＭＳ Ｐゴシック" charset="-128"/>
              </a:rPr>
              <a:t>.</a:t>
            </a:r>
            <a:r>
              <a:rPr noProof="1" smtClean="0">
                <a:solidFill>
                  <a:srgbClr val="000000"/>
                </a:solidFill>
                <a:ea typeface="ＭＳ Ｐゴシック" charset="-128"/>
              </a:rPr>
              <a:t> </a:t>
            </a:r>
            <a:r>
              <a:rPr lang="en-US" noProof="1" smtClean="0">
                <a:solidFill>
                  <a:srgbClr val="000000"/>
                </a:solidFill>
                <a:ea typeface="ＭＳ Ｐゴシック" charset="-128"/>
              </a:rPr>
              <a:t>E</a:t>
            </a:r>
            <a:r>
              <a:rPr noProof="1" smtClean="0">
                <a:solidFill>
                  <a:srgbClr val="000000"/>
                </a:solidFill>
                <a:ea typeface="ＭＳ Ｐゴシック" charset="-128"/>
              </a:rPr>
              <a:t>ach </a:t>
            </a:r>
            <a:r>
              <a:rPr noProof="1">
                <a:solidFill>
                  <a:srgbClr val="000000"/>
                </a:solidFill>
                <a:ea typeface="ＭＳ Ｐゴシック" charset="-128"/>
              </a:rPr>
              <a:t>has a unique set of properties </a:t>
            </a:r>
            <a:r>
              <a:rPr noProof="1" smtClean="0">
                <a:solidFill>
                  <a:srgbClr val="000000"/>
                </a:solidFill>
                <a:ea typeface="ＭＳ Ｐゴシック" charset="-128"/>
              </a:rPr>
              <a:t>and </a:t>
            </a:r>
            <a:r>
              <a:rPr noProof="1">
                <a:solidFill>
                  <a:srgbClr val="000000"/>
                </a:solidFill>
                <a:ea typeface="ＭＳ Ｐゴシック" charset="-128"/>
              </a:rPr>
              <a:t>cannot be broken down into simpler substances.</a:t>
            </a:r>
          </a:p>
          <a:p>
            <a:endParaRPr lang="en-US" dirty="0">
              <a:ea typeface="ＭＳ Ｐゴシック" charset="-128"/>
            </a:endParaRPr>
          </a:p>
        </p:txBody>
      </p:sp>
      <p:sp>
        <p:nvSpPr>
          <p:cNvPr id="86020" name="Slide Number Placeholder 3"/>
          <p:cNvSpPr>
            <a:spLocks noGrp="1"/>
          </p:cNvSpPr>
          <p:nvPr>
            <p:ph type="sldNum" sz="quarter" idx="5"/>
          </p:nvPr>
        </p:nvSpPr>
        <p:spPr>
          <a:noFill/>
        </p:spPr>
        <p:txBody>
          <a:bodyPr/>
          <a:lstStyle/>
          <a:p>
            <a:fld id="{2635E5EF-C45F-894C-9937-8264CB3DF8AC}" type="slidenum">
              <a:rPr lang="en-US"/>
              <a:pPr/>
              <a:t>6</a:t>
            </a:fld>
            <a:endParaRPr lang="en-US" dirty="0"/>
          </a:p>
        </p:txBody>
      </p:sp>
    </p:spTree>
    <p:extLst>
      <p:ext uri="{BB962C8B-B14F-4D97-AF65-F5344CB8AC3E}">
        <p14:creationId xmlns:p14="http://schemas.microsoft.com/office/powerpoint/2010/main" val="339886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7044" name="Slide Number Placeholder 3"/>
          <p:cNvSpPr>
            <a:spLocks noGrp="1"/>
          </p:cNvSpPr>
          <p:nvPr>
            <p:ph type="sldNum" sz="quarter" idx="5"/>
          </p:nvPr>
        </p:nvSpPr>
        <p:spPr>
          <a:noFill/>
        </p:spPr>
        <p:txBody>
          <a:bodyPr/>
          <a:lstStyle/>
          <a:p>
            <a:fld id="{D52D7EF0-F6E4-EB4F-8F6E-7A5D0B5793C1}" type="slidenum">
              <a:rPr lang="en-US"/>
              <a:pPr/>
              <a:t>7</a:t>
            </a:fld>
            <a:endParaRPr lang="en-US" dirty="0"/>
          </a:p>
        </p:txBody>
      </p:sp>
    </p:spTree>
    <p:extLst>
      <p:ext uri="{BB962C8B-B14F-4D97-AF65-F5344CB8AC3E}">
        <p14:creationId xmlns:p14="http://schemas.microsoft.com/office/powerpoint/2010/main" val="4214134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8068" name="Slide Number Placeholder 3"/>
          <p:cNvSpPr>
            <a:spLocks noGrp="1"/>
          </p:cNvSpPr>
          <p:nvPr>
            <p:ph type="sldNum" sz="quarter" idx="5"/>
          </p:nvPr>
        </p:nvSpPr>
        <p:spPr>
          <a:noFill/>
        </p:spPr>
        <p:txBody>
          <a:bodyPr/>
          <a:lstStyle/>
          <a:p>
            <a:fld id="{3C1B0CB0-EA04-314B-9419-B783F2D9AFED}" type="slidenum">
              <a:rPr lang="en-US"/>
              <a:pPr/>
              <a:t>8</a:t>
            </a:fld>
            <a:endParaRPr lang="en-US" dirty="0"/>
          </a:p>
        </p:txBody>
      </p:sp>
    </p:spTree>
    <p:extLst>
      <p:ext uri="{BB962C8B-B14F-4D97-AF65-F5344CB8AC3E}">
        <p14:creationId xmlns:p14="http://schemas.microsoft.com/office/powerpoint/2010/main" val="3904052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b="1" noProof="1">
                <a:solidFill>
                  <a:srgbClr val="000000"/>
                </a:solidFill>
                <a:ea typeface="ＭＳ Ｐゴシック" charset="-128"/>
              </a:rPr>
              <a:t>Figure 2.5:</a:t>
            </a:r>
            <a:r>
              <a:rPr noProof="1" smtClean="0">
                <a:solidFill>
                  <a:srgbClr val="000000"/>
                </a:solidFill>
                <a:ea typeface="ＭＳ Ｐゴシック" charset="-128"/>
              </a:rPr>
              <a:t> </a:t>
            </a:r>
            <a:r>
              <a:rPr lang="en-US" sz="1200" kern="1200" baseline="0" dirty="0" smtClean="0">
                <a:solidFill>
                  <a:schemeClr val="tx1"/>
                </a:solidFill>
                <a:latin typeface="Arial" charset="0"/>
                <a:ea typeface="ＭＳ Ｐゴシック" pitchFamily="1" charset="-128"/>
                <a:cs typeface="ＭＳ Ｐゴシック" charset="-128"/>
              </a:rPr>
              <a:t>This is a greatly simplified model of a carbon-12 atom. It consists of a nucleus containing six protons, each with a positive electrical charge, and six neutrons with no electrical charge. Six negatively charged electrons are found outside its nucleus.</a:t>
            </a:r>
            <a:endParaRPr lang="en-US" b="1" dirty="0" smtClean="0">
              <a:solidFill>
                <a:srgbClr val="CC3300"/>
              </a:solidFill>
              <a:ea typeface="ＭＳ Ｐゴシック" charset="-128"/>
            </a:endParaRPr>
          </a:p>
          <a:p>
            <a:pPr eaLnBrk="1" hangingPunct="1"/>
            <a:endParaRPr lang="en-US" dirty="0">
              <a:ea typeface="ＭＳ Ｐゴシック" charset="-128"/>
            </a:endParaRPr>
          </a:p>
        </p:txBody>
      </p:sp>
      <p:sp>
        <p:nvSpPr>
          <p:cNvPr id="89092" name="Slide Number Placeholder 3"/>
          <p:cNvSpPr>
            <a:spLocks noGrp="1"/>
          </p:cNvSpPr>
          <p:nvPr>
            <p:ph type="sldNum" sz="quarter" idx="5"/>
          </p:nvPr>
        </p:nvSpPr>
        <p:spPr>
          <a:noFill/>
        </p:spPr>
        <p:txBody>
          <a:bodyPr/>
          <a:lstStyle/>
          <a:p>
            <a:fld id="{EF1E4BCC-83B5-0246-A40A-75E164474225}" type="slidenum">
              <a:rPr lang="en-US"/>
              <a:pPr/>
              <a:t>10</a:t>
            </a:fld>
            <a:endParaRPr lang="en-US" dirty="0"/>
          </a:p>
        </p:txBody>
      </p:sp>
    </p:spTree>
    <p:extLst>
      <p:ext uri="{BB962C8B-B14F-4D97-AF65-F5344CB8AC3E}">
        <p14:creationId xmlns:p14="http://schemas.microsoft.com/office/powerpoint/2010/main" val="900751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E0608"/>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7" y="0"/>
            <a:ext cx="9139553" cy="6858000"/>
          </a:xfrm>
          <a:prstGeom prst="rect">
            <a:avLst/>
          </a:prstGeom>
          <a:effectLst>
            <a:softEdge rad="152400"/>
          </a:effectLst>
        </p:spPr>
      </p:pic>
      <p:sp>
        <p:nvSpPr>
          <p:cNvPr id="2" name="Title 1"/>
          <p:cNvSpPr>
            <a:spLocks noGrp="1"/>
          </p:cNvSpPr>
          <p:nvPr>
            <p:ph type="ctrTitle" hasCustomPrompt="1"/>
          </p:nvPr>
        </p:nvSpPr>
        <p:spPr>
          <a:xfrm>
            <a:off x="0" y="3276600"/>
            <a:ext cx="3156858" cy="1534887"/>
          </a:xfrm>
        </p:spPr>
        <p:txBody>
          <a:bodyPr/>
          <a:lstStyle>
            <a:lvl1pPr algn="l">
              <a:defRPr lang="en-US" sz="9600" b="1" kern="1200" spc="-600" dirty="0">
                <a:solidFill>
                  <a:srgbClr val="5E0608"/>
                </a:solidFill>
                <a:effectLst>
                  <a:outerShdw dist="38100" dir="2700000" algn="tl" rotWithShape="0">
                    <a:schemeClr val="tx1"/>
                  </a:outerShdw>
                </a:effectLst>
                <a:latin typeface="Vrinda" panose="020B0502040204020203" pitchFamily="34" charset="0"/>
                <a:ea typeface="Arial" charset="0"/>
                <a:cs typeface="Vrinda" panose="020B0502040204020203" pitchFamily="34" charset="0"/>
              </a:defRPr>
            </a:lvl1pPr>
          </a:lstStyle>
          <a:p>
            <a:r>
              <a:rPr lang="en-US" dirty="0" smtClean="0"/>
              <a:t>Ch#</a:t>
            </a:r>
            <a:endParaRPr lang="en-US" dirty="0"/>
          </a:p>
        </p:txBody>
      </p:sp>
      <p:sp>
        <p:nvSpPr>
          <p:cNvPr id="3" name="Subtitle 2"/>
          <p:cNvSpPr>
            <a:spLocks noGrp="1"/>
          </p:cNvSpPr>
          <p:nvPr>
            <p:ph type="subTitle" idx="1" hasCustomPrompt="1"/>
          </p:nvPr>
        </p:nvSpPr>
        <p:spPr>
          <a:xfrm>
            <a:off x="457200" y="4572000"/>
            <a:ext cx="8275320" cy="1752600"/>
          </a:xfrm>
        </p:spPr>
        <p:txBody>
          <a:bodyPr/>
          <a:lstStyle>
            <a:lvl1pPr marL="0" indent="0" algn="l" rtl="0" eaLnBrk="1" fontAlgn="base" hangingPunct="1">
              <a:spcBef>
                <a:spcPts val="900"/>
              </a:spcBef>
              <a:spcAft>
                <a:spcPct val="0"/>
              </a:spcAft>
              <a:buFont typeface="Arial" charset="0"/>
              <a:buNone/>
              <a:defRPr lang="en-US" sz="4000" b="1" kern="1200" dirty="0">
                <a:solidFill>
                  <a:srgbClr val="5E0608"/>
                </a:solidFill>
                <a:effectLst>
                  <a:outerShdw dist="25400" dir="2700000" algn="tl" rotWithShape="0">
                    <a:schemeClr val="tx1"/>
                  </a:outerShdw>
                </a:effectLst>
                <a:latin typeface="Arial" pitchFamily="34" charset="0"/>
                <a:ea typeface="Arial"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ChapTitle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02E4AA0-EC6C-5849-B0BB-42E010305F34}" type="slidenum">
              <a:rPr lang="en-US"/>
              <a:pPr/>
              <a:t>‹#›</a:t>
            </a:fld>
            <a:endParaRPr lang="en-US" dirty="0"/>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1013" y="1219200"/>
            <a:ext cx="4023360" cy="3379120"/>
          </a:xfrm>
          <a:prstGeom prst="rect">
            <a:avLst/>
          </a:prstGeom>
          <a:noFill/>
          <a:ln w="9525">
            <a:solidFill>
              <a:schemeClr val="tx1"/>
            </a:solidFill>
            <a:miter lim="800000"/>
            <a:headEnd/>
            <a:tailEnd/>
          </a:ln>
          <a:effectLst>
            <a:softEdge rad="127000"/>
          </a:effectLst>
          <a:extLst>
            <a:ext uri="{909E8E84-426E-40dd-AFC4-6F175D3DCCD1}">
              <a14:hiddenFill xmlns="" xmlns:a14="http://schemas.microsoft.com/office/drawing/2010/main">
                <a:solidFill>
                  <a:schemeClr val="accent1"/>
                </a:solidFill>
              </a14:hiddenFill>
            </a:ext>
          </a:extLst>
        </p:spPr>
      </p:pic>
      <p:sp>
        <p:nvSpPr>
          <p:cNvPr id="14" name="TextBox 13"/>
          <p:cNvSpPr txBox="1"/>
          <p:nvPr userDrawn="1"/>
        </p:nvSpPr>
        <p:spPr>
          <a:xfrm>
            <a:off x="685800" y="381000"/>
            <a:ext cx="7859486" cy="584775"/>
          </a:xfrm>
          <a:prstGeom prst="rect">
            <a:avLst/>
          </a:prstGeom>
          <a:noFill/>
          <a:ln w="12700">
            <a:noFill/>
          </a:ln>
        </p:spPr>
        <p:txBody>
          <a:bodyPr wrap="square" rtlCol="0">
            <a:spAutoFit/>
          </a:bodyPr>
          <a:lstStyle/>
          <a:p>
            <a:pPr algn="r"/>
            <a:r>
              <a:rPr lang="en-US" sz="3200" b="1" spc="100" baseline="0" dirty="0" smtClean="0">
                <a:solidFill>
                  <a:srgbClr val="5E0608"/>
                </a:solidFill>
                <a:effectLst>
                  <a:outerShdw blurRad="50800" dist="38100" dir="2700000" algn="tl" rotWithShape="0">
                    <a:prstClr val="black"/>
                  </a:outerShdw>
                </a:effectLst>
              </a:rPr>
              <a:t>LIVING IN THE ENVIRONMENT, 18e</a:t>
            </a:r>
            <a:endParaRPr lang="en-US" sz="3200" b="1" spc="100" baseline="0" dirty="0">
              <a:solidFill>
                <a:srgbClr val="5E0608"/>
              </a:solidFill>
              <a:effectLst>
                <a:outerShdw blurRad="50800" dist="38100" dir="2700000" algn="tl" rotWithShape="0">
                  <a:prstClr val="black"/>
                </a:outerShdw>
              </a:effectLst>
            </a:endParaRPr>
          </a:p>
        </p:txBody>
      </p:sp>
      <p:sp>
        <p:nvSpPr>
          <p:cNvPr id="15" name="TextBox 14"/>
          <p:cNvSpPr txBox="1"/>
          <p:nvPr userDrawn="1"/>
        </p:nvSpPr>
        <p:spPr>
          <a:xfrm>
            <a:off x="990600" y="819090"/>
            <a:ext cx="7543800" cy="400110"/>
          </a:xfrm>
          <a:prstGeom prst="rect">
            <a:avLst/>
          </a:prstGeom>
          <a:noFill/>
          <a:ln w="12700">
            <a:noFill/>
          </a:ln>
        </p:spPr>
        <p:txBody>
          <a:bodyPr wrap="square" rtlCol="0">
            <a:spAutoFit/>
          </a:bodyPr>
          <a:lstStyle/>
          <a:p>
            <a:pPr algn="r"/>
            <a:r>
              <a:rPr lang="en-US" sz="1800" b="1" spc="100" dirty="0" smtClean="0">
                <a:solidFill>
                  <a:srgbClr val="FFF6CC"/>
                </a:solidFill>
                <a:effectLst>
                  <a:outerShdw dist="50800" dir="2700000" algn="tl" rotWithShape="0">
                    <a:prstClr val="black"/>
                  </a:outerShdw>
                </a:effectLst>
              </a:rPr>
              <a:t>G. TYLER MILLER </a:t>
            </a:r>
            <a:r>
              <a:rPr lang="en-US" sz="2000" b="1" spc="100" dirty="0" smtClean="0">
                <a:solidFill>
                  <a:srgbClr val="FFEC8F"/>
                </a:solidFill>
                <a:effectLst>
                  <a:outerShdw dist="50800" dir="2700000" algn="tl" rotWithShape="0">
                    <a:prstClr val="black"/>
                  </a:outerShdw>
                </a:effectLst>
              </a:rPr>
              <a:t>•</a:t>
            </a:r>
            <a:r>
              <a:rPr lang="en-US" sz="1800" b="1" spc="100" dirty="0" smtClean="0">
                <a:effectLst>
                  <a:outerShdw dist="50800" dir="2700000" algn="tl" rotWithShape="0">
                    <a:prstClr val="black"/>
                  </a:outerShdw>
                </a:effectLst>
              </a:rPr>
              <a:t> </a:t>
            </a:r>
            <a:r>
              <a:rPr lang="en-US" sz="1800" b="1" spc="100" dirty="0" smtClean="0">
                <a:solidFill>
                  <a:srgbClr val="FFF6CC"/>
                </a:solidFill>
                <a:effectLst>
                  <a:outerShdw dist="50800" dir="2700000" algn="tl" rotWithShape="0">
                    <a:prstClr val="black"/>
                  </a:outerShdw>
                </a:effectLst>
              </a:rPr>
              <a:t>SCOTT E. SPOOLMAN</a:t>
            </a:r>
            <a:endParaRPr lang="en-US" sz="1800" b="1" spc="100" dirty="0">
              <a:solidFill>
                <a:srgbClr val="FFF6CC"/>
              </a:solidFill>
              <a:effectLst>
                <a:outerShdw dist="50800" dir="2700000" algn="tl" rotWithShape="0">
                  <a:prstClr val="black"/>
                </a:outerShdw>
              </a:effectLst>
            </a:endParaRPr>
          </a:p>
        </p:txBody>
      </p:sp>
      <p:cxnSp>
        <p:nvCxnSpPr>
          <p:cNvPr id="16" name="Straight Connector 15"/>
          <p:cNvCxnSpPr/>
          <p:nvPr userDrawn="1"/>
        </p:nvCxnSpPr>
        <p:spPr>
          <a:xfrm>
            <a:off x="411480" y="6248400"/>
            <a:ext cx="8321040" cy="0"/>
          </a:xfrm>
          <a:prstGeom prst="line">
            <a:avLst/>
          </a:prstGeom>
          <a:ln w="28575">
            <a:solidFill>
              <a:srgbClr val="5E0608"/>
            </a:solidFill>
          </a:ln>
          <a:effectLst>
            <a:outerShdw dist="12700" dir="2700000" algn="tl"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17295" y="6277428"/>
            <a:ext cx="2071401" cy="307777"/>
          </a:xfrm>
          <a:prstGeom prst="rect">
            <a:avLst/>
          </a:prstGeom>
          <a:noFill/>
        </p:spPr>
        <p:txBody>
          <a:bodyPr wrap="none" rtlCol="0">
            <a:spAutoFit/>
          </a:bodyPr>
          <a:lstStyle/>
          <a:p>
            <a:r>
              <a:rPr lang="en-US" sz="1400" dirty="0" smtClean="0">
                <a:solidFill>
                  <a:srgbClr val="FFF6CC"/>
                </a:solidFill>
              </a:rPr>
              <a:t>© Cengage Learning 2015</a:t>
            </a:r>
            <a:endParaRPr lang="en-US" sz="1400" dirty="0">
              <a:solidFill>
                <a:srgbClr val="FFF6CC"/>
              </a:solidFill>
            </a:endParaRPr>
          </a:p>
        </p:txBody>
      </p:sp>
    </p:spTree>
    <p:extLst>
      <p:ext uri="{BB962C8B-B14F-4D97-AF65-F5344CB8AC3E}">
        <p14:creationId xmlns:p14="http://schemas.microsoft.com/office/powerpoint/2010/main" val="284550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2"/>
            <a:r>
              <a:rPr lang="en-US" dirty="0" smtClean="0"/>
              <a:t>Click to edit Master text styles</a:t>
            </a:r>
          </a:p>
          <a:p>
            <a:pPr lvl="3"/>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Calibri" charset="0"/>
                <a:ea typeface="ＭＳ Ｐゴシック" charset="-128"/>
                <a:cs typeface="ＭＳ Ｐゴシック" charset="-128"/>
              </a:defRPr>
            </a:lvl1pPr>
          </a:lstStyle>
          <a:p>
            <a:fld id="{C423BD72-7946-0D47-94E3-A83B801BE5E0}" type="slidenum">
              <a:rPr lang="en-US" smtClean="0"/>
              <a:pPr/>
              <a:t>‹#›</a:t>
            </a:fld>
            <a:endParaRPr lang="en-US" dirty="0"/>
          </a:p>
        </p:txBody>
      </p:sp>
      <p:sp>
        <p:nvSpPr>
          <p:cNvPr id="9"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457679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21364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913060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F07C2E3-B1B3-A744-A7FE-B2B049501EE6}" type="slidenum">
              <a:rPr lang="en-US"/>
              <a:pPr/>
              <a:t>‹#›</a:t>
            </a:fld>
            <a:endParaRPr lang="en-US" dirty="0"/>
          </a:p>
        </p:txBody>
      </p:sp>
    </p:spTree>
    <p:extLst>
      <p:ext uri="{BB962C8B-B14F-4D97-AF65-F5344CB8AC3E}">
        <p14:creationId xmlns:p14="http://schemas.microsoft.com/office/powerpoint/2010/main" val="2566365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88976" y="612774"/>
            <a:ext cx="7693024" cy="5635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AF71123-E8AE-034B-9174-EF6F78794E6C}" type="slidenum">
              <a:rPr lang="en-US"/>
              <a:pPr/>
              <a:t>‹#›</a:t>
            </a:fld>
            <a:endParaRPr lang="en-US" dirty="0"/>
          </a:p>
        </p:txBody>
      </p:sp>
    </p:spTree>
    <p:extLst>
      <p:ext uri="{BB962C8B-B14F-4D97-AF65-F5344CB8AC3E}">
        <p14:creationId xmlns:p14="http://schemas.microsoft.com/office/powerpoint/2010/main" val="14215685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Calibri" charset="0"/>
                <a:ea typeface="ＭＳ Ｐゴシック" charset="-128"/>
                <a:cs typeface="ＭＳ Ｐゴシック" charset="-128"/>
              </a:defRPr>
            </a:lvl1pPr>
          </a:lstStyle>
          <a:p>
            <a:fld id="{C423BD72-7946-0D47-94E3-A83B801BE5E0}" type="slidenum">
              <a:rPr lang="en-US" smtClean="0"/>
              <a:pPr/>
              <a:t>‹#›</a:t>
            </a:fld>
            <a:endParaRPr lang="en-US" dirty="0"/>
          </a:p>
        </p:txBody>
      </p:sp>
      <p:sp>
        <p:nvSpPr>
          <p:cNvPr id="8" name="TextBox 7"/>
          <p:cNvSpPr txBox="1"/>
          <p:nvPr userDrawn="1"/>
        </p:nvSpPr>
        <p:spPr>
          <a:xfrm>
            <a:off x="381000" y="6355715"/>
            <a:ext cx="2071401" cy="36576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Calibri" charset="0"/>
                <a:ea typeface="ＭＳ Ｐゴシック" charset="-128"/>
              </a:rPr>
              <a:t>© Cengage Learning 2015</a:t>
            </a:r>
          </a:p>
          <a:p>
            <a:endParaRPr lang="en-US" dirty="0"/>
          </a:p>
        </p:txBody>
      </p:sp>
    </p:spTree>
    <p:extLst>
      <p:ext uri="{BB962C8B-B14F-4D97-AF65-F5344CB8AC3E}">
        <p14:creationId xmlns:p14="http://schemas.microsoft.com/office/powerpoint/2010/main" val="344234734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Lst>
  <p:timing>
    <p:tnLst>
      <p:par>
        <p:cTn id="1" dur="indefinite" restart="never" nodeType="tmRoot"/>
      </p:par>
    </p:tnLst>
  </p:timing>
  <p:hf sldNum="0" hdr="0" ftr="0" dt="0"/>
  <p:txStyles>
    <p:titleStyle>
      <a:lvl1pPr algn="ctr" rtl="0" fontAlgn="base">
        <a:spcBef>
          <a:spcPct val="0"/>
        </a:spcBef>
        <a:spcAft>
          <a:spcPct val="0"/>
        </a:spcAft>
        <a:defRPr sz="4000" kern="1200">
          <a:solidFill>
            <a:schemeClr val="tx1"/>
          </a:solidFill>
          <a:latin typeface="Arial" pitchFamily="34" charset="0"/>
          <a:ea typeface="Arial" charset="0"/>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p:titleStyle>
    <p:bodyStyle>
      <a:lvl1pPr marL="342900" indent="-342900" algn="l" rtl="0" fontAlgn="base">
        <a:spcBef>
          <a:spcPts val="900"/>
        </a:spcBef>
        <a:spcAft>
          <a:spcPct val="0"/>
        </a:spcAft>
        <a:buFont typeface="Arial" charset="0"/>
        <a:buChar char="•"/>
        <a:defRPr sz="3200" kern="1200">
          <a:solidFill>
            <a:schemeClr val="tx1"/>
          </a:solidFill>
          <a:latin typeface="Arial" pitchFamily="34" charset="0"/>
          <a:ea typeface="Arial" charset="0"/>
          <a:cs typeface="Arial" pitchFamily="34" charset="0"/>
        </a:defRPr>
      </a:lvl1pPr>
      <a:lvl2pPr marL="742950" indent="-285750" algn="l" rtl="0" fontAlgn="base">
        <a:spcBef>
          <a:spcPts val="900"/>
        </a:spcBef>
        <a:spcAft>
          <a:spcPct val="0"/>
        </a:spcAft>
        <a:buFont typeface="Arial" charset="0"/>
        <a:buChar char="–"/>
        <a:defRPr sz="2800" kern="1200">
          <a:solidFill>
            <a:schemeClr val="tx1"/>
          </a:solidFill>
          <a:latin typeface="Arial" pitchFamily="34" charset="0"/>
          <a:ea typeface="Arial" charset="0"/>
          <a:cs typeface="Arial" pitchFamily="34" charset="0"/>
        </a:defRPr>
      </a:lvl2pPr>
      <a:lvl3pPr marL="1143000" indent="-228600" algn="l" rtl="0" fontAlgn="base">
        <a:spcBef>
          <a:spcPts val="900"/>
        </a:spcBef>
        <a:spcAft>
          <a:spcPct val="0"/>
        </a:spcAft>
        <a:buFont typeface="Arial" charset="0"/>
        <a:buChar char="•"/>
        <a:defRPr sz="2400" kern="1200">
          <a:solidFill>
            <a:schemeClr val="tx1"/>
          </a:solidFill>
          <a:latin typeface="Arial" pitchFamily="34" charset="0"/>
          <a:ea typeface="Arial" charset="0"/>
          <a:cs typeface="Arial" pitchFamily="34" charset="0"/>
        </a:defRPr>
      </a:lvl3pPr>
      <a:lvl4pPr marL="16002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3276600"/>
            <a:ext cx="3156858" cy="1534887"/>
          </a:xfrm>
        </p:spPr>
        <p:txBody>
          <a:bodyPr/>
          <a:lstStyle/>
          <a:p>
            <a:r>
              <a:rPr lang="en-US" dirty="0" smtClean="0"/>
              <a:t>2</a:t>
            </a:r>
            <a:endParaRPr lang="en-US" dirty="0"/>
          </a:p>
        </p:txBody>
      </p:sp>
      <p:sp>
        <p:nvSpPr>
          <p:cNvPr id="3075" name="Rectangle 3"/>
          <p:cNvSpPr>
            <a:spLocks noGrp="1" noChangeArrowheads="1"/>
          </p:cNvSpPr>
          <p:nvPr>
            <p:ph type="subTitle" idx="1"/>
          </p:nvPr>
        </p:nvSpPr>
        <p:spPr>
          <a:xfrm>
            <a:off x="457200" y="4724400"/>
            <a:ext cx="8275320" cy="1752600"/>
          </a:xfrm>
        </p:spPr>
        <p:txBody>
          <a:bodyPr/>
          <a:lstStyle/>
          <a:p>
            <a:r>
              <a:rPr lang="en-US" dirty="0" smtClean="0"/>
              <a:t>Science, Matter, Energy, </a:t>
            </a:r>
            <a:br>
              <a:rPr lang="en-US" dirty="0" smtClean="0"/>
            </a:br>
            <a:r>
              <a:rPr lang="en-US" dirty="0" smtClean="0"/>
              <a:t>and Systems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Model of a Carbon-12 Atom</a:t>
            </a:r>
            <a:endParaRPr lang="en-US" dirty="0"/>
          </a:p>
        </p:txBody>
      </p:sp>
      <p:pic>
        <p:nvPicPr>
          <p:cNvPr id="5" name="Picture 1" descr="02p036_f04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0369" y="1676400"/>
            <a:ext cx="6563262" cy="4716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6101884" y="2625107"/>
            <a:ext cx="143525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000" b="1" dirty="0">
                <a:solidFill>
                  <a:srgbClr val="FFFFFF"/>
                </a:solidFill>
                <a:cs typeface="Arial" charset="0"/>
              </a:rPr>
              <a:t>6 protons</a:t>
            </a:r>
          </a:p>
        </p:txBody>
      </p:sp>
      <p:sp>
        <p:nvSpPr>
          <p:cNvPr id="7" name="Text Box 6"/>
          <p:cNvSpPr txBox="1">
            <a:spLocks noChangeArrowheads="1"/>
          </p:cNvSpPr>
          <p:nvPr/>
        </p:nvSpPr>
        <p:spPr bwMode="auto">
          <a:xfrm>
            <a:off x="6097176" y="3696227"/>
            <a:ext cx="1576853"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000" b="1" dirty="0">
                <a:solidFill>
                  <a:srgbClr val="FFFFFF"/>
                </a:solidFill>
                <a:cs typeface="Arial" charset="0"/>
              </a:rPr>
              <a:t>6 neutrons</a:t>
            </a:r>
          </a:p>
        </p:txBody>
      </p:sp>
      <p:sp>
        <p:nvSpPr>
          <p:cNvPr id="8" name="Text Box 7"/>
          <p:cNvSpPr txBox="1">
            <a:spLocks noChangeArrowheads="1"/>
          </p:cNvSpPr>
          <p:nvPr/>
        </p:nvSpPr>
        <p:spPr bwMode="auto">
          <a:xfrm>
            <a:off x="6096000" y="4801483"/>
            <a:ext cx="161868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000" b="1" dirty="0">
                <a:solidFill>
                  <a:srgbClr val="FFFFFF"/>
                </a:solidFill>
                <a:cs typeface="Arial" charset="0"/>
              </a:rPr>
              <a:t>6 electrons</a:t>
            </a:r>
          </a:p>
        </p:txBody>
      </p:sp>
      <p:sp>
        <p:nvSpPr>
          <p:cNvPr id="9" name="Line 9"/>
          <p:cNvSpPr>
            <a:spLocks noChangeShapeType="1"/>
          </p:cNvSpPr>
          <p:nvPr/>
        </p:nvSpPr>
        <p:spPr bwMode="auto">
          <a:xfrm flipV="1">
            <a:off x="3994066" y="2870639"/>
            <a:ext cx="2146875" cy="838536"/>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10" name="Line 10"/>
          <p:cNvSpPr>
            <a:spLocks noChangeShapeType="1"/>
          </p:cNvSpPr>
          <p:nvPr/>
        </p:nvSpPr>
        <p:spPr bwMode="auto">
          <a:xfrm flipV="1">
            <a:off x="4148261" y="3914507"/>
            <a:ext cx="1957888" cy="457349"/>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11" name="Line 11"/>
          <p:cNvSpPr>
            <a:spLocks noChangeShapeType="1"/>
          </p:cNvSpPr>
          <p:nvPr/>
        </p:nvSpPr>
        <p:spPr bwMode="auto">
          <a:xfrm>
            <a:off x="4596719" y="4895646"/>
            <a:ext cx="1499281" cy="133554"/>
          </a:xfrm>
          <a:prstGeom prst="line">
            <a:avLst/>
          </a:prstGeom>
          <a:noFill/>
          <a:ln w="190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12" name="Rectangle 3"/>
          <p:cNvSpPr>
            <a:spLocks noChangeArrowheads="1"/>
          </p:cNvSpPr>
          <p:nvPr/>
        </p:nvSpPr>
        <p:spPr bwMode="auto">
          <a:xfrm>
            <a:off x="8004175" y="6584950"/>
            <a:ext cx="1139825"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2-4, p. 36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027"/>
          <p:cNvSpPr>
            <a:spLocks noGrp="1" noChangeArrowheads="1"/>
          </p:cNvSpPr>
          <p:nvPr>
            <p:ph idx="1"/>
          </p:nvPr>
        </p:nvSpPr>
        <p:spPr/>
        <p:txBody>
          <a:bodyPr/>
          <a:lstStyle/>
          <a:p>
            <a:r>
              <a:rPr lang="en-US" dirty="0" smtClean="0"/>
              <a:t>Isotopes</a:t>
            </a:r>
          </a:p>
          <a:p>
            <a:pPr lvl="1"/>
            <a:r>
              <a:rPr lang="en-US" dirty="0" smtClean="0"/>
              <a:t>Same element; different number of protons</a:t>
            </a:r>
          </a:p>
          <a:p>
            <a:r>
              <a:rPr lang="en-US" dirty="0" smtClean="0"/>
              <a:t>Ions</a:t>
            </a:r>
          </a:p>
          <a:p>
            <a:pPr lvl="1"/>
            <a:r>
              <a:rPr lang="en-US" dirty="0" smtClean="0"/>
              <a:t>Net positive or electric charge</a:t>
            </a:r>
          </a:p>
          <a:p>
            <a:pPr lvl="2"/>
            <a:r>
              <a:rPr lang="en-US" dirty="0" smtClean="0"/>
              <a:t>More or less electrons</a:t>
            </a:r>
          </a:p>
          <a:p>
            <a:r>
              <a:rPr lang="en-US" dirty="0" smtClean="0"/>
              <a:t>Acidity</a:t>
            </a:r>
          </a:p>
          <a:p>
            <a:pPr lvl="1"/>
            <a:r>
              <a:rPr lang="en-US" dirty="0" smtClean="0"/>
              <a:t>Measured with pH</a:t>
            </a:r>
          </a:p>
          <a:p>
            <a:endParaRPr lang="en-US" dirty="0"/>
          </a:p>
        </p:txBody>
      </p:sp>
      <p:sp>
        <p:nvSpPr>
          <p:cNvPr id="24578" name="Rectangle 1026"/>
          <p:cNvSpPr>
            <a:spLocks noGrp="1" noChangeArrowheads="1"/>
          </p:cNvSpPr>
          <p:nvPr>
            <p:ph type="title"/>
          </p:nvPr>
        </p:nvSpPr>
        <p:spPr/>
        <p:txBody>
          <a:bodyPr/>
          <a:lstStyle/>
          <a:p>
            <a:r>
              <a:rPr lang="en-US" dirty="0" smtClean="0"/>
              <a:t>Atoms, Molecules, and Ions Are the Building Blocks of Matter (cont’d.)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Chemical Ions Used in This Book</a:t>
            </a:r>
            <a:endParaRPr lang="en-US" dirty="0"/>
          </a:p>
        </p:txBody>
      </p:sp>
      <p:pic>
        <p:nvPicPr>
          <p:cNvPr id="5" name="Picture 1" descr="02p037_t02.jpg"/>
          <p:cNvPicPr>
            <a:picLocks noGrp="1" noChangeAspect="1"/>
          </p:cNvPicPr>
          <p:nvPr>
            <p:ph idx="1"/>
          </p:nvPr>
        </p:nvPicPr>
        <p:blipFill>
          <a:blip r:embed="rId3">
            <a:extLst>
              <a:ext uri="{28A0092B-C50C-407E-A947-70E740481C1C}">
                <a14:useLocalDpi xmlns:a14="http://schemas.microsoft.com/office/drawing/2010/main" val="0"/>
              </a:ext>
            </a:extLst>
          </a:blip>
          <a:srcRect t="-22700" b="-22700"/>
          <a:stretch>
            <a:fillRect/>
          </a:stretch>
        </p:blipFill>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886700" y="6584950"/>
            <a:ext cx="125730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Table 2-2, p. 36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02p037_f05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275" y="488950"/>
            <a:ext cx="8553450" cy="6369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803" name="Rectangle 3" hidden="1"/>
          <p:cNvSpPr>
            <a:spLocks noGrp="1" noChangeArrowheads="1"/>
          </p:cNvSpPr>
          <p:nvPr>
            <p:ph type="title"/>
          </p:nvPr>
        </p:nvSpPr>
        <p:spPr>
          <a:xfrm>
            <a:off x="457200" y="0"/>
            <a:ext cx="8229600" cy="1143000"/>
          </a:xfrm>
        </p:spPr>
        <p:txBody>
          <a:bodyPr/>
          <a:lstStyle/>
          <a:p>
            <a:pPr eaLnBrk="1" hangingPunct="1">
              <a:defRPr/>
            </a:pPr>
            <a:endParaRPr lang="en-US" smtClean="0"/>
          </a:p>
        </p:txBody>
      </p:sp>
      <p:sp>
        <p:nvSpPr>
          <p:cNvPr id="76805" name="Text Box 5"/>
          <p:cNvSpPr txBox="1">
            <a:spLocks noChangeArrowheads="1"/>
          </p:cNvSpPr>
          <p:nvPr/>
        </p:nvSpPr>
        <p:spPr bwMode="auto">
          <a:xfrm>
            <a:off x="2590800" y="3770313"/>
            <a:ext cx="2176463" cy="915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Undisturbed (control) watershed</a:t>
            </a:r>
          </a:p>
        </p:txBody>
      </p:sp>
      <p:sp>
        <p:nvSpPr>
          <p:cNvPr id="76806" name="Text Box 6"/>
          <p:cNvSpPr txBox="1">
            <a:spLocks noChangeArrowheads="1"/>
          </p:cNvSpPr>
          <p:nvPr/>
        </p:nvSpPr>
        <p:spPr bwMode="auto">
          <a:xfrm>
            <a:off x="6477000" y="3465513"/>
            <a:ext cx="1808163" cy="915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Disturbed (experimental) watershed</a:t>
            </a:r>
          </a:p>
        </p:txBody>
      </p:sp>
      <p:sp>
        <p:nvSpPr>
          <p:cNvPr id="76808" name="Rectangle 8"/>
          <p:cNvSpPr>
            <a:spLocks noChangeArrowheads="1"/>
          </p:cNvSpPr>
          <p:nvPr/>
        </p:nvSpPr>
        <p:spPr bwMode="auto">
          <a:xfrm rot="-5400000">
            <a:off x="-1139825" y="2493963"/>
            <a:ext cx="3657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cs typeface="Arial" charset="0"/>
              </a:rPr>
              <a:t>Nitrate (NO</a:t>
            </a:r>
            <a:r>
              <a:rPr lang="en-US" sz="1800" b="1" baseline="-25000">
                <a:cs typeface="Arial" charset="0"/>
              </a:rPr>
              <a:t>3</a:t>
            </a:r>
            <a:r>
              <a:rPr lang="en-US" sz="1800" b="1" baseline="30000">
                <a:cs typeface="Arial" charset="0"/>
              </a:rPr>
              <a:t>–</a:t>
            </a:r>
            <a:r>
              <a:rPr lang="en-US" sz="1800" b="1">
                <a:cs typeface="Arial" charset="0"/>
              </a:rPr>
              <a:t>) concentration</a:t>
            </a:r>
          </a:p>
          <a:p>
            <a:pPr algn="ctr">
              <a:defRPr/>
            </a:pPr>
            <a:r>
              <a:rPr lang="en-US" sz="1800" b="1">
                <a:cs typeface="Arial" charset="0"/>
              </a:rPr>
              <a:t>(milligrams per liter)</a:t>
            </a:r>
          </a:p>
        </p:txBody>
      </p:sp>
      <p:sp>
        <p:nvSpPr>
          <p:cNvPr id="76809" name="Line 9"/>
          <p:cNvSpPr>
            <a:spLocks noChangeShapeType="1"/>
          </p:cNvSpPr>
          <p:nvPr/>
        </p:nvSpPr>
        <p:spPr bwMode="auto">
          <a:xfrm flipH="1" flipV="1">
            <a:off x="3900488" y="4498975"/>
            <a:ext cx="1154112" cy="92075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76810" name="Line 10"/>
          <p:cNvSpPr>
            <a:spLocks noChangeShapeType="1"/>
          </p:cNvSpPr>
          <p:nvPr/>
        </p:nvSpPr>
        <p:spPr bwMode="auto">
          <a:xfrm flipH="1">
            <a:off x="6224588" y="3643313"/>
            <a:ext cx="282575" cy="141287"/>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sp>
        <p:nvSpPr>
          <p:cNvPr id="76811" name="Rectangle 11"/>
          <p:cNvSpPr>
            <a:spLocks noChangeArrowheads="1"/>
          </p:cNvSpPr>
          <p:nvPr/>
        </p:nvSpPr>
        <p:spPr bwMode="auto">
          <a:xfrm>
            <a:off x="4752975" y="6381750"/>
            <a:ext cx="6794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cs typeface="Arial" charset="0"/>
              </a:rPr>
              <a:t>Year</a:t>
            </a:r>
          </a:p>
        </p:txBody>
      </p:sp>
      <p:sp>
        <p:nvSpPr>
          <p:cNvPr id="76812" name="Rectangle 12"/>
          <p:cNvSpPr>
            <a:spLocks noChangeArrowheads="1"/>
          </p:cNvSpPr>
          <p:nvPr/>
        </p:nvSpPr>
        <p:spPr bwMode="auto">
          <a:xfrm>
            <a:off x="1330325" y="5964238"/>
            <a:ext cx="75438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cs typeface="Arial" charset="0"/>
              </a:rPr>
              <a:t>1963   1964    1965     1966    1967   1968    1969    1970   1971   1972</a:t>
            </a:r>
            <a:endParaRPr lang="en-US" sz="1800">
              <a:cs typeface="Arial" charset="0"/>
            </a:endParaRPr>
          </a:p>
        </p:txBody>
      </p:sp>
      <p:sp>
        <p:nvSpPr>
          <p:cNvPr id="76814" name="Rectangle 14"/>
          <p:cNvSpPr>
            <a:spLocks noChangeArrowheads="1"/>
          </p:cNvSpPr>
          <p:nvPr/>
        </p:nvSpPr>
        <p:spPr bwMode="auto">
          <a:xfrm>
            <a:off x="1160463" y="2543175"/>
            <a:ext cx="438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cs typeface="Arial" charset="0"/>
              </a:rPr>
              <a:t>40</a:t>
            </a:r>
          </a:p>
        </p:txBody>
      </p:sp>
      <p:sp>
        <p:nvSpPr>
          <p:cNvPr id="76815" name="Rectangle 15"/>
          <p:cNvSpPr>
            <a:spLocks noChangeArrowheads="1"/>
          </p:cNvSpPr>
          <p:nvPr/>
        </p:nvSpPr>
        <p:spPr bwMode="auto">
          <a:xfrm>
            <a:off x="1160463" y="949325"/>
            <a:ext cx="438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cs typeface="Arial" charset="0"/>
              </a:rPr>
              <a:t>60</a:t>
            </a:r>
          </a:p>
        </p:txBody>
      </p:sp>
      <p:sp>
        <p:nvSpPr>
          <p:cNvPr id="76816" name="Rectangle 16"/>
          <p:cNvSpPr>
            <a:spLocks noChangeArrowheads="1"/>
          </p:cNvSpPr>
          <p:nvPr/>
        </p:nvSpPr>
        <p:spPr bwMode="auto">
          <a:xfrm>
            <a:off x="1160463" y="4121150"/>
            <a:ext cx="438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cs typeface="Arial" charset="0"/>
              </a:rPr>
              <a:t>20</a:t>
            </a:r>
          </a:p>
        </p:txBody>
      </p:sp>
      <p:sp>
        <p:nvSpPr>
          <p:cNvPr id="17" name="Rectangle 3"/>
          <p:cNvSpPr>
            <a:spLocks noChangeArrowheads="1"/>
          </p:cNvSpPr>
          <p:nvPr/>
        </p:nvSpPr>
        <p:spPr bwMode="auto">
          <a:xfrm>
            <a:off x="8004175" y="6584950"/>
            <a:ext cx="1139825"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2-5, p. 37</a:t>
            </a:r>
          </a:p>
        </p:txBody>
      </p:sp>
      <p:sp>
        <p:nvSpPr>
          <p:cNvPr id="15" name="Rectangle 2"/>
          <p:cNvSpPr txBox="1">
            <a:spLocks noChangeArrowheads="1"/>
          </p:cNvSpPr>
          <p:nvPr/>
        </p:nvSpPr>
        <p:spPr bwMode="auto">
          <a:xfrm>
            <a:off x="0" y="0"/>
            <a:ext cx="9144000" cy="3810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625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Loss of NO</a:t>
            </a:r>
            <a:r>
              <a:rPr lang="en-US" baseline="-25000" smtClean="0"/>
              <a:t>3</a:t>
            </a:r>
            <a:r>
              <a:rPr lang="en-US" baseline="30000" smtClean="0"/>
              <a:t>−</a:t>
            </a:r>
            <a:r>
              <a:rPr lang="en-US" smtClean="0"/>
              <a:t> from a Deforested Watershed </a:t>
            </a:r>
            <a:endParaRPr lang="en-US"/>
          </a:p>
        </p:txBody>
      </p:sp>
    </p:spTree>
    <p:extLst>
      <p:ext uri="{BB962C8B-B14F-4D97-AF65-F5344CB8AC3E}">
        <p14:creationId xmlns:p14="http://schemas.microsoft.com/office/powerpoint/2010/main" val="429074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Compounds Used in This Book</a:t>
            </a:r>
            <a:endParaRPr lang="en-US" dirty="0"/>
          </a:p>
        </p:txBody>
      </p:sp>
      <p:pic>
        <p:nvPicPr>
          <p:cNvPr id="5" name="Picture 1" descr="02p038_t03.jpg"/>
          <p:cNvPicPr>
            <a:picLocks noGrp="1" noChangeAspect="1"/>
          </p:cNvPicPr>
          <p:nvPr>
            <p:ph idx="1"/>
          </p:nvPr>
        </p:nvPicPr>
        <p:blipFill>
          <a:blip r:embed="rId3">
            <a:extLst>
              <a:ext uri="{28A0092B-C50C-407E-A947-70E740481C1C}">
                <a14:useLocalDpi xmlns:a14="http://schemas.microsoft.com/office/drawing/2010/main" val="0"/>
              </a:ext>
            </a:extLst>
          </a:blip>
          <a:srcRect l="-5988" r="-5988"/>
          <a:stretch>
            <a:fillRect/>
          </a:stretch>
        </p:blipFill>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886700" y="6584950"/>
            <a:ext cx="125730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Table 2-3, p. 38</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lstStyle/>
          <a:p>
            <a:r>
              <a:rPr lang="en-US" dirty="0" smtClean="0"/>
              <a:t>Organic compounds</a:t>
            </a:r>
          </a:p>
          <a:p>
            <a:pPr lvl="1"/>
            <a:r>
              <a:rPr lang="en-US" dirty="0" smtClean="0"/>
              <a:t>Contain at least two carbon atoms</a:t>
            </a:r>
          </a:p>
          <a:p>
            <a:pPr lvl="1"/>
            <a:r>
              <a:rPr lang="en-US" dirty="0" smtClean="0"/>
              <a:t>Types</a:t>
            </a:r>
          </a:p>
          <a:p>
            <a:pPr lvl="2"/>
            <a:r>
              <a:rPr lang="en-US" dirty="0" smtClean="0"/>
              <a:t>Hydrocarbons and chlorinated hydrocarbons</a:t>
            </a:r>
          </a:p>
          <a:p>
            <a:pPr lvl="2"/>
            <a:r>
              <a:rPr lang="en-US" dirty="0" smtClean="0"/>
              <a:t>Simple carbohydrates</a:t>
            </a:r>
          </a:p>
          <a:p>
            <a:pPr lvl="1"/>
            <a:r>
              <a:rPr lang="en-US" dirty="0" smtClean="0"/>
              <a:t>Macromolecules: complex organic molecules</a:t>
            </a:r>
          </a:p>
          <a:p>
            <a:pPr lvl="2"/>
            <a:r>
              <a:rPr lang="en-US" dirty="0" smtClean="0"/>
              <a:t>Complex carbohydrates, proteins, nucleic acids, and lipids</a:t>
            </a:r>
          </a:p>
          <a:p>
            <a:endParaRPr lang="en-US" dirty="0" smtClean="0"/>
          </a:p>
          <a:p>
            <a:endParaRPr lang="en-US" dirty="0" smtClean="0"/>
          </a:p>
          <a:p>
            <a:endParaRPr lang="en-US" dirty="0" smtClean="0"/>
          </a:p>
          <a:p>
            <a:endParaRPr lang="en-US" dirty="0"/>
          </a:p>
        </p:txBody>
      </p:sp>
      <p:sp>
        <p:nvSpPr>
          <p:cNvPr id="30722" name="Rectangle 2"/>
          <p:cNvSpPr>
            <a:spLocks noGrp="1" noChangeArrowheads="1"/>
          </p:cNvSpPr>
          <p:nvPr>
            <p:ph type="title"/>
          </p:nvPr>
        </p:nvSpPr>
        <p:spPr/>
        <p:txBody>
          <a:bodyPr/>
          <a:lstStyle/>
          <a:p>
            <a:r>
              <a:rPr lang="en-US" dirty="0" smtClean="0"/>
              <a:t>Organic Compounds Are the </a:t>
            </a:r>
            <a:br>
              <a:rPr lang="en-US" dirty="0" smtClean="0"/>
            </a:br>
            <a:r>
              <a:rPr lang="en-US" dirty="0" smtClean="0"/>
              <a:t>Chemicals of Life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r>
              <a:rPr lang="en-US" dirty="0" smtClean="0"/>
              <a:t>Cells</a:t>
            </a:r>
          </a:p>
          <a:p>
            <a:pPr lvl="1"/>
            <a:r>
              <a:rPr lang="en-US" dirty="0" smtClean="0"/>
              <a:t>Fundamental units of life</a:t>
            </a:r>
          </a:p>
          <a:p>
            <a:pPr lvl="1"/>
            <a:r>
              <a:rPr lang="en-US" dirty="0" smtClean="0"/>
              <a:t>All organisms have one or more cells</a:t>
            </a:r>
          </a:p>
          <a:p>
            <a:r>
              <a:rPr lang="en-US" dirty="0" smtClean="0"/>
              <a:t>Genes </a:t>
            </a:r>
          </a:p>
          <a:p>
            <a:pPr lvl="1"/>
            <a:r>
              <a:rPr lang="en-US" dirty="0" smtClean="0"/>
              <a:t>Sequences of nucleotides within DNA</a:t>
            </a:r>
          </a:p>
          <a:p>
            <a:pPr lvl="1"/>
            <a:r>
              <a:rPr lang="en-US" dirty="0" smtClean="0"/>
              <a:t>Instructions for proteins</a:t>
            </a:r>
          </a:p>
          <a:p>
            <a:pPr lvl="1"/>
            <a:r>
              <a:rPr lang="en-US" dirty="0" smtClean="0"/>
              <a:t>Create inheritable traits</a:t>
            </a:r>
          </a:p>
          <a:p>
            <a:r>
              <a:rPr lang="en-US" dirty="0" smtClean="0"/>
              <a:t>Chromosomes: composed of many genes</a:t>
            </a:r>
            <a:endParaRPr lang="en-US" dirty="0"/>
          </a:p>
        </p:txBody>
      </p:sp>
      <p:sp>
        <p:nvSpPr>
          <p:cNvPr id="36866" name="Rectangle 2"/>
          <p:cNvSpPr>
            <a:spLocks noGrp="1" noChangeArrowheads="1"/>
          </p:cNvSpPr>
          <p:nvPr>
            <p:ph type="title"/>
          </p:nvPr>
        </p:nvSpPr>
        <p:spPr/>
        <p:txBody>
          <a:bodyPr/>
          <a:lstStyle/>
          <a:p>
            <a:r>
              <a:rPr lang="en-US" dirty="0" smtClean="0"/>
              <a:t>Matter Comes to Life through Cells, Genes, and Chromosomes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8226" name="Rectangle 2" hidden="1"/>
          <p:cNvSpPr>
            <a:spLocks noGrp="1" noChangeArrowheads="1"/>
          </p:cNvSpPr>
          <p:nvPr>
            <p:ph type="title"/>
          </p:nvPr>
        </p:nvSpPr>
        <p:spPr>
          <a:xfrm>
            <a:off x="-533400" y="274638"/>
            <a:ext cx="8229600" cy="1143000"/>
          </a:xfrm>
        </p:spPr>
        <p:txBody>
          <a:bodyPr/>
          <a:lstStyle/>
          <a:p>
            <a:endParaRPr lang="en-US" dirty="0"/>
          </a:p>
        </p:txBody>
      </p:sp>
      <p:sp>
        <p:nvSpPr>
          <p:cNvPr id="308227" name="Text Box 3"/>
          <p:cNvSpPr txBox="1">
            <a:spLocks noChangeArrowheads="1"/>
          </p:cNvSpPr>
          <p:nvPr/>
        </p:nvSpPr>
        <p:spPr bwMode="auto">
          <a:xfrm>
            <a:off x="8077200" y="6324600"/>
            <a:ext cx="1047750" cy="274638"/>
          </a:xfrm>
          <a:prstGeom prst="rect">
            <a:avLst/>
          </a:prstGeom>
          <a:noFill/>
          <a:ln w="19050">
            <a:noFill/>
            <a:miter lim="800000"/>
            <a:headEnd/>
            <a:tailEnd/>
          </a:ln>
          <a:effectLst/>
        </p:spPr>
        <p:txBody>
          <a:bodyPr wrap="none">
            <a:prstTxWarp prst="textNoShape">
              <a:avLst/>
            </a:prstTxWarp>
            <a:spAutoFit/>
          </a:bodyPr>
          <a:lstStyle/>
          <a:p>
            <a:r>
              <a:rPr lang="en-US" sz="1200" b="1" dirty="0">
                <a:solidFill>
                  <a:srgbClr val="008040"/>
                </a:solidFill>
              </a:rPr>
              <a:t>Stepped Art</a:t>
            </a:r>
          </a:p>
        </p:txBody>
      </p:sp>
      <p:grpSp>
        <p:nvGrpSpPr>
          <p:cNvPr id="308228" name="Group 4"/>
          <p:cNvGrpSpPr>
            <a:grpSpLocks/>
          </p:cNvGrpSpPr>
          <p:nvPr/>
        </p:nvGrpSpPr>
        <p:grpSpPr bwMode="auto">
          <a:xfrm>
            <a:off x="1751013" y="80963"/>
            <a:ext cx="4916487" cy="1524000"/>
            <a:chOff x="1103" y="51"/>
            <a:chExt cx="3097" cy="960"/>
          </a:xfrm>
        </p:grpSpPr>
        <p:sp>
          <p:nvSpPr>
            <p:cNvPr id="308229" name="Rectangle 5"/>
            <p:cNvSpPr>
              <a:spLocks noChangeArrowheads="1"/>
            </p:cNvSpPr>
            <p:nvPr/>
          </p:nvSpPr>
          <p:spPr bwMode="auto">
            <a:xfrm>
              <a:off x="2016" y="156"/>
              <a:ext cx="2184" cy="487"/>
            </a:xfrm>
            <a:prstGeom prst="rect">
              <a:avLst/>
            </a:prstGeom>
            <a:solidFill>
              <a:srgbClr val="FFFBC5"/>
            </a:solidFill>
            <a:ln w="19050">
              <a:solidFill>
                <a:schemeClr val="tx1"/>
              </a:solidFill>
              <a:miter lim="800000"/>
              <a:headEnd/>
              <a:tailEnd/>
            </a:ln>
            <a:effectLst/>
          </p:spPr>
          <p:txBody>
            <a:bodyPr wrap="none">
              <a:prstTxWarp prst="textNoShape">
                <a:avLst/>
              </a:prstTxWarp>
              <a:spAutoFit/>
            </a:bodyPr>
            <a:lstStyle/>
            <a:p>
              <a:pPr eaLnBrk="1" hangingPunct="1">
                <a:lnSpc>
                  <a:spcPct val="90000"/>
                </a:lnSpc>
              </a:pPr>
              <a:r>
                <a:rPr lang="en-US" sz="1600" b="1" dirty="0"/>
                <a:t>A human body contains trillions</a:t>
              </a:r>
            </a:p>
            <a:p>
              <a:pPr eaLnBrk="1" hangingPunct="1">
                <a:lnSpc>
                  <a:spcPct val="90000"/>
                </a:lnSpc>
              </a:pPr>
              <a:r>
                <a:rPr lang="en-US" sz="1600" b="1" dirty="0"/>
                <a:t>of cells, each with an identical set</a:t>
              </a:r>
            </a:p>
            <a:p>
              <a:pPr eaLnBrk="1" hangingPunct="1">
                <a:lnSpc>
                  <a:spcPct val="90000"/>
                </a:lnSpc>
              </a:pPr>
              <a:r>
                <a:rPr lang="en-US" sz="1600" b="1" dirty="0"/>
                <a:t>of genes.</a:t>
              </a:r>
            </a:p>
          </p:txBody>
        </p:sp>
        <p:pic>
          <p:nvPicPr>
            <p:cNvPr id="308230" name="Picture 6" descr="0205_S"/>
            <p:cNvPicPr>
              <a:picLocks noChangeAspect="1" noChangeArrowheads="1"/>
            </p:cNvPicPr>
            <p:nvPr/>
          </p:nvPicPr>
          <p:blipFill>
            <a:blip r:embed="rId3"/>
            <a:srcRect/>
            <a:stretch>
              <a:fillRect/>
            </a:stretch>
          </p:blipFill>
          <p:spPr bwMode="auto">
            <a:xfrm>
              <a:off x="1103" y="51"/>
              <a:ext cx="767" cy="960"/>
            </a:xfrm>
            <a:prstGeom prst="rect">
              <a:avLst/>
            </a:prstGeom>
            <a:noFill/>
          </p:spPr>
        </p:pic>
      </p:grpSp>
      <p:grpSp>
        <p:nvGrpSpPr>
          <p:cNvPr id="308231" name="Group 7"/>
          <p:cNvGrpSpPr>
            <a:grpSpLocks/>
          </p:cNvGrpSpPr>
          <p:nvPr/>
        </p:nvGrpSpPr>
        <p:grpSpPr bwMode="auto">
          <a:xfrm>
            <a:off x="1749425" y="638175"/>
            <a:ext cx="4725988" cy="1930400"/>
            <a:chOff x="1102" y="402"/>
            <a:chExt cx="2977" cy="1216"/>
          </a:xfrm>
        </p:grpSpPr>
        <p:sp>
          <p:nvSpPr>
            <p:cNvPr id="308232" name="Rectangle 8"/>
            <p:cNvSpPr>
              <a:spLocks noChangeArrowheads="1"/>
            </p:cNvSpPr>
            <p:nvPr/>
          </p:nvSpPr>
          <p:spPr bwMode="auto">
            <a:xfrm>
              <a:off x="2016" y="1116"/>
              <a:ext cx="2063" cy="348"/>
            </a:xfrm>
            <a:prstGeom prst="rect">
              <a:avLst/>
            </a:prstGeom>
            <a:solidFill>
              <a:srgbClr val="FFFBC5"/>
            </a:solidFill>
            <a:ln w="19050">
              <a:solidFill>
                <a:schemeClr val="tx1"/>
              </a:solidFill>
              <a:miter lim="800000"/>
              <a:headEnd/>
              <a:tailEnd/>
            </a:ln>
            <a:effectLst/>
          </p:spPr>
          <p:txBody>
            <a:bodyPr wrap="none">
              <a:prstTxWarp prst="textNoShape">
                <a:avLst/>
              </a:prstTxWarp>
              <a:spAutoFit/>
            </a:bodyPr>
            <a:lstStyle/>
            <a:p>
              <a:pPr eaLnBrk="1" hangingPunct="1">
                <a:lnSpc>
                  <a:spcPct val="90000"/>
                </a:lnSpc>
              </a:pPr>
              <a:r>
                <a:rPr lang="en-US" sz="1600" b="1" dirty="0"/>
                <a:t>Each human cell (except for red</a:t>
              </a:r>
            </a:p>
            <a:p>
              <a:pPr eaLnBrk="1" hangingPunct="1">
                <a:lnSpc>
                  <a:spcPct val="90000"/>
                </a:lnSpc>
              </a:pPr>
              <a:r>
                <a:rPr lang="en-US" sz="1600" b="1" dirty="0"/>
                <a:t>blood cells) contains a nucleus.</a:t>
              </a:r>
            </a:p>
          </p:txBody>
        </p:sp>
        <p:pic>
          <p:nvPicPr>
            <p:cNvPr id="308233" name="Picture 9" descr="0205_S copy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102" y="402"/>
              <a:ext cx="780" cy="1216"/>
            </a:xfrm>
            <a:prstGeom prst="rect">
              <a:avLst/>
            </a:prstGeom>
            <a:noFill/>
          </p:spPr>
        </p:pic>
      </p:grpSp>
      <p:grpSp>
        <p:nvGrpSpPr>
          <p:cNvPr id="308234" name="Group 10"/>
          <p:cNvGrpSpPr>
            <a:grpSpLocks/>
          </p:cNvGrpSpPr>
          <p:nvPr/>
        </p:nvGrpSpPr>
        <p:grpSpPr bwMode="auto">
          <a:xfrm>
            <a:off x="1738313" y="2066925"/>
            <a:ext cx="5302250" cy="1501775"/>
            <a:chOff x="1095" y="1302"/>
            <a:chExt cx="3340" cy="946"/>
          </a:xfrm>
        </p:grpSpPr>
        <p:sp>
          <p:nvSpPr>
            <p:cNvPr id="308235" name="Rectangle 11"/>
            <p:cNvSpPr>
              <a:spLocks noChangeArrowheads="1"/>
            </p:cNvSpPr>
            <p:nvPr/>
          </p:nvSpPr>
          <p:spPr bwMode="auto">
            <a:xfrm>
              <a:off x="2016" y="1596"/>
              <a:ext cx="2419" cy="487"/>
            </a:xfrm>
            <a:prstGeom prst="rect">
              <a:avLst/>
            </a:prstGeom>
            <a:solidFill>
              <a:srgbClr val="FFFBC5"/>
            </a:solidFill>
            <a:ln w="19050">
              <a:solidFill>
                <a:schemeClr val="tx1"/>
              </a:solidFill>
              <a:miter lim="800000"/>
              <a:headEnd/>
              <a:tailEnd/>
            </a:ln>
            <a:effectLst/>
          </p:spPr>
          <p:txBody>
            <a:bodyPr wrap="none">
              <a:prstTxWarp prst="textNoShape">
                <a:avLst/>
              </a:prstTxWarp>
              <a:spAutoFit/>
            </a:bodyPr>
            <a:lstStyle/>
            <a:p>
              <a:pPr eaLnBrk="1" hangingPunct="1">
                <a:lnSpc>
                  <a:spcPct val="90000"/>
                </a:lnSpc>
              </a:pPr>
              <a:r>
                <a:rPr lang="en-US" sz="1600" b="1" dirty="0"/>
                <a:t>Each cell nucleus has an identical set</a:t>
              </a:r>
            </a:p>
            <a:p>
              <a:pPr eaLnBrk="1" hangingPunct="1">
                <a:lnSpc>
                  <a:spcPct val="90000"/>
                </a:lnSpc>
              </a:pPr>
              <a:r>
                <a:rPr lang="en-US" sz="1600" b="1" dirty="0"/>
                <a:t>of chromosomes, which are found in</a:t>
              </a:r>
            </a:p>
            <a:p>
              <a:pPr eaLnBrk="1" hangingPunct="1">
                <a:lnSpc>
                  <a:spcPct val="90000"/>
                </a:lnSpc>
              </a:pPr>
              <a:r>
                <a:rPr lang="en-US" sz="1600" b="1" dirty="0"/>
                <a:t>pairs.</a:t>
              </a:r>
            </a:p>
          </p:txBody>
        </p:sp>
        <p:pic>
          <p:nvPicPr>
            <p:cNvPr id="308236" name="Picture 12" descr="0205_S copy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095" y="1302"/>
              <a:ext cx="777" cy="946"/>
            </a:xfrm>
            <a:prstGeom prst="rect">
              <a:avLst/>
            </a:prstGeom>
            <a:noFill/>
          </p:spPr>
        </p:pic>
      </p:grpSp>
      <p:grpSp>
        <p:nvGrpSpPr>
          <p:cNvPr id="308237" name="Group 13"/>
          <p:cNvGrpSpPr>
            <a:grpSpLocks/>
          </p:cNvGrpSpPr>
          <p:nvPr/>
        </p:nvGrpSpPr>
        <p:grpSpPr bwMode="auto">
          <a:xfrm>
            <a:off x="1755775" y="2832100"/>
            <a:ext cx="5260975" cy="1744663"/>
            <a:chOff x="1106" y="1784"/>
            <a:chExt cx="3314" cy="1099"/>
          </a:xfrm>
        </p:grpSpPr>
        <p:sp>
          <p:nvSpPr>
            <p:cNvPr id="308238" name="Rectangle 14"/>
            <p:cNvSpPr>
              <a:spLocks noChangeArrowheads="1"/>
            </p:cNvSpPr>
            <p:nvPr/>
          </p:nvSpPr>
          <p:spPr bwMode="auto">
            <a:xfrm>
              <a:off x="2016" y="2268"/>
              <a:ext cx="2404" cy="487"/>
            </a:xfrm>
            <a:prstGeom prst="rect">
              <a:avLst/>
            </a:prstGeom>
            <a:solidFill>
              <a:srgbClr val="FFFBC5"/>
            </a:solidFill>
            <a:ln w="19050">
              <a:solidFill>
                <a:schemeClr val="tx1"/>
              </a:solidFill>
              <a:miter lim="800000"/>
              <a:headEnd/>
              <a:tailEnd/>
            </a:ln>
            <a:effectLst/>
          </p:spPr>
          <p:txBody>
            <a:bodyPr wrap="none">
              <a:prstTxWarp prst="textNoShape">
                <a:avLst/>
              </a:prstTxWarp>
              <a:spAutoFit/>
            </a:bodyPr>
            <a:lstStyle/>
            <a:p>
              <a:pPr eaLnBrk="1" hangingPunct="1">
                <a:lnSpc>
                  <a:spcPct val="90000"/>
                </a:lnSpc>
              </a:pPr>
              <a:r>
                <a:rPr lang="en-US" sz="1600" b="1" dirty="0"/>
                <a:t>A specific pair of chromosomes</a:t>
              </a:r>
            </a:p>
            <a:p>
              <a:pPr eaLnBrk="1" hangingPunct="1">
                <a:lnSpc>
                  <a:spcPct val="90000"/>
                </a:lnSpc>
              </a:pPr>
              <a:r>
                <a:rPr lang="en-US" sz="1600" b="1" dirty="0"/>
                <a:t>contains one chromosome from each</a:t>
              </a:r>
            </a:p>
            <a:p>
              <a:pPr eaLnBrk="1" hangingPunct="1">
                <a:lnSpc>
                  <a:spcPct val="90000"/>
                </a:lnSpc>
              </a:pPr>
              <a:r>
                <a:rPr lang="en-US" sz="1600" b="1" dirty="0"/>
                <a:t>parent.</a:t>
              </a:r>
            </a:p>
          </p:txBody>
        </p:sp>
        <p:pic>
          <p:nvPicPr>
            <p:cNvPr id="308239" name="Picture 15" descr="0205_S copy"/>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106" y="1784"/>
              <a:ext cx="775" cy="1099"/>
            </a:xfrm>
            <a:prstGeom prst="rect">
              <a:avLst/>
            </a:prstGeom>
            <a:noFill/>
          </p:spPr>
        </p:pic>
      </p:grpSp>
      <p:grpSp>
        <p:nvGrpSpPr>
          <p:cNvPr id="308240" name="Group 16"/>
          <p:cNvGrpSpPr>
            <a:grpSpLocks/>
          </p:cNvGrpSpPr>
          <p:nvPr/>
        </p:nvGrpSpPr>
        <p:grpSpPr bwMode="auto">
          <a:xfrm>
            <a:off x="1754188" y="4117975"/>
            <a:ext cx="5194300" cy="1457325"/>
            <a:chOff x="1105" y="2594"/>
            <a:chExt cx="3272" cy="918"/>
          </a:xfrm>
        </p:grpSpPr>
        <p:sp>
          <p:nvSpPr>
            <p:cNvPr id="308241" name="Rectangle 17"/>
            <p:cNvSpPr>
              <a:spLocks noChangeArrowheads="1"/>
            </p:cNvSpPr>
            <p:nvPr/>
          </p:nvSpPr>
          <p:spPr bwMode="auto">
            <a:xfrm>
              <a:off x="2016" y="2940"/>
              <a:ext cx="2361" cy="487"/>
            </a:xfrm>
            <a:prstGeom prst="rect">
              <a:avLst/>
            </a:prstGeom>
            <a:solidFill>
              <a:srgbClr val="FFFBC5"/>
            </a:solidFill>
            <a:ln w="19050">
              <a:solidFill>
                <a:schemeClr val="tx1"/>
              </a:solidFill>
              <a:miter lim="800000"/>
              <a:headEnd/>
              <a:tailEnd/>
            </a:ln>
            <a:effectLst/>
          </p:spPr>
          <p:txBody>
            <a:bodyPr wrap="none">
              <a:prstTxWarp prst="textNoShape">
                <a:avLst/>
              </a:prstTxWarp>
              <a:spAutoFit/>
            </a:bodyPr>
            <a:lstStyle/>
            <a:p>
              <a:pPr eaLnBrk="1" hangingPunct="1">
                <a:lnSpc>
                  <a:spcPct val="90000"/>
                </a:lnSpc>
              </a:pPr>
              <a:r>
                <a:rPr lang="en-US" sz="1600" b="1" dirty="0"/>
                <a:t>Each chromosome contains a long</a:t>
              </a:r>
            </a:p>
            <a:p>
              <a:pPr eaLnBrk="1" hangingPunct="1">
                <a:lnSpc>
                  <a:spcPct val="90000"/>
                </a:lnSpc>
              </a:pPr>
              <a:r>
                <a:rPr lang="en-US" sz="1600" b="1" dirty="0"/>
                <a:t>DNA molecule in the form of a coiled</a:t>
              </a:r>
            </a:p>
            <a:p>
              <a:pPr eaLnBrk="1" hangingPunct="1">
                <a:lnSpc>
                  <a:spcPct val="90000"/>
                </a:lnSpc>
              </a:pPr>
              <a:r>
                <a:rPr lang="en-US" sz="1600" b="1" dirty="0"/>
                <a:t>double helix.</a:t>
              </a:r>
            </a:p>
          </p:txBody>
        </p:sp>
        <p:pic>
          <p:nvPicPr>
            <p:cNvPr id="308242" name="Picture 18" descr="0205_S copy 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105" y="2594"/>
              <a:ext cx="775" cy="918"/>
            </a:xfrm>
            <a:prstGeom prst="rect">
              <a:avLst/>
            </a:prstGeom>
            <a:noFill/>
          </p:spPr>
        </p:pic>
      </p:grpSp>
      <p:grpSp>
        <p:nvGrpSpPr>
          <p:cNvPr id="308243" name="Group 19"/>
          <p:cNvGrpSpPr>
            <a:grpSpLocks/>
          </p:cNvGrpSpPr>
          <p:nvPr/>
        </p:nvGrpSpPr>
        <p:grpSpPr bwMode="auto">
          <a:xfrm>
            <a:off x="1736725" y="5380038"/>
            <a:ext cx="5483225" cy="1249362"/>
            <a:chOff x="1094" y="3389"/>
            <a:chExt cx="3454" cy="787"/>
          </a:xfrm>
        </p:grpSpPr>
        <p:sp>
          <p:nvSpPr>
            <p:cNvPr id="308244" name="Rectangle 20"/>
            <p:cNvSpPr>
              <a:spLocks noChangeArrowheads="1"/>
            </p:cNvSpPr>
            <p:nvPr/>
          </p:nvSpPr>
          <p:spPr bwMode="auto">
            <a:xfrm>
              <a:off x="2016" y="3516"/>
              <a:ext cx="2532" cy="626"/>
            </a:xfrm>
            <a:prstGeom prst="rect">
              <a:avLst/>
            </a:prstGeom>
            <a:solidFill>
              <a:srgbClr val="FFFBC5"/>
            </a:solidFill>
            <a:ln w="19050">
              <a:solidFill>
                <a:schemeClr val="tx1"/>
              </a:solidFill>
              <a:miter lim="800000"/>
              <a:headEnd/>
              <a:tailEnd/>
            </a:ln>
            <a:effectLst/>
          </p:spPr>
          <p:txBody>
            <a:bodyPr wrap="none">
              <a:prstTxWarp prst="textNoShape">
                <a:avLst/>
              </a:prstTxWarp>
              <a:spAutoFit/>
            </a:bodyPr>
            <a:lstStyle/>
            <a:p>
              <a:pPr eaLnBrk="1" hangingPunct="1">
                <a:lnSpc>
                  <a:spcPct val="90000"/>
                </a:lnSpc>
              </a:pPr>
              <a:r>
                <a:rPr lang="en-US" sz="1600" b="1" dirty="0"/>
                <a:t>Genes are segments of DNA on</a:t>
              </a:r>
            </a:p>
            <a:p>
              <a:pPr eaLnBrk="1" hangingPunct="1">
                <a:lnSpc>
                  <a:spcPct val="90000"/>
                </a:lnSpc>
              </a:pPr>
              <a:r>
                <a:rPr lang="en-US" sz="1600" b="1" dirty="0"/>
                <a:t>chromosomes that contain instructions</a:t>
              </a:r>
            </a:p>
            <a:p>
              <a:pPr eaLnBrk="1" hangingPunct="1">
                <a:lnSpc>
                  <a:spcPct val="90000"/>
                </a:lnSpc>
              </a:pPr>
              <a:r>
                <a:rPr lang="en-US" sz="1600" b="1" dirty="0"/>
                <a:t>to make proteins—the building blocks</a:t>
              </a:r>
            </a:p>
            <a:p>
              <a:pPr eaLnBrk="1" hangingPunct="1">
                <a:lnSpc>
                  <a:spcPct val="90000"/>
                </a:lnSpc>
              </a:pPr>
              <a:r>
                <a:rPr lang="en-US" sz="1600" b="1" dirty="0"/>
                <a:t>of life.</a:t>
              </a:r>
            </a:p>
          </p:txBody>
        </p:sp>
        <p:pic>
          <p:nvPicPr>
            <p:cNvPr id="308245" name="Picture 21" descr="0205_S copy 4"/>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094" y="3389"/>
              <a:ext cx="787" cy="787"/>
            </a:xfrm>
            <a:prstGeom prst="rect">
              <a:avLst/>
            </a:prstGeom>
            <a:noFill/>
          </p:spPr>
        </p:pic>
      </p:grpSp>
      <p:sp>
        <p:nvSpPr>
          <p:cNvPr id="308246" name="Rectangle 22"/>
          <p:cNvSpPr>
            <a:spLocks noChangeArrowheads="1"/>
          </p:cNvSpPr>
          <p:nvPr/>
        </p:nvSpPr>
        <p:spPr bwMode="auto">
          <a:xfrm>
            <a:off x="8010525" y="6584950"/>
            <a:ext cx="1130300" cy="265113"/>
          </a:xfrm>
          <a:prstGeom prst="rect">
            <a:avLst/>
          </a:prstGeom>
          <a:noFill/>
          <a:ln w="9525">
            <a:noFill/>
            <a:miter lim="800000"/>
            <a:headEnd/>
            <a:tailEnd/>
          </a:ln>
          <a:effectLst/>
        </p:spPr>
        <p:txBody>
          <a:bodyPr wrap="none" lIns="82058" tIns="41029" rIns="82058" bIns="41029">
            <a:prstTxWarp prst="textNoShape">
              <a:avLst/>
            </a:prstTxWarp>
            <a:spAutoFit/>
          </a:bodyPr>
          <a:lstStyle/>
          <a:p>
            <a:pPr algn="r" defTabSz="820738"/>
            <a:r>
              <a:rPr lang="en-US" sz="1200" b="1" dirty="0">
                <a:ea typeface="Arial" charset="0"/>
                <a:cs typeface="Arial" charset="0"/>
              </a:rPr>
              <a:t>Fig. 2-7, p. 42</a:t>
            </a:r>
          </a:p>
        </p:txBody>
      </p:sp>
      <p:pic>
        <p:nvPicPr>
          <p:cNvPr id="23" name="Picture 1" descr="cl.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591343" y="6114257"/>
            <a:ext cx="188913"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2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2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2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2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2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8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Physical change</a:t>
            </a:r>
          </a:p>
          <a:p>
            <a:pPr lvl="1"/>
            <a:r>
              <a:rPr lang="en-US" dirty="0" smtClean="0"/>
              <a:t>No change in chemical composition</a:t>
            </a:r>
          </a:p>
          <a:p>
            <a:r>
              <a:rPr lang="en-US" dirty="0" smtClean="0"/>
              <a:t>Chemical change</a:t>
            </a:r>
          </a:p>
          <a:p>
            <a:pPr lvl="1"/>
            <a:r>
              <a:rPr lang="en-US" dirty="0" smtClean="0"/>
              <a:t>Change in chemical composition</a:t>
            </a:r>
          </a:p>
          <a:p>
            <a:r>
              <a:rPr lang="en-US" dirty="0" smtClean="0"/>
              <a:t>Nuclear change</a:t>
            </a:r>
          </a:p>
          <a:p>
            <a:pPr lvl="1"/>
            <a:r>
              <a:rPr lang="en-US" dirty="0" smtClean="0"/>
              <a:t>Radioactive decay</a:t>
            </a:r>
          </a:p>
          <a:p>
            <a:pPr lvl="1"/>
            <a:r>
              <a:rPr lang="en-US" dirty="0" smtClean="0"/>
              <a:t>Nuclear fusion</a:t>
            </a:r>
          </a:p>
          <a:p>
            <a:pPr lvl="1"/>
            <a:r>
              <a:rPr lang="en-US" dirty="0" smtClean="0"/>
              <a:t>Nuclear fission</a:t>
            </a:r>
            <a:endParaRPr lang="en-US" dirty="0"/>
          </a:p>
        </p:txBody>
      </p:sp>
      <p:sp>
        <p:nvSpPr>
          <p:cNvPr id="3" name="Title 2"/>
          <p:cNvSpPr>
            <a:spLocks noGrp="1"/>
          </p:cNvSpPr>
          <p:nvPr>
            <p:ph type="title"/>
          </p:nvPr>
        </p:nvSpPr>
        <p:spPr/>
        <p:txBody>
          <a:bodyPr/>
          <a:lstStyle/>
          <a:p>
            <a:r>
              <a:rPr lang="en-US" dirty="0" smtClean="0"/>
              <a:t>Matter Undergoes Physical, Chemical, and Nuclear Changes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10274" name="Group 2"/>
          <p:cNvGrpSpPr>
            <a:grpSpLocks/>
          </p:cNvGrpSpPr>
          <p:nvPr/>
        </p:nvGrpSpPr>
        <p:grpSpPr bwMode="auto">
          <a:xfrm>
            <a:off x="76200" y="25400"/>
            <a:ext cx="6248400" cy="6805613"/>
            <a:chOff x="912" y="16"/>
            <a:chExt cx="3936" cy="4287"/>
          </a:xfrm>
        </p:grpSpPr>
        <p:pic>
          <p:nvPicPr>
            <p:cNvPr id="310275" name="Picture 3" descr="0206-1"/>
            <p:cNvPicPr>
              <a:picLocks noChangeAspect="1" noChangeArrowheads="1"/>
            </p:cNvPicPr>
            <p:nvPr/>
          </p:nvPicPr>
          <p:blipFill>
            <a:blip r:embed="rId3"/>
            <a:srcRect/>
            <a:stretch>
              <a:fillRect/>
            </a:stretch>
          </p:blipFill>
          <p:spPr bwMode="auto">
            <a:xfrm>
              <a:off x="912" y="16"/>
              <a:ext cx="3936" cy="4287"/>
            </a:xfrm>
            <a:prstGeom prst="rect">
              <a:avLst/>
            </a:prstGeom>
            <a:noFill/>
          </p:spPr>
        </p:pic>
        <p:sp>
          <p:nvSpPr>
            <p:cNvPr id="310276" name="Rectangle 4"/>
            <p:cNvSpPr>
              <a:spLocks noChangeArrowheads="1"/>
            </p:cNvSpPr>
            <p:nvPr/>
          </p:nvSpPr>
          <p:spPr bwMode="auto">
            <a:xfrm>
              <a:off x="963" y="2016"/>
              <a:ext cx="458"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Neutron</a:t>
              </a:r>
            </a:p>
          </p:txBody>
        </p:sp>
      </p:grpSp>
      <p:grpSp>
        <p:nvGrpSpPr>
          <p:cNvPr id="310277" name="Group 5"/>
          <p:cNvGrpSpPr>
            <a:grpSpLocks/>
          </p:cNvGrpSpPr>
          <p:nvPr/>
        </p:nvGrpSpPr>
        <p:grpSpPr bwMode="auto">
          <a:xfrm>
            <a:off x="76200" y="25400"/>
            <a:ext cx="6248400" cy="6805613"/>
            <a:chOff x="912" y="16"/>
            <a:chExt cx="3936" cy="4287"/>
          </a:xfrm>
        </p:grpSpPr>
        <p:pic>
          <p:nvPicPr>
            <p:cNvPr id="310278" name="Picture 6" descr="0206-2"/>
            <p:cNvPicPr>
              <a:picLocks noChangeAspect="1" noChangeArrowheads="1"/>
            </p:cNvPicPr>
            <p:nvPr/>
          </p:nvPicPr>
          <p:blipFill>
            <a:blip r:embed="rId4"/>
            <a:srcRect/>
            <a:stretch>
              <a:fillRect/>
            </a:stretch>
          </p:blipFill>
          <p:spPr bwMode="auto">
            <a:xfrm>
              <a:off x="912" y="16"/>
              <a:ext cx="3936" cy="4287"/>
            </a:xfrm>
            <a:prstGeom prst="rect">
              <a:avLst/>
            </a:prstGeom>
            <a:noFill/>
          </p:spPr>
        </p:pic>
        <p:sp>
          <p:nvSpPr>
            <p:cNvPr id="310279" name="Rectangle 7"/>
            <p:cNvSpPr>
              <a:spLocks noChangeArrowheads="1"/>
            </p:cNvSpPr>
            <p:nvPr/>
          </p:nvSpPr>
          <p:spPr bwMode="auto">
            <a:xfrm>
              <a:off x="1302" y="2448"/>
              <a:ext cx="671"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Uranium-235</a:t>
              </a:r>
            </a:p>
          </p:txBody>
        </p:sp>
        <p:sp>
          <p:nvSpPr>
            <p:cNvPr id="310280" name="Rectangle 8"/>
            <p:cNvSpPr>
              <a:spLocks noChangeArrowheads="1"/>
            </p:cNvSpPr>
            <p:nvPr/>
          </p:nvSpPr>
          <p:spPr bwMode="auto">
            <a:xfrm>
              <a:off x="2025" y="1351"/>
              <a:ext cx="495" cy="288"/>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Fission</a:t>
              </a:r>
            </a:p>
            <a:p>
              <a:r>
                <a:rPr lang="en-US" sz="1200" dirty="0">
                  <a:solidFill>
                    <a:srgbClr val="000000"/>
                  </a:solidFill>
                </a:rPr>
                <a:t>fragment</a:t>
              </a:r>
            </a:p>
          </p:txBody>
        </p:sp>
        <p:sp>
          <p:nvSpPr>
            <p:cNvPr id="310281" name="Rectangle 9"/>
            <p:cNvSpPr>
              <a:spLocks noChangeArrowheads="1"/>
            </p:cNvSpPr>
            <p:nvPr/>
          </p:nvSpPr>
          <p:spPr bwMode="auto">
            <a:xfrm>
              <a:off x="2025" y="2724"/>
              <a:ext cx="495" cy="288"/>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Fission</a:t>
              </a:r>
            </a:p>
            <a:p>
              <a:r>
                <a:rPr lang="en-US" sz="1200" dirty="0">
                  <a:solidFill>
                    <a:srgbClr val="000000"/>
                  </a:solidFill>
                </a:rPr>
                <a:t>fragment</a:t>
              </a:r>
            </a:p>
          </p:txBody>
        </p:sp>
        <p:sp>
          <p:nvSpPr>
            <p:cNvPr id="310282" name="Rectangle 10"/>
            <p:cNvSpPr>
              <a:spLocks noChangeArrowheads="1"/>
            </p:cNvSpPr>
            <p:nvPr/>
          </p:nvSpPr>
          <p:spPr bwMode="auto">
            <a:xfrm>
              <a:off x="1961" y="2110"/>
              <a:ext cx="441" cy="173"/>
            </a:xfrm>
            <a:prstGeom prst="rect">
              <a:avLst/>
            </a:prstGeom>
            <a:noFill/>
            <a:ln w="9525">
              <a:noFill/>
              <a:miter lim="800000"/>
              <a:headEnd/>
              <a:tailEnd/>
            </a:ln>
            <a:effectLst/>
          </p:spPr>
          <p:txBody>
            <a:bodyPr wrap="none">
              <a:prstTxWarp prst="textNoShape">
                <a:avLst/>
              </a:prstTxWarp>
              <a:spAutoFit/>
            </a:bodyPr>
            <a:lstStyle/>
            <a:p>
              <a:r>
                <a:rPr lang="en-US" sz="1200" b="1" dirty="0">
                  <a:solidFill>
                    <a:srgbClr val="000000"/>
                  </a:solidFill>
                </a:rPr>
                <a:t>Energy</a:t>
              </a:r>
            </a:p>
          </p:txBody>
        </p:sp>
        <p:sp>
          <p:nvSpPr>
            <p:cNvPr id="310283" name="Rectangle 11"/>
            <p:cNvSpPr>
              <a:spLocks noChangeArrowheads="1"/>
            </p:cNvSpPr>
            <p:nvPr/>
          </p:nvSpPr>
          <p:spPr bwMode="auto">
            <a:xfrm>
              <a:off x="2702" y="2023"/>
              <a:ext cx="169"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n</a:t>
              </a:r>
            </a:p>
          </p:txBody>
        </p:sp>
        <p:sp>
          <p:nvSpPr>
            <p:cNvPr id="310284" name="Rectangle 12"/>
            <p:cNvSpPr>
              <a:spLocks noChangeArrowheads="1"/>
            </p:cNvSpPr>
            <p:nvPr/>
          </p:nvSpPr>
          <p:spPr bwMode="auto">
            <a:xfrm>
              <a:off x="2596" y="1671"/>
              <a:ext cx="169"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n</a:t>
              </a:r>
            </a:p>
          </p:txBody>
        </p:sp>
        <p:sp>
          <p:nvSpPr>
            <p:cNvPr id="310285" name="Rectangle 13"/>
            <p:cNvSpPr>
              <a:spLocks noChangeArrowheads="1"/>
            </p:cNvSpPr>
            <p:nvPr/>
          </p:nvSpPr>
          <p:spPr bwMode="auto">
            <a:xfrm>
              <a:off x="2536" y="2425"/>
              <a:ext cx="169"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n</a:t>
              </a:r>
            </a:p>
          </p:txBody>
        </p:sp>
      </p:grpSp>
      <p:grpSp>
        <p:nvGrpSpPr>
          <p:cNvPr id="310286" name="Group 14"/>
          <p:cNvGrpSpPr>
            <a:grpSpLocks/>
          </p:cNvGrpSpPr>
          <p:nvPr/>
        </p:nvGrpSpPr>
        <p:grpSpPr bwMode="auto">
          <a:xfrm>
            <a:off x="76200" y="25400"/>
            <a:ext cx="6248400" cy="6805613"/>
            <a:chOff x="912" y="16"/>
            <a:chExt cx="3936" cy="4287"/>
          </a:xfrm>
        </p:grpSpPr>
        <p:pic>
          <p:nvPicPr>
            <p:cNvPr id="310287" name="Picture 15" descr="0206-3"/>
            <p:cNvPicPr>
              <a:picLocks noChangeAspect="1" noChangeArrowheads="1"/>
            </p:cNvPicPr>
            <p:nvPr/>
          </p:nvPicPr>
          <p:blipFill>
            <a:blip r:embed="rId5"/>
            <a:srcRect/>
            <a:stretch>
              <a:fillRect/>
            </a:stretch>
          </p:blipFill>
          <p:spPr bwMode="auto">
            <a:xfrm>
              <a:off x="912" y="16"/>
              <a:ext cx="3936" cy="4287"/>
            </a:xfrm>
            <a:prstGeom prst="rect">
              <a:avLst/>
            </a:prstGeom>
            <a:noFill/>
          </p:spPr>
        </p:pic>
        <p:sp>
          <p:nvSpPr>
            <p:cNvPr id="310288" name="Rectangle 16"/>
            <p:cNvSpPr>
              <a:spLocks noChangeArrowheads="1"/>
            </p:cNvSpPr>
            <p:nvPr/>
          </p:nvSpPr>
          <p:spPr bwMode="auto">
            <a:xfrm>
              <a:off x="3017" y="1229"/>
              <a:ext cx="441" cy="173"/>
            </a:xfrm>
            <a:prstGeom prst="rect">
              <a:avLst/>
            </a:prstGeom>
            <a:noFill/>
            <a:ln w="9525">
              <a:noFill/>
              <a:miter lim="800000"/>
              <a:headEnd/>
              <a:tailEnd/>
            </a:ln>
            <a:effectLst/>
          </p:spPr>
          <p:txBody>
            <a:bodyPr wrap="none">
              <a:prstTxWarp prst="textNoShape">
                <a:avLst/>
              </a:prstTxWarp>
              <a:spAutoFit/>
            </a:bodyPr>
            <a:lstStyle/>
            <a:p>
              <a:r>
                <a:rPr lang="en-US" sz="1200" b="1" dirty="0">
                  <a:solidFill>
                    <a:srgbClr val="000000"/>
                  </a:solidFill>
                </a:rPr>
                <a:t>Energy</a:t>
              </a:r>
            </a:p>
          </p:txBody>
        </p:sp>
      </p:grpSp>
      <p:grpSp>
        <p:nvGrpSpPr>
          <p:cNvPr id="310289" name="Group 17"/>
          <p:cNvGrpSpPr>
            <a:grpSpLocks/>
          </p:cNvGrpSpPr>
          <p:nvPr/>
        </p:nvGrpSpPr>
        <p:grpSpPr bwMode="auto">
          <a:xfrm>
            <a:off x="76200" y="25400"/>
            <a:ext cx="6248400" cy="6805613"/>
            <a:chOff x="912" y="16"/>
            <a:chExt cx="3936" cy="4287"/>
          </a:xfrm>
        </p:grpSpPr>
        <p:pic>
          <p:nvPicPr>
            <p:cNvPr id="310290" name="Picture 18" descr="0206-4"/>
            <p:cNvPicPr>
              <a:picLocks noChangeAspect="1" noChangeArrowheads="1"/>
            </p:cNvPicPr>
            <p:nvPr/>
          </p:nvPicPr>
          <p:blipFill>
            <a:blip r:embed="rId6"/>
            <a:srcRect/>
            <a:stretch>
              <a:fillRect/>
            </a:stretch>
          </p:blipFill>
          <p:spPr bwMode="auto">
            <a:xfrm>
              <a:off x="912" y="16"/>
              <a:ext cx="3936" cy="4287"/>
            </a:xfrm>
            <a:prstGeom prst="rect">
              <a:avLst/>
            </a:prstGeom>
            <a:noFill/>
          </p:spPr>
        </p:pic>
        <p:sp>
          <p:nvSpPr>
            <p:cNvPr id="310291" name="Rectangle 19"/>
            <p:cNvSpPr>
              <a:spLocks noChangeArrowheads="1"/>
            </p:cNvSpPr>
            <p:nvPr/>
          </p:nvSpPr>
          <p:spPr bwMode="auto">
            <a:xfrm>
              <a:off x="3339" y="2110"/>
              <a:ext cx="441" cy="173"/>
            </a:xfrm>
            <a:prstGeom prst="rect">
              <a:avLst/>
            </a:prstGeom>
            <a:noFill/>
            <a:ln w="9525">
              <a:noFill/>
              <a:miter lim="800000"/>
              <a:headEnd/>
              <a:tailEnd/>
            </a:ln>
            <a:effectLst/>
          </p:spPr>
          <p:txBody>
            <a:bodyPr wrap="none">
              <a:prstTxWarp prst="textNoShape">
                <a:avLst/>
              </a:prstTxWarp>
              <a:spAutoFit/>
            </a:bodyPr>
            <a:lstStyle/>
            <a:p>
              <a:r>
                <a:rPr lang="en-US" sz="1200" b="1" dirty="0">
                  <a:solidFill>
                    <a:srgbClr val="000000"/>
                  </a:solidFill>
                </a:rPr>
                <a:t>Energy</a:t>
              </a:r>
            </a:p>
          </p:txBody>
        </p:sp>
        <p:sp>
          <p:nvSpPr>
            <p:cNvPr id="310292" name="Rectangle 20"/>
            <p:cNvSpPr>
              <a:spLocks noChangeArrowheads="1"/>
            </p:cNvSpPr>
            <p:nvPr/>
          </p:nvSpPr>
          <p:spPr bwMode="auto">
            <a:xfrm>
              <a:off x="4073" y="1636"/>
              <a:ext cx="169"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n</a:t>
              </a:r>
            </a:p>
          </p:txBody>
        </p:sp>
        <p:sp>
          <p:nvSpPr>
            <p:cNvPr id="310293" name="Rectangle 21"/>
            <p:cNvSpPr>
              <a:spLocks noChangeArrowheads="1"/>
            </p:cNvSpPr>
            <p:nvPr/>
          </p:nvSpPr>
          <p:spPr bwMode="auto">
            <a:xfrm>
              <a:off x="4196" y="2035"/>
              <a:ext cx="169"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n</a:t>
              </a:r>
            </a:p>
          </p:txBody>
        </p:sp>
        <p:sp>
          <p:nvSpPr>
            <p:cNvPr id="310294" name="Rectangle 22"/>
            <p:cNvSpPr>
              <a:spLocks noChangeArrowheads="1"/>
            </p:cNvSpPr>
            <p:nvPr/>
          </p:nvSpPr>
          <p:spPr bwMode="auto">
            <a:xfrm>
              <a:off x="4062" y="2496"/>
              <a:ext cx="169"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n</a:t>
              </a:r>
            </a:p>
          </p:txBody>
        </p:sp>
      </p:grpSp>
      <p:grpSp>
        <p:nvGrpSpPr>
          <p:cNvPr id="310295" name="Group 23"/>
          <p:cNvGrpSpPr>
            <a:grpSpLocks/>
          </p:cNvGrpSpPr>
          <p:nvPr/>
        </p:nvGrpSpPr>
        <p:grpSpPr bwMode="auto">
          <a:xfrm>
            <a:off x="76200" y="25400"/>
            <a:ext cx="6248400" cy="6805613"/>
            <a:chOff x="912" y="16"/>
            <a:chExt cx="3936" cy="4287"/>
          </a:xfrm>
        </p:grpSpPr>
        <p:pic>
          <p:nvPicPr>
            <p:cNvPr id="310296" name="Picture 24" descr="0206-5"/>
            <p:cNvPicPr>
              <a:picLocks noChangeAspect="1" noChangeArrowheads="1"/>
            </p:cNvPicPr>
            <p:nvPr/>
          </p:nvPicPr>
          <p:blipFill>
            <a:blip r:embed="rId7"/>
            <a:srcRect/>
            <a:stretch>
              <a:fillRect/>
            </a:stretch>
          </p:blipFill>
          <p:spPr bwMode="auto">
            <a:xfrm>
              <a:off x="912" y="16"/>
              <a:ext cx="3936" cy="4287"/>
            </a:xfrm>
            <a:prstGeom prst="rect">
              <a:avLst/>
            </a:prstGeom>
            <a:noFill/>
          </p:spPr>
        </p:pic>
        <p:sp>
          <p:nvSpPr>
            <p:cNvPr id="310297" name="Rectangle 25"/>
            <p:cNvSpPr>
              <a:spLocks noChangeArrowheads="1"/>
            </p:cNvSpPr>
            <p:nvPr/>
          </p:nvSpPr>
          <p:spPr bwMode="auto">
            <a:xfrm>
              <a:off x="2925" y="2957"/>
              <a:ext cx="441" cy="173"/>
            </a:xfrm>
            <a:prstGeom prst="rect">
              <a:avLst/>
            </a:prstGeom>
            <a:noFill/>
            <a:ln w="9525">
              <a:noFill/>
              <a:miter lim="800000"/>
              <a:headEnd/>
              <a:tailEnd/>
            </a:ln>
            <a:effectLst/>
          </p:spPr>
          <p:txBody>
            <a:bodyPr wrap="none">
              <a:prstTxWarp prst="textNoShape">
                <a:avLst/>
              </a:prstTxWarp>
              <a:spAutoFit/>
            </a:bodyPr>
            <a:lstStyle/>
            <a:p>
              <a:r>
                <a:rPr lang="en-US" sz="1200" b="1" dirty="0">
                  <a:solidFill>
                    <a:srgbClr val="000000"/>
                  </a:solidFill>
                </a:rPr>
                <a:t>Energy</a:t>
              </a:r>
            </a:p>
          </p:txBody>
        </p:sp>
      </p:grpSp>
      <p:grpSp>
        <p:nvGrpSpPr>
          <p:cNvPr id="310298" name="Group 26"/>
          <p:cNvGrpSpPr>
            <a:grpSpLocks/>
          </p:cNvGrpSpPr>
          <p:nvPr/>
        </p:nvGrpSpPr>
        <p:grpSpPr bwMode="auto">
          <a:xfrm>
            <a:off x="76200" y="25400"/>
            <a:ext cx="7237413" cy="6858000"/>
            <a:chOff x="912" y="16"/>
            <a:chExt cx="4559" cy="4320"/>
          </a:xfrm>
        </p:grpSpPr>
        <p:pic>
          <p:nvPicPr>
            <p:cNvPr id="310299" name="Picture 27" descr="0206-6"/>
            <p:cNvPicPr>
              <a:picLocks noChangeAspect="1" noChangeArrowheads="1"/>
            </p:cNvPicPr>
            <p:nvPr/>
          </p:nvPicPr>
          <p:blipFill>
            <a:blip r:embed="rId8"/>
            <a:srcRect/>
            <a:stretch>
              <a:fillRect/>
            </a:stretch>
          </p:blipFill>
          <p:spPr bwMode="auto">
            <a:xfrm>
              <a:off x="912" y="16"/>
              <a:ext cx="3936" cy="4287"/>
            </a:xfrm>
            <a:prstGeom prst="rect">
              <a:avLst/>
            </a:prstGeom>
            <a:noFill/>
          </p:spPr>
        </p:pic>
        <p:sp>
          <p:nvSpPr>
            <p:cNvPr id="310300" name="Rectangle 28"/>
            <p:cNvSpPr>
              <a:spLocks noChangeArrowheads="1"/>
            </p:cNvSpPr>
            <p:nvPr/>
          </p:nvSpPr>
          <p:spPr bwMode="auto">
            <a:xfrm>
              <a:off x="3491" y="19"/>
              <a:ext cx="671"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Uranium-235</a:t>
              </a:r>
            </a:p>
          </p:txBody>
        </p:sp>
        <p:sp>
          <p:nvSpPr>
            <p:cNvPr id="310301" name="Rectangle 29"/>
            <p:cNvSpPr>
              <a:spLocks noChangeArrowheads="1"/>
            </p:cNvSpPr>
            <p:nvPr/>
          </p:nvSpPr>
          <p:spPr bwMode="auto">
            <a:xfrm>
              <a:off x="4116" y="330"/>
              <a:ext cx="671"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Uranium-235</a:t>
              </a:r>
            </a:p>
          </p:txBody>
        </p:sp>
        <p:sp>
          <p:nvSpPr>
            <p:cNvPr id="310302" name="Rectangle 30"/>
            <p:cNvSpPr>
              <a:spLocks noChangeArrowheads="1"/>
            </p:cNvSpPr>
            <p:nvPr/>
          </p:nvSpPr>
          <p:spPr bwMode="auto">
            <a:xfrm>
              <a:off x="4416" y="816"/>
              <a:ext cx="671"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Uranium-235</a:t>
              </a:r>
            </a:p>
          </p:txBody>
        </p:sp>
        <p:sp>
          <p:nvSpPr>
            <p:cNvPr id="310303" name="Rectangle 31"/>
            <p:cNvSpPr>
              <a:spLocks noChangeArrowheads="1"/>
            </p:cNvSpPr>
            <p:nvPr/>
          </p:nvSpPr>
          <p:spPr bwMode="auto">
            <a:xfrm>
              <a:off x="4628" y="1515"/>
              <a:ext cx="671"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Uranium-235</a:t>
              </a:r>
            </a:p>
          </p:txBody>
        </p:sp>
        <p:sp>
          <p:nvSpPr>
            <p:cNvPr id="310304" name="Rectangle 32"/>
            <p:cNvSpPr>
              <a:spLocks noChangeArrowheads="1"/>
            </p:cNvSpPr>
            <p:nvPr/>
          </p:nvSpPr>
          <p:spPr bwMode="auto">
            <a:xfrm>
              <a:off x="4800" y="2122"/>
              <a:ext cx="671"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Uranium-235</a:t>
              </a:r>
            </a:p>
          </p:txBody>
        </p:sp>
        <p:sp>
          <p:nvSpPr>
            <p:cNvPr id="310305" name="Rectangle 33"/>
            <p:cNvSpPr>
              <a:spLocks noChangeArrowheads="1"/>
            </p:cNvSpPr>
            <p:nvPr/>
          </p:nvSpPr>
          <p:spPr bwMode="auto">
            <a:xfrm>
              <a:off x="4628" y="2747"/>
              <a:ext cx="671"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Uranium-235</a:t>
              </a:r>
            </a:p>
          </p:txBody>
        </p:sp>
        <p:sp>
          <p:nvSpPr>
            <p:cNvPr id="310306" name="Rectangle 34"/>
            <p:cNvSpPr>
              <a:spLocks noChangeArrowheads="1"/>
            </p:cNvSpPr>
            <p:nvPr/>
          </p:nvSpPr>
          <p:spPr bwMode="auto">
            <a:xfrm>
              <a:off x="4385" y="3459"/>
              <a:ext cx="671"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Uranium-235</a:t>
              </a:r>
            </a:p>
          </p:txBody>
        </p:sp>
        <p:sp>
          <p:nvSpPr>
            <p:cNvPr id="310307" name="Rectangle 35"/>
            <p:cNvSpPr>
              <a:spLocks noChangeArrowheads="1"/>
            </p:cNvSpPr>
            <p:nvPr/>
          </p:nvSpPr>
          <p:spPr bwMode="auto">
            <a:xfrm>
              <a:off x="4064" y="3955"/>
              <a:ext cx="671"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Uranium-235</a:t>
              </a:r>
            </a:p>
          </p:txBody>
        </p:sp>
        <p:sp>
          <p:nvSpPr>
            <p:cNvPr id="310308" name="Rectangle 36"/>
            <p:cNvSpPr>
              <a:spLocks noChangeArrowheads="1"/>
            </p:cNvSpPr>
            <p:nvPr/>
          </p:nvSpPr>
          <p:spPr bwMode="auto">
            <a:xfrm>
              <a:off x="3396" y="4163"/>
              <a:ext cx="671" cy="173"/>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rPr>
                <a:t>Uranium-235</a:t>
              </a:r>
            </a:p>
          </p:txBody>
        </p:sp>
      </p:grpSp>
      <p:sp>
        <p:nvSpPr>
          <p:cNvPr id="310309" name="Text Box 37"/>
          <p:cNvSpPr txBox="1">
            <a:spLocks noChangeArrowheads="1"/>
          </p:cNvSpPr>
          <p:nvPr/>
        </p:nvSpPr>
        <p:spPr bwMode="auto">
          <a:xfrm>
            <a:off x="7948613" y="6245225"/>
            <a:ext cx="1192212" cy="304800"/>
          </a:xfrm>
          <a:prstGeom prst="rect">
            <a:avLst/>
          </a:prstGeom>
          <a:noFill/>
          <a:ln w="9525">
            <a:noFill/>
            <a:miter lim="800000"/>
            <a:headEnd/>
            <a:tailEnd/>
          </a:ln>
          <a:effectLst/>
        </p:spPr>
        <p:txBody>
          <a:bodyPr wrap="none">
            <a:prstTxWarp prst="textNoShape">
              <a:avLst/>
            </a:prstTxWarp>
            <a:spAutoFit/>
          </a:bodyPr>
          <a:lstStyle/>
          <a:p>
            <a:r>
              <a:rPr lang="en-US" sz="1400" b="1" dirty="0">
                <a:solidFill>
                  <a:srgbClr val="1A8720"/>
                </a:solidFill>
              </a:rPr>
              <a:t>Stepped Art</a:t>
            </a:r>
          </a:p>
        </p:txBody>
      </p:sp>
      <p:sp>
        <p:nvSpPr>
          <p:cNvPr id="310310" name="Rectangle 38"/>
          <p:cNvSpPr>
            <a:spLocks noChangeArrowheads="1"/>
          </p:cNvSpPr>
          <p:nvPr/>
        </p:nvSpPr>
        <p:spPr bwMode="auto">
          <a:xfrm>
            <a:off x="7924800" y="6584950"/>
            <a:ext cx="1223963" cy="265113"/>
          </a:xfrm>
          <a:prstGeom prst="rect">
            <a:avLst/>
          </a:prstGeom>
          <a:noFill/>
          <a:ln w="9525">
            <a:noFill/>
            <a:miter lim="800000"/>
            <a:headEnd/>
            <a:tailEnd/>
          </a:ln>
          <a:effectLst/>
        </p:spPr>
        <p:txBody>
          <a:bodyPr wrap="none" lIns="82058" tIns="41029" rIns="82058" bIns="41029">
            <a:prstTxWarp prst="textNoShape">
              <a:avLst/>
            </a:prstTxWarp>
            <a:spAutoFit/>
          </a:bodyPr>
          <a:lstStyle/>
          <a:p>
            <a:pPr algn="r" defTabSz="820738"/>
            <a:r>
              <a:rPr lang="en-US" sz="1200" b="1" dirty="0"/>
              <a:t>Fig. 2-9b, p. 43</a:t>
            </a:r>
          </a:p>
        </p:txBody>
      </p:sp>
      <p:pic>
        <p:nvPicPr>
          <p:cNvPr id="39" name="Picture 1" descr="cl.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591343" y="6114257"/>
            <a:ext cx="188913"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274"/>
                                        </p:tgtEl>
                                        <p:attrNameLst>
                                          <p:attrName>style.visibility</p:attrName>
                                        </p:attrNameLst>
                                      </p:cBhvr>
                                      <p:to>
                                        <p:strVal val="visible"/>
                                      </p:to>
                                    </p:set>
                                    <p:animEffect transition="in" filter="fade">
                                      <p:cBhvr>
                                        <p:cTn id="7" dur="2000"/>
                                        <p:tgtEl>
                                          <p:spTgt spid="310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0277"/>
                                        </p:tgtEl>
                                        <p:attrNameLst>
                                          <p:attrName>style.visibility</p:attrName>
                                        </p:attrNameLst>
                                      </p:cBhvr>
                                      <p:to>
                                        <p:strVal val="visible"/>
                                      </p:to>
                                    </p:set>
                                    <p:animEffect transition="in" filter="fade">
                                      <p:cBhvr>
                                        <p:cTn id="12" dur="2000"/>
                                        <p:tgtEl>
                                          <p:spTgt spid="3102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0286"/>
                                        </p:tgtEl>
                                        <p:attrNameLst>
                                          <p:attrName>style.visibility</p:attrName>
                                        </p:attrNameLst>
                                      </p:cBhvr>
                                      <p:to>
                                        <p:strVal val="visible"/>
                                      </p:to>
                                    </p:set>
                                    <p:animEffect transition="in" filter="fade">
                                      <p:cBhvr>
                                        <p:cTn id="17" dur="2000"/>
                                        <p:tgtEl>
                                          <p:spTgt spid="3102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0289"/>
                                        </p:tgtEl>
                                        <p:attrNameLst>
                                          <p:attrName>style.visibility</p:attrName>
                                        </p:attrNameLst>
                                      </p:cBhvr>
                                      <p:to>
                                        <p:strVal val="visible"/>
                                      </p:to>
                                    </p:set>
                                    <p:animEffect transition="in" filter="fade">
                                      <p:cBhvr>
                                        <p:cTn id="22" dur="2000"/>
                                        <p:tgtEl>
                                          <p:spTgt spid="31028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0295"/>
                                        </p:tgtEl>
                                        <p:attrNameLst>
                                          <p:attrName>style.visibility</p:attrName>
                                        </p:attrNameLst>
                                      </p:cBhvr>
                                      <p:to>
                                        <p:strVal val="visible"/>
                                      </p:to>
                                    </p:set>
                                    <p:animEffect transition="in" filter="fade">
                                      <p:cBhvr>
                                        <p:cTn id="27" dur="2000"/>
                                        <p:tgtEl>
                                          <p:spTgt spid="31029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0298"/>
                                        </p:tgtEl>
                                        <p:attrNameLst>
                                          <p:attrName>style.visibility</p:attrName>
                                        </p:attrNameLst>
                                      </p:cBhvr>
                                      <p:to>
                                        <p:strVal val="visible"/>
                                      </p:to>
                                    </p:set>
                                    <p:animEffect transition="in" filter="fade">
                                      <p:cBhvr>
                                        <p:cTn id="32" dur="2000"/>
                                        <p:tgtEl>
                                          <p:spTgt spid="310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r>
              <a:rPr lang="en-US" dirty="0" smtClean="0"/>
              <a:t>Hubbard Brook Experimental Forest in New Hampshire</a:t>
            </a:r>
          </a:p>
          <a:p>
            <a:pPr lvl="1"/>
            <a:r>
              <a:rPr lang="en-US" dirty="0" smtClean="0"/>
              <a:t>Compared the loss of water and nutrients from an uncut forest (control site) with one that had been stripped (experimental site)</a:t>
            </a:r>
          </a:p>
          <a:p>
            <a:r>
              <a:rPr lang="en-US" dirty="0" smtClean="0"/>
              <a:t>Stripped site</a:t>
            </a:r>
          </a:p>
          <a:p>
            <a:pPr lvl="1"/>
            <a:r>
              <a:rPr lang="en-US" dirty="0" smtClean="0"/>
              <a:t>30-40% more runoff</a:t>
            </a:r>
          </a:p>
          <a:p>
            <a:pPr lvl="1"/>
            <a:r>
              <a:rPr lang="en-US" dirty="0" smtClean="0"/>
              <a:t>More dissolved nutrients</a:t>
            </a:r>
          </a:p>
          <a:p>
            <a:pPr lvl="1"/>
            <a:r>
              <a:rPr lang="en-US" dirty="0" smtClean="0"/>
              <a:t>More soil erosion</a:t>
            </a:r>
          </a:p>
          <a:p>
            <a:endParaRPr lang="en-US" dirty="0"/>
          </a:p>
        </p:txBody>
      </p:sp>
      <p:sp>
        <p:nvSpPr>
          <p:cNvPr id="4098" name="Rectangle 2"/>
          <p:cNvSpPr>
            <a:spLocks noGrp="1" noChangeArrowheads="1"/>
          </p:cNvSpPr>
          <p:nvPr>
            <p:ph type="title"/>
          </p:nvPr>
        </p:nvSpPr>
        <p:spPr/>
        <p:txBody>
          <a:bodyPr/>
          <a:lstStyle/>
          <a:p>
            <a:r>
              <a:rPr lang="en-US" dirty="0" smtClean="0"/>
              <a:t>Core Case Study: A Story About a Forest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We can change elements and compounds from one physical or chemical form to another</a:t>
            </a:r>
          </a:p>
          <a:p>
            <a:r>
              <a:rPr lang="en-US" dirty="0" smtClean="0"/>
              <a:t>We cannot create or destroy atoms</a:t>
            </a:r>
          </a:p>
          <a:p>
            <a:endParaRPr lang="en-US" dirty="0"/>
          </a:p>
        </p:txBody>
      </p:sp>
      <p:sp>
        <p:nvSpPr>
          <p:cNvPr id="2" name="Title 1"/>
          <p:cNvSpPr>
            <a:spLocks noGrp="1"/>
          </p:cNvSpPr>
          <p:nvPr>
            <p:ph type="title"/>
          </p:nvPr>
        </p:nvSpPr>
        <p:spPr/>
        <p:txBody>
          <a:bodyPr/>
          <a:lstStyle/>
          <a:p>
            <a:r>
              <a:rPr lang="en-US" dirty="0" smtClean="0"/>
              <a:t>We Cannot Create or Destroy Atoms: The Law of Conservation of Matter</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r>
              <a:rPr lang="en-US" dirty="0" smtClean="0"/>
              <a:t>Whenever energy is converted from one form to another in a physical or chemical change, two changes may happen:</a:t>
            </a:r>
          </a:p>
          <a:p>
            <a:pPr lvl="1"/>
            <a:r>
              <a:rPr lang="en-US" dirty="0" smtClean="0"/>
              <a:t>No energy is created or destroyed (first law of thermodynamics)</a:t>
            </a:r>
          </a:p>
          <a:p>
            <a:pPr lvl="1"/>
            <a:r>
              <a:rPr lang="en-US" dirty="0" smtClean="0"/>
              <a:t>We end up with lower quality or less-usable energy than we started with (second law of thermodynamics)</a:t>
            </a:r>
            <a:endParaRPr lang="en-US" dirty="0"/>
          </a:p>
        </p:txBody>
      </p:sp>
      <p:sp>
        <p:nvSpPr>
          <p:cNvPr id="40962" name="Rectangle 2"/>
          <p:cNvSpPr>
            <a:spLocks noGrp="1" noChangeArrowheads="1"/>
          </p:cNvSpPr>
          <p:nvPr>
            <p:ph type="title"/>
          </p:nvPr>
        </p:nvSpPr>
        <p:spPr/>
        <p:txBody>
          <a:bodyPr/>
          <a:lstStyle/>
          <a:p>
            <a:r>
              <a:rPr lang="en-US" dirty="0" smtClean="0"/>
              <a:t>2-3 What is Energy and What Happens When It Undergoes Change?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r>
              <a:rPr lang="en-US" dirty="0" smtClean="0"/>
              <a:t>Kinetic energy  </a:t>
            </a:r>
          </a:p>
          <a:p>
            <a:pPr lvl="1"/>
            <a:r>
              <a:rPr lang="en-US" dirty="0" smtClean="0"/>
              <a:t>Energy of movement</a:t>
            </a:r>
          </a:p>
          <a:p>
            <a:pPr lvl="1"/>
            <a:r>
              <a:rPr lang="en-US" dirty="0" smtClean="0"/>
              <a:t>Heat</a:t>
            </a:r>
          </a:p>
          <a:p>
            <a:pPr lvl="1"/>
            <a:r>
              <a:rPr lang="en-US" dirty="0" smtClean="0"/>
              <a:t>Electromagnetic radiation</a:t>
            </a:r>
          </a:p>
          <a:p>
            <a:r>
              <a:rPr lang="en-US" dirty="0" smtClean="0"/>
              <a:t>Potential energy  </a:t>
            </a:r>
          </a:p>
          <a:p>
            <a:pPr lvl="1"/>
            <a:r>
              <a:rPr lang="en-US" dirty="0" smtClean="0"/>
              <a:t>Stored energy </a:t>
            </a:r>
          </a:p>
          <a:p>
            <a:pPr lvl="2"/>
            <a:r>
              <a:rPr lang="en-US" dirty="0" smtClean="0"/>
              <a:t>Can be changed into kinetic energy</a:t>
            </a:r>
          </a:p>
        </p:txBody>
      </p:sp>
      <p:sp>
        <p:nvSpPr>
          <p:cNvPr id="46082" name="Rectangle 2"/>
          <p:cNvSpPr>
            <a:spLocks noGrp="1" noChangeArrowheads="1"/>
          </p:cNvSpPr>
          <p:nvPr>
            <p:ph type="title"/>
          </p:nvPr>
        </p:nvSpPr>
        <p:spPr/>
        <p:txBody>
          <a:bodyPr/>
          <a:lstStyle/>
          <a:p>
            <a:r>
              <a:rPr lang="en-US" dirty="0" smtClean="0"/>
              <a:t>Energy Comes in Many Forms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t>Wind’s Kinetic Energy Moves This Turbine</a:t>
            </a:r>
            <a:endParaRPr lang="en-US" dirty="0"/>
          </a:p>
        </p:txBody>
      </p:sp>
      <p:pic>
        <p:nvPicPr>
          <p:cNvPr id="5" name="Picture 1" descr="02p041_f10.jpg"/>
          <p:cNvPicPr>
            <a:picLocks noGrp="1" noChangeAspect="1"/>
          </p:cNvPicPr>
          <p:nvPr>
            <p:ph idx="1"/>
          </p:nvPr>
        </p:nvPicPr>
        <p:blipFill>
          <a:blip r:embed="rId3" cstate="print">
            <a:extLst>
              <a:ext uri="{28A0092B-C50C-407E-A947-70E740481C1C}">
                <a14:useLocalDpi xmlns:a14="http://schemas.microsoft.com/office/drawing/2010/main" val="0"/>
              </a:ext>
            </a:extLst>
          </a:blip>
          <a:srcRect l="-66358" r="-66358"/>
          <a:stretch>
            <a:fillRect/>
          </a:stretch>
        </p:blipFill>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927975" y="6584950"/>
            <a:ext cx="122555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2-10, p. 41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The Electromagnetic Spectrum</a:t>
            </a:r>
            <a:endParaRPr lang="en-US" dirty="0"/>
          </a:p>
        </p:txBody>
      </p:sp>
      <p:pic>
        <p:nvPicPr>
          <p:cNvPr id="5" name="Picture 1" descr="02p041_f11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36800"/>
            <a:ext cx="7869238" cy="2586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7961313" y="6584950"/>
            <a:ext cx="1217612"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2-11, p. 41</a:t>
            </a:r>
          </a:p>
        </p:txBody>
      </p:sp>
      <p:sp>
        <p:nvSpPr>
          <p:cNvPr id="7" name="Text Box 5"/>
          <p:cNvSpPr txBox="1">
            <a:spLocks noChangeArrowheads="1"/>
          </p:cNvSpPr>
          <p:nvPr/>
        </p:nvSpPr>
        <p:spPr bwMode="auto">
          <a:xfrm>
            <a:off x="3810000" y="1947863"/>
            <a:ext cx="1528763"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a:solidFill>
                  <a:srgbClr val="000000"/>
                </a:solidFill>
                <a:cs typeface="Arial" charset="0"/>
              </a:rPr>
              <a:t>Visible light</a:t>
            </a:r>
          </a:p>
        </p:txBody>
      </p:sp>
      <p:sp>
        <p:nvSpPr>
          <p:cNvPr id="8" name="Text Box 6"/>
          <p:cNvSpPr txBox="1">
            <a:spLocks noChangeArrowheads="1"/>
          </p:cNvSpPr>
          <p:nvPr/>
        </p:nvSpPr>
        <p:spPr bwMode="auto">
          <a:xfrm>
            <a:off x="1150938" y="3063875"/>
            <a:ext cx="9271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200" b="1">
                <a:solidFill>
                  <a:srgbClr val="FFFFFF"/>
                </a:solidFill>
                <a:cs typeface="Arial" charset="0"/>
              </a:rPr>
              <a:t>Gamma rays</a:t>
            </a:r>
          </a:p>
        </p:txBody>
      </p:sp>
      <p:sp>
        <p:nvSpPr>
          <p:cNvPr id="9" name="Text Box 7"/>
          <p:cNvSpPr txBox="1">
            <a:spLocks noChangeArrowheads="1"/>
          </p:cNvSpPr>
          <p:nvPr/>
        </p:nvSpPr>
        <p:spPr bwMode="auto">
          <a:xfrm>
            <a:off x="2438400" y="3200400"/>
            <a:ext cx="931863"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a:solidFill>
                  <a:srgbClr val="FFFFFF"/>
                </a:solidFill>
                <a:cs typeface="Arial" charset="0"/>
              </a:rPr>
              <a:t>X rays</a:t>
            </a:r>
          </a:p>
        </p:txBody>
      </p:sp>
      <p:sp>
        <p:nvSpPr>
          <p:cNvPr id="10" name="Text Box 8"/>
          <p:cNvSpPr txBox="1">
            <a:spLocks noChangeArrowheads="1"/>
          </p:cNvSpPr>
          <p:nvPr/>
        </p:nvSpPr>
        <p:spPr bwMode="auto">
          <a:xfrm>
            <a:off x="11112" y="3048000"/>
            <a:ext cx="1284288"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200" b="1">
                <a:solidFill>
                  <a:srgbClr val="000000"/>
                </a:solidFill>
                <a:cs typeface="Arial" charset="0"/>
              </a:rPr>
              <a:t>Shorter wavelengths and higher energy</a:t>
            </a:r>
          </a:p>
        </p:txBody>
      </p:sp>
      <p:sp>
        <p:nvSpPr>
          <p:cNvPr id="11" name="Text Box 9"/>
          <p:cNvSpPr txBox="1">
            <a:spLocks noChangeArrowheads="1"/>
          </p:cNvSpPr>
          <p:nvPr/>
        </p:nvSpPr>
        <p:spPr bwMode="auto">
          <a:xfrm>
            <a:off x="7821613" y="3048000"/>
            <a:ext cx="1322387"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200" b="1" dirty="0">
                <a:solidFill>
                  <a:srgbClr val="000000"/>
                </a:solidFill>
                <a:cs typeface="Arial" charset="0"/>
              </a:rPr>
              <a:t>Longer wavelengths and lower energy</a:t>
            </a:r>
          </a:p>
        </p:txBody>
      </p:sp>
      <p:sp>
        <p:nvSpPr>
          <p:cNvPr id="12" name="Text Box 10"/>
          <p:cNvSpPr txBox="1">
            <a:spLocks noChangeArrowheads="1"/>
          </p:cNvSpPr>
          <p:nvPr/>
        </p:nvSpPr>
        <p:spPr bwMode="auto">
          <a:xfrm>
            <a:off x="3535363" y="3071813"/>
            <a:ext cx="99695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200" b="1">
                <a:solidFill>
                  <a:srgbClr val="FFFFFF"/>
                </a:solidFill>
                <a:cs typeface="Arial" charset="0"/>
              </a:rPr>
              <a:t>UV radiation</a:t>
            </a:r>
          </a:p>
        </p:txBody>
      </p:sp>
      <p:sp>
        <p:nvSpPr>
          <p:cNvPr id="13" name="Text Box 11"/>
          <p:cNvSpPr txBox="1">
            <a:spLocks noChangeArrowheads="1"/>
          </p:cNvSpPr>
          <p:nvPr/>
        </p:nvSpPr>
        <p:spPr bwMode="auto">
          <a:xfrm>
            <a:off x="4557713" y="3057525"/>
            <a:ext cx="1081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200" b="1">
                <a:solidFill>
                  <a:srgbClr val="FFFFFF"/>
                </a:solidFill>
                <a:cs typeface="Arial" charset="0"/>
              </a:rPr>
              <a:t>Infrared radiation</a:t>
            </a:r>
          </a:p>
        </p:txBody>
      </p:sp>
      <p:sp>
        <p:nvSpPr>
          <p:cNvPr id="14" name="Text Box 12"/>
          <p:cNvSpPr txBox="1">
            <a:spLocks noChangeArrowheads="1"/>
          </p:cNvSpPr>
          <p:nvPr/>
        </p:nvSpPr>
        <p:spPr bwMode="auto">
          <a:xfrm>
            <a:off x="5456238" y="3233738"/>
            <a:ext cx="1189037"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a:solidFill>
                  <a:srgbClr val="FFFFFF"/>
                </a:solidFill>
                <a:cs typeface="Arial" charset="0"/>
              </a:rPr>
              <a:t>Microwaves</a:t>
            </a:r>
          </a:p>
        </p:txBody>
      </p:sp>
      <p:sp>
        <p:nvSpPr>
          <p:cNvPr id="15" name="Text Box 13"/>
          <p:cNvSpPr txBox="1">
            <a:spLocks noChangeArrowheads="1"/>
          </p:cNvSpPr>
          <p:nvPr/>
        </p:nvSpPr>
        <p:spPr bwMode="auto">
          <a:xfrm>
            <a:off x="6324600" y="3124200"/>
            <a:ext cx="1400175"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200" b="1">
                <a:solidFill>
                  <a:srgbClr val="FFFFFF"/>
                </a:solidFill>
                <a:cs typeface="Arial" charset="0"/>
              </a:rPr>
              <a:t>TV, Radio waves</a:t>
            </a:r>
          </a:p>
        </p:txBody>
      </p:sp>
      <p:sp>
        <p:nvSpPr>
          <p:cNvPr id="16" name="Text Box 14"/>
          <p:cNvSpPr txBox="1">
            <a:spLocks noChangeArrowheads="1"/>
          </p:cNvSpPr>
          <p:nvPr/>
        </p:nvSpPr>
        <p:spPr bwMode="auto">
          <a:xfrm>
            <a:off x="0" y="4038600"/>
            <a:ext cx="12192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200" b="1" dirty="0">
                <a:solidFill>
                  <a:srgbClr val="000000"/>
                </a:solidFill>
                <a:cs typeface="Arial" charset="0"/>
              </a:rPr>
              <a:t>Wavelengths (not to scale)</a:t>
            </a:r>
          </a:p>
        </p:txBody>
      </p:sp>
      <p:sp>
        <p:nvSpPr>
          <p:cNvPr id="17" name="Text Box 29"/>
          <p:cNvSpPr txBox="1">
            <a:spLocks noChangeArrowheads="1"/>
          </p:cNvSpPr>
          <p:nvPr/>
        </p:nvSpPr>
        <p:spPr bwMode="auto">
          <a:xfrm>
            <a:off x="1676400" y="4191000"/>
            <a:ext cx="1566863"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cs typeface="Arial" charset="0"/>
              </a:rPr>
              <a:t>Nanometers</a:t>
            </a:r>
          </a:p>
        </p:txBody>
      </p:sp>
      <p:sp>
        <p:nvSpPr>
          <p:cNvPr id="18" name="Text Box 30"/>
          <p:cNvSpPr txBox="1">
            <a:spLocks noChangeArrowheads="1"/>
          </p:cNvSpPr>
          <p:nvPr/>
        </p:nvSpPr>
        <p:spPr bwMode="auto">
          <a:xfrm>
            <a:off x="3805238" y="4191000"/>
            <a:ext cx="160496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a:solidFill>
                  <a:srgbClr val="000000"/>
                </a:solidFill>
                <a:cs typeface="Arial" charset="0"/>
              </a:rPr>
              <a:t>Micrometers</a:t>
            </a:r>
          </a:p>
        </p:txBody>
      </p:sp>
      <p:sp>
        <p:nvSpPr>
          <p:cNvPr id="19" name="Text Box 31"/>
          <p:cNvSpPr txBox="1">
            <a:spLocks noChangeArrowheads="1"/>
          </p:cNvSpPr>
          <p:nvPr/>
        </p:nvSpPr>
        <p:spPr bwMode="auto">
          <a:xfrm>
            <a:off x="5519738" y="4191000"/>
            <a:ext cx="156686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a:solidFill>
                  <a:srgbClr val="000000"/>
                </a:solidFill>
                <a:cs typeface="Arial" charset="0"/>
              </a:rPr>
              <a:t>Centimeters</a:t>
            </a:r>
          </a:p>
        </p:txBody>
      </p:sp>
      <p:sp>
        <p:nvSpPr>
          <p:cNvPr id="20" name="Text Box 32"/>
          <p:cNvSpPr txBox="1">
            <a:spLocks noChangeArrowheads="1"/>
          </p:cNvSpPr>
          <p:nvPr/>
        </p:nvSpPr>
        <p:spPr bwMode="auto">
          <a:xfrm>
            <a:off x="6934200" y="4191000"/>
            <a:ext cx="982663"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a:solidFill>
                  <a:srgbClr val="000000"/>
                </a:solidFill>
                <a:cs typeface="Arial" charset="0"/>
              </a:rPr>
              <a:t>Meters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smtClean="0"/>
              <a:t>Potential Energy</a:t>
            </a:r>
            <a:endParaRPr lang="en-US" dirty="0"/>
          </a:p>
        </p:txBody>
      </p:sp>
      <p:pic>
        <p:nvPicPr>
          <p:cNvPr id="5" name="Picture 1" descr="02p042_f12.jpg"/>
          <p:cNvPicPr>
            <a:picLocks noGrp="1" noChangeAspect="1"/>
          </p:cNvPicPr>
          <p:nvPr>
            <p:ph idx="1"/>
          </p:nvPr>
        </p:nvPicPr>
        <p:blipFill>
          <a:blip r:embed="rId3">
            <a:extLst>
              <a:ext uri="{28A0092B-C50C-407E-A947-70E740481C1C}">
                <a14:useLocalDpi xmlns:a14="http://schemas.microsoft.com/office/drawing/2010/main" val="0"/>
              </a:ext>
            </a:extLst>
          </a:blip>
          <a:srcRect t="-2633" b="-2633"/>
          <a:stretch>
            <a:fillRect/>
          </a:stretch>
        </p:blipFill>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924800" y="6584950"/>
            <a:ext cx="122555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2-12, p. 42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Renewable energy:</a:t>
            </a:r>
          </a:p>
          <a:p>
            <a:pPr lvl="1"/>
            <a:r>
              <a:rPr lang="en-US" dirty="0" smtClean="0"/>
              <a:t>Gained from resources that are replenished by natural processes in a relatively short time</a:t>
            </a:r>
          </a:p>
          <a:p>
            <a:r>
              <a:rPr lang="en-US" dirty="0" smtClean="0"/>
              <a:t>Nonrenewable energy:</a:t>
            </a:r>
          </a:p>
          <a:p>
            <a:pPr lvl="1"/>
            <a:r>
              <a:rPr lang="en-US" dirty="0" smtClean="0"/>
              <a:t>Resources can be depleted and are not replenished by natural processes within human timescales</a:t>
            </a:r>
            <a:endParaRPr lang="en-US" dirty="0"/>
          </a:p>
        </p:txBody>
      </p:sp>
      <p:sp>
        <p:nvSpPr>
          <p:cNvPr id="2" name="Title 1"/>
          <p:cNvSpPr>
            <a:spLocks noGrp="1"/>
          </p:cNvSpPr>
          <p:nvPr>
            <p:ph type="title"/>
          </p:nvPr>
        </p:nvSpPr>
        <p:spPr/>
        <p:txBody>
          <a:bodyPr/>
          <a:lstStyle/>
          <a:p>
            <a:r>
              <a:rPr lang="en-US" dirty="0" smtClean="0"/>
              <a:t>Renewable and Nonrenewable Energy</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30480"/>
            <a:ext cx="9144000" cy="1463040"/>
          </a:xfrm>
        </p:spPr>
        <p:txBody>
          <a:bodyPr/>
          <a:lstStyle/>
          <a:p>
            <a:r>
              <a:rPr lang="en-US" dirty="0" smtClean="0"/>
              <a:t>Fossil Fuels</a:t>
            </a:r>
            <a:endParaRPr lang="en-US" dirty="0"/>
          </a:p>
        </p:txBody>
      </p:sp>
      <p:pic>
        <p:nvPicPr>
          <p:cNvPr id="5" name="Picture 1" descr="02p043_f13.jpg"/>
          <p:cNvPicPr>
            <a:picLocks noGrp="1" noChangeAspect="1"/>
          </p:cNvPicPr>
          <p:nvPr>
            <p:ph idx="1"/>
          </p:nvPr>
        </p:nvPicPr>
        <p:blipFill>
          <a:blip r:embed="rId3">
            <a:extLst>
              <a:ext uri="{28A0092B-C50C-407E-A947-70E740481C1C}">
                <a14:useLocalDpi xmlns:a14="http://schemas.microsoft.com/office/drawing/2010/main" val="0"/>
              </a:ext>
            </a:extLst>
          </a:blip>
          <a:srcRect t="-46132" b="-46132"/>
          <a:stretch>
            <a:fillRect/>
          </a:stretch>
        </p:blipFill>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924800" y="6584950"/>
            <a:ext cx="122555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2-13, p. 43</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r>
              <a:rPr lang="en-US" dirty="0" smtClean="0"/>
              <a:t>High-quality energy</a:t>
            </a:r>
          </a:p>
          <a:p>
            <a:pPr lvl="1"/>
            <a:r>
              <a:rPr lang="en-US" dirty="0" smtClean="0"/>
              <a:t>High capacity to do work</a:t>
            </a:r>
          </a:p>
          <a:p>
            <a:pPr lvl="1"/>
            <a:r>
              <a:rPr lang="en-US" dirty="0" smtClean="0"/>
              <a:t>Concentrated</a:t>
            </a:r>
          </a:p>
          <a:p>
            <a:pPr lvl="1"/>
            <a:r>
              <a:rPr lang="en-US" dirty="0" smtClean="0"/>
              <a:t>Examples: </a:t>
            </a:r>
          </a:p>
          <a:p>
            <a:pPr lvl="2"/>
            <a:r>
              <a:rPr lang="en-US" dirty="0" smtClean="0"/>
              <a:t>High-temperature heat, strong winds, and fossil fuels</a:t>
            </a:r>
          </a:p>
          <a:p>
            <a:r>
              <a:rPr lang="en-US" dirty="0" smtClean="0"/>
              <a:t>Low-quality energy</a:t>
            </a:r>
          </a:p>
          <a:p>
            <a:pPr lvl="1"/>
            <a:r>
              <a:rPr lang="en-US" dirty="0" smtClean="0"/>
              <a:t>Low capacity to do work </a:t>
            </a:r>
          </a:p>
          <a:p>
            <a:pPr lvl="1"/>
            <a:r>
              <a:rPr lang="en-US" dirty="0" smtClean="0"/>
              <a:t>Dispersed </a:t>
            </a:r>
            <a:endParaRPr lang="en-US" dirty="0"/>
          </a:p>
        </p:txBody>
      </p:sp>
      <p:sp>
        <p:nvSpPr>
          <p:cNvPr id="53250" name="Rectangle 2"/>
          <p:cNvSpPr>
            <a:spLocks noGrp="1" noChangeArrowheads="1"/>
          </p:cNvSpPr>
          <p:nvPr>
            <p:ph type="title"/>
          </p:nvPr>
        </p:nvSpPr>
        <p:spPr/>
        <p:txBody>
          <a:bodyPr/>
          <a:lstStyle/>
          <a:p>
            <a:r>
              <a:rPr lang="en-US" dirty="0" smtClean="0"/>
              <a:t>Some Types of Energy Are More </a:t>
            </a:r>
            <a:br>
              <a:rPr lang="en-US" dirty="0" smtClean="0"/>
            </a:br>
            <a:r>
              <a:rPr lang="en-US" dirty="0" smtClean="0"/>
              <a:t>Useful Than Others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lstStyle/>
          <a:p>
            <a:r>
              <a:rPr lang="en-US" dirty="0" smtClean="0"/>
              <a:t>First Law of Thermodynamics (revisited)</a:t>
            </a:r>
          </a:p>
          <a:p>
            <a:pPr lvl="1"/>
            <a:r>
              <a:rPr lang="en-US" dirty="0" smtClean="0"/>
              <a:t>Law of conservation of energy</a:t>
            </a:r>
          </a:p>
          <a:p>
            <a:pPr lvl="2"/>
            <a:r>
              <a:rPr lang="en-US" dirty="0" smtClean="0"/>
              <a:t>Energy is neither created nor destroyed in physical and chemical changes</a:t>
            </a:r>
          </a:p>
          <a:p>
            <a:r>
              <a:rPr lang="en-US" dirty="0" smtClean="0"/>
              <a:t>Second Law of Thermodynamics (revisited)</a:t>
            </a:r>
          </a:p>
          <a:p>
            <a:pPr lvl="1"/>
            <a:r>
              <a:rPr lang="en-US" dirty="0" smtClean="0"/>
              <a:t>Energy always goes from a more useful to a less useful form when it changes from one form to another</a:t>
            </a:r>
          </a:p>
        </p:txBody>
      </p:sp>
      <p:sp>
        <p:nvSpPr>
          <p:cNvPr id="55298" name="Rectangle 2"/>
          <p:cNvSpPr>
            <a:spLocks noGrp="1" noChangeArrowheads="1"/>
          </p:cNvSpPr>
          <p:nvPr>
            <p:ph type="title"/>
          </p:nvPr>
        </p:nvSpPr>
        <p:spPr/>
        <p:txBody>
          <a:bodyPr/>
          <a:lstStyle/>
          <a:p>
            <a:r>
              <a:rPr lang="en-US" dirty="0" smtClean="0"/>
              <a:t>Energy Changes Are Governed by Two Scientific Laws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Effects of Deforestation on the Loss </a:t>
            </a:r>
            <a:br>
              <a:rPr lang="en-US" dirty="0"/>
            </a:br>
            <a:r>
              <a:rPr lang="en-US" dirty="0"/>
              <a:t>of Water and Soil Nutrients</a:t>
            </a:r>
          </a:p>
        </p:txBody>
      </p:sp>
      <p:sp>
        <p:nvSpPr>
          <p:cNvPr id="304131" name="Text Box 3"/>
          <p:cNvSpPr txBox="1">
            <a:spLocks noChangeArrowheads="1"/>
          </p:cNvSpPr>
          <p:nvPr/>
        </p:nvSpPr>
        <p:spPr bwMode="auto">
          <a:xfrm>
            <a:off x="8077200" y="6324600"/>
            <a:ext cx="1047750" cy="274638"/>
          </a:xfrm>
          <a:prstGeom prst="rect">
            <a:avLst/>
          </a:prstGeom>
          <a:noFill/>
          <a:ln w="19050">
            <a:noFill/>
            <a:miter lim="800000"/>
            <a:headEnd/>
            <a:tailEnd/>
          </a:ln>
          <a:effectLst/>
        </p:spPr>
        <p:txBody>
          <a:bodyPr wrap="none">
            <a:prstTxWarp prst="textNoShape">
              <a:avLst/>
            </a:prstTxWarp>
            <a:spAutoFit/>
          </a:bodyPr>
          <a:lstStyle/>
          <a:p>
            <a:r>
              <a:rPr lang="en-US" sz="1200" b="1" dirty="0">
                <a:solidFill>
                  <a:srgbClr val="008040"/>
                </a:solidFill>
              </a:rPr>
              <a:t>Stepped Art</a:t>
            </a:r>
          </a:p>
        </p:txBody>
      </p:sp>
      <p:pic>
        <p:nvPicPr>
          <p:cNvPr id="304132" name="Picture 4" descr="02f01_E"/>
          <p:cNvPicPr>
            <a:picLocks noChangeAspect="1" noChangeArrowheads="1"/>
          </p:cNvPicPr>
          <p:nvPr/>
        </p:nvPicPr>
        <p:blipFill>
          <a:blip r:embed="rId3"/>
          <a:srcRect/>
          <a:stretch>
            <a:fillRect/>
          </a:stretch>
        </p:blipFill>
        <p:spPr bwMode="auto">
          <a:xfrm>
            <a:off x="53022" y="1676400"/>
            <a:ext cx="4473575" cy="4662488"/>
          </a:xfrm>
          <a:prstGeom prst="rect">
            <a:avLst/>
          </a:prstGeom>
          <a:noFill/>
        </p:spPr>
      </p:pic>
      <p:pic>
        <p:nvPicPr>
          <p:cNvPr id="304133" name="Picture 5" descr="02f01_E copy"/>
          <p:cNvPicPr>
            <a:picLocks noChangeAspect="1" noChangeArrowheads="1"/>
          </p:cNvPicPr>
          <p:nvPr/>
        </p:nvPicPr>
        <p:blipFill>
          <a:blip r:embed="rId4"/>
          <a:srcRect/>
          <a:stretch>
            <a:fillRect/>
          </a:stretch>
        </p:blipFill>
        <p:spPr bwMode="auto">
          <a:xfrm>
            <a:off x="4526597" y="1662112"/>
            <a:ext cx="4483100" cy="4662488"/>
          </a:xfrm>
          <a:prstGeom prst="rect">
            <a:avLst/>
          </a:prstGeom>
          <a:noFill/>
        </p:spPr>
      </p:pic>
      <p:sp>
        <p:nvSpPr>
          <p:cNvPr id="304134" name="Rectangle 6"/>
          <p:cNvSpPr>
            <a:spLocks noChangeArrowheads="1"/>
          </p:cNvSpPr>
          <p:nvPr/>
        </p:nvSpPr>
        <p:spPr bwMode="auto">
          <a:xfrm>
            <a:off x="8013700" y="6584950"/>
            <a:ext cx="1130300" cy="265113"/>
          </a:xfrm>
          <a:prstGeom prst="rect">
            <a:avLst/>
          </a:prstGeom>
          <a:noFill/>
          <a:ln w="9525">
            <a:noFill/>
            <a:miter lim="800000"/>
            <a:headEnd/>
            <a:tailEnd/>
          </a:ln>
          <a:effectLst/>
        </p:spPr>
        <p:txBody>
          <a:bodyPr wrap="none" lIns="82058" tIns="41029" rIns="82058" bIns="41029">
            <a:prstTxWarp prst="textNoShape">
              <a:avLst/>
            </a:prstTxWarp>
            <a:spAutoFit/>
          </a:bodyPr>
          <a:lstStyle/>
          <a:p>
            <a:pPr algn="r" defTabSz="820738"/>
            <a:r>
              <a:rPr lang="en-US" sz="1200" b="1" dirty="0"/>
              <a:t>Fig. 2-1, p. 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4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lstStyle/>
          <a:p>
            <a:r>
              <a:rPr lang="en-US" dirty="0" smtClean="0"/>
              <a:t>Systems have inputs, flows, and outputs of matter and energy, and feedback can affect their behavior</a:t>
            </a:r>
            <a:endParaRPr lang="en-US" dirty="0"/>
          </a:p>
        </p:txBody>
      </p:sp>
      <p:sp>
        <p:nvSpPr>
          <p:cNvPr id="57346" name="Rectangle 2"/>
          <p:cNvSpPr>
            <a:spLocks noGrp="1" noChangeArrowheads="1"/>
          </p:cNvSpPr>
          <p:nvPr>
            <p:ph type="title"/>
          </p:nvPr>
        </p:nvSpPr>
        <p:spPr/>
        <p:txBody>
          <a:bodyPr/>
          <a:lstStyle/>
          <a:p>
            <a:r>
              <a:rPr lang="en-US" dirty="0" smtClean="0"/>
              <a:t>2-5 What Are Systems and How Do They Respond to Change?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lstStyle/>
          <a:p>
            <a:r>
              <a:rPr lang="en-US" dirty="0" smtClean="0"/>
              <a:t>System</a:t>
            </a:r>
          </a:p>
          <a:p>
            <a:pPr lvl="1"/>
            <a:r>
              <a:rPr lang="en-US" dirty="0" smtClean="0"/>
              <a:t>Set of components that interact in a regular way</a:t>
            </a:r>
          </a:p>
          <a:p>
            <a:pPr lvl="1"/>
            <a:r>
              <a:rPr lang="en-US" dirty="0" smtClean="0"/>
              <a:t>Examples:</a:t>
            </a:r>
          </a:p>
          <a:p>
            <a:pPr lvl="2"/>
            <a:r>
              <a:rPr lang="en-US" dirty="0" smtClean="0"/>
              <a:t>Human body, the earth, and the economy</a:t>
            </a:r>
          </a:p>
          <a:p>
            <a:r>
              <a:rPr lang="en-US" dirty="0" smtClean="0"/>
              <a:t>Feedback</a:t>
            </a:r>
          </a:p>
          <a:p>
            <a:pPr lvl="1"/>
            <a:r>
              <a:rPr lang="en-US" dirty="0" smtClean="0"/>
              <a:t>Any process that increases or decreases a change in a system</a:t>
            </a:r>
          </a:p>
          <a:p>
            <a:pPr lvl="1"/>
            <a:endParaRPr lang="en-US" dirty="0" smtClean="0"/>
          </a:p>
          <a:p>
            <a:pPr lvl="1"/>
            <a:endParaRPr lang="en-US" dirty="0"/>
          </a:p>
        </p:txBody>
      </p:sp>
      <p:sp>
        <p:nvSpPr>
          <p:cNvPr id="58370" name="Rectangle 2"/>
          <p:cNvSpPr>
            <a:spLocks noGrp="1" noChangeArrowheads="1"/>
          </p:cNvSpPr>
          <p:nvPr>
            <p:ph type="title"/>
          </p:nvPr>
        </p:nvSpPr>
        <p:spPr/>
        <p:txBody>
          <a:bodyPr/>
          <a:lstStyle/>
          <a:p>
            <a:r>
              <a:rPr lang="en-US" dirty="0" smtClean="0"/>
              <a:t>Systems Respond to Change through Feedback Loops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smtClean="0"/>
              <a:t>Inputs, Throughput, and Outputs of </a:t>
            </a:r>
            <a:br>
              <a:rPr lang="en-US" dirty="0" smtClean="0"/>
            </a:br>
            <a:r>
              <a:rPr lang="en-US" dirty="0" smtClean="0"/>
              <a:t>an Economic System</a:t>
            </a:r>
            <a:endParaRPr lang="en-US" dirty="0"/>
          </a:p>
        </p:txBody>
      </p:sp>
      <p:pic>
        <p:nvPicPr>
          <p:cNvPr id="5" name="Picture 1" descr="02p044_f15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1984375"/>
            <a:ext cx="8955087" cy="373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0" y="2046287"/>
            <a:ext cx="2439988"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000000"/>
                </a:solidFill>
                <a:cs typeface="Arial" charset="0"/>
              </a:rPr>
              <a:t>Inputs </a:t>
            </a:r>
          </a:p>
          <a:p>
            <a:pPr algn="ctr">
              <a:defRPr/>
            </a:pPr>
            <a:r>
              <a:rPr lang="en-US" sz="1800" b="1">
                <a:solidFill>
                  <a:srgbClr val="000000"/>
                </a:solidFill>
                <a:cs typeface="Arial" charset="0"/>
              </a:rPr>
              <a:t>(from environment)</a:t>
            </a:r>
          </a:p>
        </p:txBody>
      </p:sp>
      <p:sp>
        <p:nvSpPr>
          <p:cNvPr id="7" name="Text Box 6"/>
          <p:cNvSpPr txBox="1">
            <a:spLocks noChangeArrowheads="1"/>
          </p:cNvSpPr>
          <p:nvPr/>
        </p:nvSpPr>
        <p:spPr bwMode="auto">
          <a:xfrm>
            <a:off x="3767138" y="2184400"/>
            <a:ext cx="1655762" cy="365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Throughputs</a:t>
            </a:r>
          </a:p>
        </p:txBody>
      </p:sp>
      <p:sp>
        <p:nvSpPr>
          <p:cNvPr id="8" name="Text Box 7"/>
          <p:cNvSpPr txBox="1">
            <a:spLocks noChangeArrowheads="1"/>
          </p:cNvSpPr>
          <p:nvPr/>
        </p:nvSpPr>
        <p:spPr bwMode="auto">
          <a:xfrm>
            <a:off x="6724650" y="2046287"/>
            <a:ext cx="21145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000000"/>
                </a:solidFill>
                <a:cs typeface="Arial" charset="0"/>
              </a:rPr>
              <a:t>Outputs </a:t>
            </a:r>
          </a:p>
          <a:p>
            <a:pPr algn="ctr">
              <a:defRPr/>
            </a:pPr>
            <a:r>
              <a:rPr lang="en-US" sz="1800" b="1">
                <a:solidFill>
                  <a:srgbClr val="000000"/>
                </a:solidFill>
                <a:cs typeface="Arial" charset="0"/>
              </a:rPr>
              <a:t>(to environment)</a:t>
            </a:r>
          </a:p>
        </p:txBody>
      </p:sp>
      <p:sp>
        <p:nvSpPr>
          <p:cNvPr id="9" name="Text Box 8"/>
          <p:cNvSpPr txBox="1">
            <a:spLocks noChangeArrowheads="1"/>
          </p:cNvSpPr>
          <p:nvPr/>
        </p:nvSpPr>
        <p:spPr bwMode="auto">
          <a:xfrm>
            <a:off x="293688" y="2792412"/>
            <a:ext cx="1827212"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FFFFFF"/>
                </a:solidFill>
                <a:cs typeface="Arial" charset="0"/>
              </a:rPr>
              <a:t>Energy resources</a:t>
            </a:r>
          </a:p>
        </p:txBody>
      </p:sp>
      <p:sp>
        <p:nvSpPr>
          <p:cNvPr id="10" name="Text Box 9"/>
          <p:cNvSpPr txBox="1">
            <a:spLocks noChangeArrowheads="1"/>
          </p:cNvSpPr>
          <p:nvPr/>
        </p:nvSpPr>
        <p:spPr bwMode="auto">
          <a:xfrm>
            <a:off x="6999288" y="2792412"/>
            <a:ext cx="14922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000000"/>
                </a:solidFill>
                <a:cs typeface="Arial" charset="0"/>
              </a:rPr>
              <a:t>Work or products</a:t>
            </a:r>
          </a:p>
        </p:txBody>
      </p:sp>
      <p:sp>
        <p:nvSpPr>
          <p:cNvPr id="11" name="Text Box 10"/>
          <p:cNvSpPr txBox="1">
            <a:spLocks noChangeArrowheads="1"/>
          </p:cNvSpPr>
          <p:nvPr/>
        </p:nvSpPr>
        <p:spPr bwMode="auto">
          <a:xfrm>
            <a:off x="330200" y="3698875"/>
            <a:ext cx="1752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FFFFFF"/>
                </a:solidFill>
                <a:cs typeface="Arial" charset="0"/>
              </a:rPr>
              <a:t>Matter resources</a:t>
            </a:r>
          </a:p>
        </p:txBody>
      </p:sp>
      <p:sp>
        <p:nvSpPr>
          <p:cNvPr id="12" name="Text Box 11"/>
          <p:cNvSpPr txBox="1">
            <a:spLocks noChangeArrowheads="1"/>
          </p:cNvSpPr>
          <p:nvPr/>
        </p:nvSpPr>
        <p:spPr bwMode="auto">
          <a:xfrm>
            <a:off x="3719513" y="3722687"/>
            <a:ext cx="1690687"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FFFFFF"/>
                </a:solidFill>
                <a:cs typeface="Arial" charset="0"/>
              </a:rPr>
              <a:t>System processes</a:t>
            </a:r>
          </a:p>
        </p:txBody>
      </p:sp>
      <p:sp>
        <p:nvSpPr>
          <p:cNvPr id="13" name="Text Box 12"/>
          <p:cNvSpPr txBox="1">
            <a:spLocks noChangeArrowheads="1"/>
          </p:cNvSpPr>
          <p:nvPr/>
        </p:nvSpPr>
        <p:spPr bwMode="auto">
          <a:xfrm>
            <a:off x="6934200" y="3714750"/>
            <a:ext cx="1676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dirty="0">
                <a:solidFill>
                  <a:srgbClr val="000000"/>
                </a:solidFill>
                <a:cs typeface="Arial" charset="0"/>
              </a:rPr>
              <a:t>Waste and pollution</a:t>
            </a:r>
          </a:p>
        </p:txBody>
      </p:sp>
      <p:sp>
        <p:nvSpPr>
          <p:cNvPr id="14" name="Text Box 13"/>
          <p:cNvSpPr txBox="1">
            <a:spLocks noChangeArrowheads="1"/>
          </p:cNvSpPr>
          <p:nvPr/>
        </p:nvSpPr>
        <p:spPr bwMode="auto">
          <a:xfrm>
            <a:off x="427038" y="4743450"/>
            <a:ext cx="16002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FFFFFF"/>
                </a:solidFill>
                <a:cs typeface="Arial" charset="0"/>
              </a:rPr>
              <a:t>Information</a:t>
            </a:r>
          </a:p>
        </p:txBody>
      </p:sp>
      <p:sp>
        <p:nvSpPr>
          <p:cNvPr id="15" name="Text Box 14"/>
          <p:cNvSpPr txBox="1">
            <a:spLocks noChangeArrowheads="1"/>
          </p:cNvSpPr>
          <p:nvPr/>
        </p:nvSpPr>
        <p:spPr bwMode="auto">
          <a:xfrm>
            <a:off x="7391400" y="4729162"/>
            <a:ext cx="7413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Heat</a:t>
            </a:r>
          </a:p>
        </p:txBody>
      </p:sp>
      <p:sp>
        <p:nvSpPr>
          <p:cNvPr id="16" name="Rectangle 3"/>
          <p:cNvSpPr>
            <a:spLocks noChangeArrowheads="1"/>
          </p:cNvSpPr>
          <p:nvPr/>
        </p:nvSpPr>
        <p:spPr bwMode="auto">
          <a:xfrm>
            <a:off x="7940675" y="6584950"/>
            <a:ext cx="122555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2-15, p. 44</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p:txBody>
          <a:bodyPr/>
          <a:lstStyle/>
          <a:p>
            <a:r>
              <a:rPr lang="en-US" dirty="0" smtClean="0"/>
              <a:t>Positive feedback loop</a:t>
            </a:r>
          </a:p>
          <a:p>
            <a:pPr lvl="1"/>
            <a:r>
              <a:rPr lang="en-US" dirty="0" smtClean="0"/>
              <a:t>Causes system to change further in the same direction</a:t>
            </a:r>
          </a:p>
          <a:p>
            <a:pPr lvl="1"/>
            <a:r>
              <a:rPr lang="en-US" dirty="0" smtClean="0"/>
              <a:t>Can cause major environmental problems</a:t>
            </a:r>
          </a:p>
          <a:p>
            <a:r>
              <a:rPr lang="en-US" dirty="0" smtClean="0"/>
              <a:t>Negative, or corrective, feedback loop</a:t>
            </a:r>
          </a:p>
          <a:p>
            <a:pPr lvl="1"/>
            <a:r>
              <a:rPr lang="en-US" dirty="0" smtClean="0"/>
              <a:t>Causes system to change in opposite direction</a:t>
            </a:r>
          </a:p>
          <a:p>
            <a:pPr lvl="1"/>
            <a:endParaRPr lang="en-US" dirty="0" smtClean="0"/>
          </a:p>
          <a:p>
            <a:endParaRPr lang="en-US" dirty="0"/>
          </a:p>
        </p:txBody>
      </p:sp>
      <p:sp>
        <p:nvSpPr>
          <p:cNvPr id="60418" name="Rectangle 2"/>
          <p:cNvSpPr>
            <a:spLocks noGrp="1" noChangeArrowheads="1"/>
          </p:cNvSpPr>
          <p:nvPr>
            <p:ph type="title"/>
          </p:nvPr>
        </p:nvSpPr>
        <p:spPr/>
        <p:txBody>
          <a:bodyPr/>
          <a:lstStyle/>
          <a:p>
            <a:r>
              <a:rPr lang="en-US" dirty="0" smtClean="0"/>
              <a:t>Systems Respond to Change through Feedback Loops (cont’d.)</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1" descr="02p045_f16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8313" y="58738"/>
            <a:ext cx="5657850" cy="674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187" name="Rectangle 3" hidden="1"/>
          <p:cNvSpPr>
            <a:spLocks noGrp="1" noChangeArrowheads="1"/>
          </p:cNvSpPr>
          <p:nvPr>
            <p:ph type="title"/>
          </p:nvPr>
        </p:nvSpPr>
        <p:spPr/>
        <p:txBody>
          <a:bodyPr/>
          <a:lstStyle/>
          <a:p>
            <a:pPr eaLnBrk="1" hangingPunct="1">
              <a:defRPr/>
            </a:pPr>
            <a:endParaRPr lang="en-US" smtClean="0"/>
          </a:p>
        </p:txBody>
      </p:sp>
      <p:sp>
        <p:nvSpPr>
          <p:cNvPr id="93188" name="Rectangle 4"/>
          <p:cNvSpPr>
            <a:spLocks noChangeArrowheads="1"/>
          </p:cNvSpPr>
          <p:nvPr/>
        </p:nvSpPr>
        <p:spPr bwMode="auto">
          <a:xfrm>
            <a:off x="7929563" y="6584950"/>
            <a:ext cx="122555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2-16, p. 45</a:t>
            </a:r>
          </a:p>
        </p:txBody>
      </p:sp>
      <p:sp>
        <p:nvSpPr>
          <p:cNvPr id="93189" name="Text Box 5"/>
          <p:cNvSpPr txBox="1">
            <a:spLocks noChangeArrowheads="1"/>
          </p:cNvSpPr>
          <p:nvPr/>
        </p:nvSpPr>
        <p:spPr bwMode="auto">
          <a:xfrm>
            <a:off x="3795713" y="228600"/>
            <a:ext cx="1579562"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Decreasing vegetation...</a:t>
            </a:r>
          </a:p>
        </p:txBody>
      </p:sp>
      <p:sp>
        <p:nvSpPr>
          <p:cNvPr id="93190" name="Text Box 6"/>
          <p:cNvSpPr txBox="1">
            <a:spLocks noChangeArrowheads="1"/>
          </p:cNvSpPr>
          <p:nvPr/>
        </p:nvSpPr>
        <p:spPr bwMode="auto">
          <a:xfrm>
            <a:off x="619125" y="2794000"/>
            <a:ext cx="2657475"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 which causes more vegetation to die.</a:t>
            </a:r>
          </a:p>
        </p:txBody>
      </p:sp>
      <p:sp>
        <p:nvSpPr>
          <p:cNvPr id="93191" name="Text Box 7"/>
          <p:cNvSpPr txBox="1">
            <a:spLocks noChangeArrowheads="1"/>
          </p:cNvSpPr>
          <p:nvPr/>
        </p:nvSpPr>
        <p:spPr bwMode="auto">
          <a:xfrm>
            <a:off x="6350000" y="4251325"/>
            <a:ext cx="2278063"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cs typeface="Arial" charset="0"/>
              </a:rPr>
              <a:t>... leads to erosion and nutrient loss...</a:t>
            </a:r>
          </a:p>
        </p:txBody>
      </p:sp>
      <p:sp>
        <p:nvSpPr>
          <p:cNvPr id="8" name="Rectangle 2"/>
          <p:cNvSpPr txBox="1">
            <a:spLocks noChangeArrowheads="1"/>
          </p:cNvSpPr>
          <p:nvPr/>
        </p:nvSpPr>
        <p:spPr bwMode="auto">
          <a:xfrm>
            <a:off x="6400800" y="-4180"/>
            <a:ext cx="2749452" cy="38518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475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Positive Feedback Loop</a:t>
            </a:r>
            <a:endParaRPr lang="en-US"/>
          </a:p>
        </p:txBody>
      </p:sp>
    </p:spTree>
    <p:extLst>
      <p:ext uri="{BB962C8B-B14F-4D97-AF65-F5344CB8AC3E}">
        <p14:creationId xmlns:p14="http://schemas.microsoft.com/office/powerpoint/2010/main" val="3485383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1026"/>
          <p:cNvSpPr>
            <a:spLocks noGrp="1" noChangeArrowheads="1"/>
          </p:cNvSpPr>
          <p:nvPr>
            <p:ph type="title"/>
          </p:nvPr>
        </p:nvSpPr>
        <p:spPr>
          <a:xfrm>
            <a:off x="0" y="0"/>
            <a:ext cx="9144000" cy="838200"/>
          </a:xfrm>
        </p:spPr>
        <p:txBody>
          <a:bodyPr/>
          <a:lstStyle/>
          <a:p>
            <a:r>
              <a:rPr lang="en-US" dirty="0" smtClean="0"/>
              <a:t>Negative Feedback Loop</a:t>
            </a:r>
            <a:endParaRPr lang="en-US" dirty="0"/>
          </a:p>
        </p:txBody>
      </p:sp>
      <p:pic>
        <p:nvPicPr>
          <p:cNvPr id="5" name="Picture 1" descr="02p046_f17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098550"/>
            <a:ext cx="8855075" cy="4840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7934325" y="6584950"/>
            <a:ext cx="122555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2-17, p. 46</a:t>
            </a:r>
          </a:p>
        </p:txBody>
      </p:sp>
      <p:sp>
        <p:nvSpPr>
          <p:cNvPr id="7" name="Text Box 5"/>
          <p:cNvSpPr txBox="1">
            <a:spLocks noChangeArrowheads="1"/>
          </p:cNvSpPr>
          <p:nvPr/>
        </p:nvSpPr>
        <p:spPr bwMode="auto">
          <a:xfrm>
            <a:off x="1243013" y="1497012"/>
            <a:ext cx="173196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House warms</a:t>
            </a:r>
          </a:p>
        </p:txBody>
      </p:sp>
      <p:sp>
        <p:nvSpPr>
          <p:cNvPr id="8" name="Text Box 6"/>
          <p:cNvSpPr txBox="1">
            <a:spLocks noChangeArrowheads="1"/>
          </p:cNvSpPr>
          <p:nvPr/>
        </p:nvSpPr>
        <p:spPr bwMode="auto">
          <a:xfrm>
            <a:off x="3009900" y="2660650"/>
            <a:ext cx="3073400" cy="915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000000"/>
                </a:solidFill>
                <a:cs typeface="Arial" charset="0"/>
              </a:rPr>
              <a:t>Temperature reaches desired setting and furnace goes off</a:t>
            </a:r>
          </a:p>
        </p:txBody>
      </p:sp>
      <p:sp>
        <p:nvSpPr>
          <p:cNvPr id="9" name="Text Box 7"/>
          <p:cNvSpPr txBox="1">
            <a:spLocks noChangeArrowheads="1"/>
          </p:cNvSpPr>
          <p:nvPr/>
        </p:nvSpPr>
        <p:spPr bwMode="auto">
          <a:xfrm>
            <a:off x="762000" y="4321175"/>
            <a:ext cx="14779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Furnace on</a:t>
            </a:r>
          </a:p>
        </p:txBody>
      </p:sp>
      <p:sp>
        <p:nvSpPr>
          <p:cNvPr id="10" name="Text Box 8"/>
          <p:cNvSpPr txBox="1">
            <a:spLocks noChangeArrowheads="1"/>
          </p:cNvSpPr>
          <p:nvPr/>
        </p:nvSpPr>
        <p:spPr bwMode="auto">
          <a:xfrm>
            <a:off x="7239000" y="4330700"/>
            <a:ext cx="14478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Furnace off</a:t>
            </a:r>
          </a:p>
        </p:txBody>
      </p:sp>
      <p:sp>
        <p:nvSpPr>
          <p:cNvPr id="11" name="Text Box 9"/>
          <p:cNvSpPr txBox="1">
            <a:spLocks noChangeArrowheads="1"/>
          </p:cNvSpPr>
          <p:nvPr/>
        </p:nvSpPr>
        <p:spPr bwMode="auto">
          <a:xfrm>
            <a:off x="6392863" y="4872037"/>
            <a:ext cx="160496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House cools</a:t>
            </a:r>
          </a:p>
        </p:txBody>
      </p:sp>
      <p:sp>
        <p:nvSpPr>
          <p:cNvPr id="12" name="Text Box 10"/>
          <p:cNvSpPr txBox="1">
            <a:spLocks noChangeArrowheads="1"/>
          </p:cNvSpPr>
          <p:nvPr/>
        </p:nvSpPr>
        <p:spPr bwMode="auto">
          <a:xfrm>
            <a:off x="3306763" y="5942012"/>
            <a:ext cx="2540000" cy="915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000000"/>
                </a:solidFill>
                <a:cs typeface="Arial" charset="0"/>
              </a:rPr>
              <a:t>Temperature drops below desired setting and furnace goes 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p:txBody>
          <a:bodyPr/>
          <a:lstStyle/>
          <a:p>
            <a:r>
              <a:rPr lang="en-US" dirty="0" smtClean="0"/>
              <a:t>Time delay</a:t>
            </a:r>
          </a:p>
          <a:p>
            <a:pPr lvl="1"/>
            <a:r>
              <a:rPr lang="en-US" dirty="0" smtClean="0"/>
              <a:t>Amount of time between the input of a feedback stimulus and the response to it</a:t>
            </a:r>
          </a:p>
          <a:p>
            <a:r>
              <a:rPr lang="en-US" dirty="0" smtClean="0"/>
              <a:t>Tipping point, threshold level</a:t>
            </a:r>
          </a:p>
          <a:p>
            <a:pPr lvl="1"/>
            <a:r>
              <a:rPr lang="en-US" dirty="0" smtClean="0"/>
              <a:t>Fundamental shift in the behavior of the system</a:t>
            </a:r>
          </a:p>
        </p:txBody>
      </p:sp>
      <p:sp>
        <p:nvSpPr>
          <p:cNvPr id="63490" name="Rectangle 2"/>
          <p:cNvSpPr>
            <a:spLocks noGrp="1" noChangeArrowheads="1"/>
          </p:cNvSpPr>
          <p:nvPr>
            <p:ph type="title"/>
          </p:nvPr>
        </p:nvSpPr>
        <p:spPr/>
        <p:txBody>
          <a:bodyPr/>
          <a:lstStyle/>
          <a:p>
            <a:r>
              <a:rPr lang="en-US" dirty="0" smtClean="0"/>
              <a:t>It Can Take a Long Time for a System to Respond to Feedback</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p:txBody>
          <a:bodyPr/>
          <a:lstStyle/>
          <a:p>
            <a:r>
              <a:rPr lang="en-US" dirty="0" smtClean="0"/>
              <a:t>Synergistic interaction and synergy </a:t>
            </a:r>
          </a:p>
          <a:p>
            <a:pPr lvl="1"/>
            <a:r>
              <a:rPr lang="en-US" dirty="0" smtClean="0"/>
              <a:t>Two or more processes combine in such a way that combined effect is greater than the two separate effects</a:t>
            </a:r>
          </a:p>
          <a:p>
            <a:r>
              <a:rPr lang="en-US" dirty="0" smtClean="0"/>
              <a:t>When is a synergistic interaction helpful? When might it be harmful?</a:t>
            </a:r>
          </a:p>
          <a:p>
            <a:endParaRPr lang="en-US" dirty="0" smtClean="0"/>
          </a:p>
        </p:txBody>
      </p:sp>
      <p:sp>
        <p:nvSpPr>
          <p:cNvPr id="64514" name="Rectangle 2"/>
          <p:cNvSpPr>
            <a:spLocks noGrp="1" noChangeArrowheads="1"/>
          </p:cNvSpPr>
          <p:nvPr>
            <p:ph type="title"/>
          </p:nvPr>
        </p:nvSpPr>
        <p:spPr/>
        <p:txBody>
          <a:bodyPr/>
          <a:lstStyle/>
          <a:p>
            <a:r>
              <a:rPr lang="en-US" dirty="0" smtClean="0"/>
              <a:t>System Effects Can Be Amplified </a:t>
            </a:r>
            <a:br>
              <a:rPr lang="en-US" dirty="0" smtClean="0"/>
            </a:br>
            <a:r>
              <a:rPr lang="en-US" dirty="0" smtClean="0"/>
              <a:t>through Synergy</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p:txBody>
          <a:bodyPr/>
          <a:lstStyle/>
          <a:p>
            <a:r>
              <a:rPr lang="en-US" dirty="0" smtClean="0"/>
              <a:t>You cannot really throw anything away</a:t>
            </a:r>
          </a:p>
          <a:p>
            <a:pPr lvl="1"/>
            <a:r>
              <a:rPr lang="en-US" dirty="0" smtClean="0"/>
              <a:t>According to the law of conservation of matter, no atoms are created or destroyed whenever matter undergoes a physical or chemical change</a:t>
            </a:r>
          </a:p>
          <a:p>
            <a:pPr lvl="1"/>
            <a:r>
              <a:rPr lang="en-US" dirty="0" smtClean="0"/>
              <a:t>Thus, we cannot do away with matter; we can only change it from one physical state or chemical form to another</a:t>
            </a:r>
          </a:p>
          <a:p>
            <a:endParaRPr lang="en-US" dirty="0" smtClean="0"/>
          </a:p>
        </p:txBody>
      </p:sp>
      <p:sp>
        <p:nvSpPr>
          <p:cNvPr id="66562" name="Title 1"/>
          <p:cNvSpPr>
            <a:spLocks noGrp="1"/>
          </p:cNvSpPr>
          <p:nvPr>
            <p:ph type="title"/>
          </p:nvPr>
        </p:nvSpPr>
        <p:spPr/>
        <p:txBody>
          <a:bodyPr/>
          <a:lstStyle/>
          <a:p>
            <a:r>
              <a:rPr lang="en-US" dirty="0" smtClean="0"/>
              <a:t>Three Big Ideas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You cannot get something for nothing</a:t>
            </a:r>
          </a:p>
          <a:p>
            <a:pPr lvl="1"/>
            <a:r>
              <a:rPr lang="en-US" dirty="0" smtClean="0"/>
              <a:t>According to the first law of thermodynamics, or the law of conservation of energy, whenever energy is converted from one form to another in a physical or chemical change, no energy is created or destroyed</a:t>
            </a:r>
          </a:p>
          <a:p>
            <a:pPr lvl="1"/>
            <a:r>
              <a:rPr lang="en-US" dirty="0" smtClean="0"/>
              <a:t>This means that in causing such changes, we cannot get more energy out than we put in</a:t>
            </a:r>
            <a:endParaRPr lang="en-US" dirty="0"/>
          </a:p>
        </p:txBody>
      </p:sp>
      <p:sp>
        <p:nvSpPr>
          <p:cNvPr id="2" name="Title 1"/>
          <p:cNvSpPr>
            <a:spLocks noGrp="1"/>
          </p:cNvSpPr>
          <p:nvPr>
            <p:ph type="title"/>
          </p:nvPr>
        </p:nvSpPr>
        <p:spPr/>
        <p:txBody>
          <a:bodyPr/>
          <a:lstStyle/>
          <a:p>
            <a:r>
              <a:rPr lang="en-US" dirty="0" smtClean="0"/>
              <a:t>Three Big Ideas (cont’d.)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r>
              <a:rPr lang="en-US" dirty="0" smtClean="0"/>
              <a:t>Matter </a:t>
            </a:r>
          </a:p>
          <a:p>
            <a:pPr lvl="1"/>
            <a:r>
              <a:rPr lang="en-US" dirty="0" smtClean="0"/>
              <a:t>Consists of elements and compounds, which are in turn made up of atoms, ions, or molecules</a:t>
            </a:r>
          </a:p>
          <a:p>
            <a:r>
              <a:rPr lang="en-US" dirty="0" smtClean="0"/>
              <a:t>The </a:t>
            </a:r>
            <a:r>
              <a:rPr lang="en-US" dirty="0"/>
              <a:t>law of conservation of matter</a:t>
            </a:r>
          </a:p>
          <a:p>
            <a:pPr lvl="1"/>
            <a:r>
              <a:rPr lang="en-US" dirty="0" smtClean="0"/>
              <a:t>Whenever matter undergoes a physical or chemical change, no atoms are created or destroyed </a:t>
            </a:r>
            <a:endParaRPr lang="en-US" dirty="0"/>
          </a:p>
        </p:txBody>
      </p:sp>
      <p:sp>
        <p:nvSpPr>
          <p:cNvPr id="18434" name="Rectangle 2"/>
          <p:cNvSpPr>
            <a:spLocks noGrp="1" noChangeArrowheads="1"/>
          </p:cNvSpPr>
          <p:nvPr>
            <p:ph type="title"/>
          </p:nvPr>
        </p:nvSpPr>
        <p:spPr/>
        <p:txBody>
          <a:bodyPr/>
          <a:lstStyle/>
          <a:p>
            <a:r>
              <a:rPr lang="en-US" dirty="0" smtClean="0"/>
              <a:t>2-2 What Is Matter and What Happens When It Undergoes Change?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You cannot break even</a:t>
            </a:r>
          </a:p>
          <a:p>
            <a:pPr lvl="1"/>
            <a:r>
              <a:rPr lang="en-US" dirty="0" smtClean="0"/>
              <a:t>According to the second law of thermodynamics, whenever energy is converted from one form to another in a physical or chemical change, we always end up with lower-quality or less usable energy than we started with</a:t>
            </a:r>
            <a:endParaRPr lang="en-US" dirty="0"/>
          </a:p>
        </p:txBody>
      </p:sp>
      <p:sp>
        <p:nvSpPr>
          <p:cNvPr id="2" name="Title 1"/>
          <p:cNvSpPr>
            <a:spLocks noGrp="1"/>
          </p:cNvSpPr>
          <p:nvPr>
            <p:ph type="title"/>
          </p:nvPr>
        </p:nvSpPr>
        <p:spPr/>
        <p:txBody>
          <a:bodyPr/>
          <a:lstStyle/>
          <a:p>
            <a:r>
              <a:rPr lang="en-US" dirty="0" smtClean="0"/>
              <a:t>Three Big Ideas (cont’d.)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Hubbard Brook Forest Experiment and Sustainability</a:t>
            </a:r>
          </a:p>
          <a:p>
            <a:pPr lvl="1"/>
            <a:r>
              <a:rPr lang="en-US" dirty="0" smtClean="0"/>
              <a:t>Revealed that clearing a mature forest degrades natural capital</a:t>
            </a:r>
          </a:p>
          <a:p>
            <a:pPr lvl="1"/>
            <a:r>
              <a:rPr lang="en-US" dirty="0" smtClean="0"/>
              <a:t>How far can we go expanding our ecological footprints without threatening our own quality of life?</a:t>
            </a:r>
          </a:p>
          <a:p>
            <a:pPr lvl="1"/>
            <a:r>
              <a:rPr lang="en-US" dirty="0" smtClean="0"/>
              <a:t>We need to maintain balance</a:t>
            </a:r>
            <a:endParaRPr lang="en-US" dirty="0"/>
          </a:p>
        </p:txBody>
      </p:sp>
      <p:sp>
        <p:nvSpPr>
          <p:cNvPr id="2" name="Title 1"/>
          <p:cNvSpPr>
            <a:spLocks noGrp="1"/>
          </p:cNvSpPr>
          <p:nvPr>
            <p:ph type="title"/>
          </p:nvPr>
        </p:nvSpPr>
        <p:spPr/>
        <p:txBody>
          <a:bodyPr/>
          <a:lstStyle/>
          <a:p>
            <a:r>
              <a:rPr lang="en-US" dirty="0" smtClean="0"/>
              <a:t>Tying It All Together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lstStyle/>
          <a:p>
            <a:r>
              <a:rPr lang="en-US" dirty="0" smtClean="0"/>
              <a:t>Matter has mass and takes up space</a:t>
            </a:r>
          </a:p>
          <a:p>
            <a:r>
              <a:rPr lang="en-US" dirty="0" smtClean="0"/>
              <a:t>Elements</a:t>
            </a:r>
          </a:p>
          <a:p>
            <a:pPr lvl="1"/>
            <a:r>
              <a:rPr lang="en-US" dirty="0" smtClean="0"/>
              <a:t>Have unique properties</a:t>
            </a:r>
          </a:p>
          <a:p>
            <a:pPr lvl="1"/>
            <a:r>
              <a:rPr lang="en-US" dirty="0" smtClean="0"/>
              <a:t>Cannot be broken down chemically into other substances</a:t>
            </a:r>
          </a:p>
          <a:p>
            <a:r>
              <a:rPr lang="en-US" dirty="0" smtClean="0"/>
              <a:t>Compounds</a:t>
            </a:r>
          </a:p>
          <a:p>
            <a:pPr lvl="1"/>
            <a:r>
              <a:rPr lang="en-US" dirty="0" smtClean="0"/>
              <a:t>Two or more different elements bonded together in fixed proportions</a:t>
            </a:r>
            <a:endParaRPr lang="en-US" dirty="0"/>
          </a:p>
        </p:txBody>
      </p:sp>
      <p:sp>
        <p:nvSpPr>
          <p:cNvPr id="19458" name="Rectangle 2"/>
          <p:cNvSpPr>
            <a:spLocks noGrp="1" noChangeArrowheads="1"/>
          </p:cNvSpPr>
          <p:nvPr>
            <p:ph type="title"/>
          </p:nvPr>
        </p:nvSpPr>
        <p:spPr/>
        <p:txBody>
          <a:bodyPr/>
          <a:lstStyle/>
          <a:p>
            <a:r>
              <a:rPr lang="en-US" dirty="0" smtClean="0"/>
              <a:t>Matter Consists of Elements and Compounds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Gold and Mercury Are Chemical Elements</a:t>
            </a:r>
            <a:endParaRPr lang="en-US" dirty="0"/>
          </a:p>
        </p:txBody>
      </p:sp>
      <p:pic>
        <p:nvPicPr>
          <p:cNvPr id="5" name="Picture 1" descr="02p036_f03.jpg"/>
          <p:cNvPicPr>
            <a:picLocks noGrp="1" noChangeAspect="1"/>
          </p:cNvPicPr>
          <p:nvPr>
            <p:ph idx="1"/>
          </p:nvPr>
        </p:nvPicPr>
        <p:blipFill>
          <a:blip r:embed="rId3">
            <a:extLst>
              <a:ext uri="{28A0092B-C50C-407E-A947-70E740481C1C}">
                <a14:useLocalDpi xmlns:a14="http://schemas.microsoft.com/office/drawing/2010/main" val="0"/>
              </a:ext>
            </a:extLst>
          </a:blip>
          <a:srcRect t="-8233" b="-8233"/>
          <a:stretch>
            <a:fillRect/>
          </a:stretch>
        </p:blipFill>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8015288" y="6584950"/>
            <a:ext cx="1139825"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2-3, p. 36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Chemical Elements Used in The Book</a:t>
            </a:r>
            <a:endParaRPr lang="en-US" dirty="0"/>
          </a:p>
        </p:txBody>
      </p:sp>
      <p:pic>
        <p:nvPicPr>
          <p:cNvPr id="5" name="Picture 1" descr="02p036_t01.jpg"/>
          <p:cNvPicPr>
            <a:picLocks noGrp="1" noChangeAspect="1"/>
          </p:cNvPicPr>
          <p:nvPr>
            <p:ph idx="1"/>
          </p:nvPr>
        </p:nvPicPr>
        <p:blipFill>
          <a:blip r:embed="rId3">
            <a:extLst>
              <a:ext uri="{28A0092B-C50C-407E-A947-70E740481C1C}">
                <a14:useLocalDpi xmlns:a14="http://schemas.microsoft.com/office/drawing/2010/main" val="0"/>
              </a:ext>
            </a:extLst>
          </a:blip>
          <a:srcRect l="-5934" r="-5934"/>
          <a:stretch>
            <a:fillRect/>
          </a:stretch>
        </p:blipFill>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886700" y="6584950"/>
            <a:ext cx="125730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Table 2-1, p. 36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r>
              <a:rPr lang="en-US" dirty="0" smtClean="0"/>
              <a:t>Atomic theory</a:t>
            </a:r>
          </a:p>
          <a:p>
            <a:pPr lvl="1"/>
            <a:r>
              <a:rPr lang="en-US" dirty="0" smtClean="0"/>
              <a:t>All elements are made of atoms</a:t>
            </a:r>
          </a:p>
          <a:p>
            <a:r>
              <a:rPr lang="en-US" dirty="0" smtClean="0"/>
              <a:t>Subatomic particles</a:t>
            </a:r>
          </a:p>
          <a:p>
            <a:pPr lvl="1"/>
            <a:r>
              <a:rPr lang="en-US" dirty="0" smtClean="0"/>
              <a:t>Nucleus of the atom</a:t>
            </a:r>
          </a:p>
          <a:p>
            <a:pPr lvl="2"/>
            <a:r>
              <a:rPr lang="en-US" dirty="0" smtClean="0"/>
              <a:t>Protons have positive charge</a:t>
            </a:r>
          </a:p>
          <a:p>
            <a:pPr lvl="2"/>
            <a:r>
              <a:rPr lang="en-US" dirty="0" smtClean="0"/>
              <a:t>Neutrons have negative charge</a:t>
            </a:r>
          </a:p>
          <a:p>
            <a:pPr lvl="1"/>
            <a:r>
              <a:rPr lang="en-US" dirty="0" smtClean="0"/>
              <a:t>Negatively charged electrons orbit the nucleus</a:t>
            </a:r>
          </a:p>
          <a:p>
            <a:endParaRPr lang="en-US" dirty="0" smtClean="0"/>
          </a:p>
          <a:p>
            <a:endParaRPr lang="en-US" dirty="0" smtClean="0"/>
          </a:p>
          <a:p>
            <a:pPr lvl="1"/>
            <a:endParaRPr lang="en-US" dirty="0"/>
          </a:p>
        </p:txBody>
      </p:sp>
      <p:sp>
        <p:nvSpPr>
          <p:cNvPr id="22530" name="Rectangle 2"/>
          <p:cNvSpPr>
            <a:spLocks noGrp="1" noChangeArrowheads="1"/>
          </p:cNvSpPr>
          <p:nvPr>
            <p:ph type="title"/>
          </p:nvPr>
        </p:nvSpPr>
        <p:spPr/>
        <p:txBody>
          <a:bodyPr/>
          <a:lstStyle/>
          <a:p>
            <a:r>
              <a:rPr lang="en-US" dirty="0" smtClean="0"/>
              <a:t>Atoms, Molecules, and Ions Are the Building Blocks of Matter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Atomic number</a:t>
            </a:r>
          </a:p>
          <a:p>
            <a:pPr lvl="1"/>
            <a:r>
              <a:rPr lang="en-US" dirty="0" smtClean="0"/>
              <a:t>Number of protons in nucleus</a:t>
            </a:r>
          </a:p>
          <a:p>
            <a:r>
              <a:rPr lang="en-US" dirty="0" smtClean="0"/>
              <a:t>Mass number </a:t>
            </a:r>
          </a:p>
          <a:p>
            <a:pPr lvl="1"/>
            <a:r>
              <a:rPr lang="en-US" dirty="0" smtClean="0"/>
              <a:t>Number of protons plus neutrons in nucleus</a:t>
            </a:r>
          </a:p>
          <a:p>
            <a:endParaRPr lang="en-US" dirty="0"/>
          </a:p>
        </p:txBody>
      </p:sp>
      <p:sp>
        <p:nvSpPr>
          <p:cNvPr id="2" name="Title 1"/>
          <p:cNvSpPr>
            <a:spLocks noGrp="1"/>
          </p:cNvSpPr>
          <p:nvPr>
            <p:ph type="title"/>
          </p:nvPr>
        </p:nvSpPr>
        <p:spPr/>
        <p:txBody>
          <a:bodyPr/>
          <a:lstStyle/>
          <a:p>
            <a:r>
              <a:rPr lang="en-US" dirty="0" smtClean="0"/>
              <a:t>Atoms, Molecules, and Ions Are the Building Blocks of Matter (cont’d.)</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3749</TotalTime>
  <Words>2005</Words>
  <Application>Microsoft Office PowerPoint</Application>
  <PresentationFormat>On-screen Show (4:3)</PresentationFormat>
  <Paragraphs>313</Paragraphs>
  <Slides>41</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ＭＳ Ｐゴシック</vt:lpstr>
      <vt:lpstr>Arial</vt:lpstr>
      <vt:lpstr>Calibri</vt:lpstr>
      <vt:lpstr>Frutiger LT Std 45 Light</vt:lpstr>
      <vt:lpstr>Vrinda</vt:lpstr>
      <vt:lpstr>Office Theme</vt:lpstr>
      <vt:lpstr>2</vt:lpstr>
      <vt:lpstr>Core Case Study: A Story About a Forest</vt:lpstr>
      <vt:lpstr>The Effects of Deforestation on the Loss  of Water and Soil Nutrients</vt:lpstr>
      <vt:lpstr>2-2 What Is Matter and What Happens When It Undergoes Change?</vt:lpstr>
      <vt:lpstr>Matter Consists of Elements and Compounds</vt:lpstr>
      <vt:lpstr>Gold and Mercury Are Chemical Elements</vt:lpstr>
      <vt:lpstr>Chemical Elements Used in The Book</vt:lpstr>
      <vt:lpstr>Atoms, Molecules, and Ions Are the Building Blocks of Matter</vt:lpstr>
      <vt:lpstr>Atoms, Molecules, and Ions Are the Building Blocks of Matter (cont’d.)</vt:lpstr>
      <vt:lpstr>Model of a Carbon-12 Atom</vt:lpstr>
      <vt:lpstr>Atoms, Molecules, and Ions Are the Building Blocks of Matter (cont’d.)</vt:lpstr>
      <vt:lpstr>Chemical Ions Used in This Book</vt:lpstr>
      <vt:lpstr>PowerPoint Presentation</vt:lpstr>
      <vt:lpstr>Compounds Used in This Book</vt:lpstr>
      <vt:lpstr>Organic Compounds Are the  Chemicals of Life</vt:lpstr>
      <vt:lpstr>Matter Comes to Life through Cells, Genes, and Chromosomes</vt:lpstr>
      <vt:lpstr>PowerPoint Presentation</vt:lpstr>
      <vt:lpstr>Matter Undergoes Physical, Chemical, and Nuclear Changes</vt:lpstr>
      <vt:lpstr>PowerPoint Presentation</vt:lpstr>
      <vt:lpstr>We Cannot Create or Destroy Atoms: The Law of Conservation of Matter</vt:lpstr>
      <vt:lpstr>2-3 What is Energy and What Happens When It Undergoes Change?</vt:lpstr>
      <vt:lpstr>Energy Comes in Many Forms</vt:lpstr>
      <vt:lpstr>Wind’s Kinetic Energy Moves This Turbine</vt:lpstr>
      <vt:lpstr>The Electromagnetic Spectrum</vt:lpstr>
      <vt:lpstr>Potential Energy</vt:lpstr>
      <vt:lpstr>Renewable and Nonrenewable Energy</vt:lpstr>
      <vt:lpstr>Fossil Fuels</vt:lpstr>
      <vt:lpstr>Some Types of Energy Are More  Useful Than Others</vt:lpstr>
      <vt:lpstr>Energy Changes Are Governed by Two Scientific Laws</vt:lpstr>
      <vt:lpstr>2-5 What Are Systems and How Do They Respond to Change?</vt:lpstr>
      <vt:lpstr>Systems Respond to Change through Feedback Loops</vt:lpstr>
      <vt:lpstr>Inputs, Throughput, and Outputs of  an Economic System</vt:lpstr>
      <vt:lpstr>Systems Respond to Change through Feedback Loops (cont’d.)</vt:lpstr>
      <vt:lpstr>PowerPoint Presentation</vt:lpstr>
      <vt:lpstr>Negative Feedback Loop</vt:lpstr>
      <vt:lpstr>It Can Take a Long Time for a System to Respond to Feedback</vt:lpstr>
      <vt:lpstr>System Effects Can Be Amplified  through Synergy</vt:lpstr>
      <vt:lpstr>Three Big Ideas</vt:lpstr>
      <vt:lpstr>Three Big Ideas (cont’d.)</vt:lpstr>
      <vt:lpstr>Three Big Ideas (cont’d.)</vt:lpstr>
      <vt:lpstr>Tying It All Together</vt:lpstr>
    </vt:vector>
  </TitlesOfParts>
  <Company>LMP Media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Banks, Laura H.</cp:lastModifiedBy>
  <cp:revision>333</cp:revision>
  <dcterms:created xsi:type="dcterms:W3CDTF">2013-09-13T18:30:21Z</dcterms:created>
  <dcterms:modified xsi:type="dcterms:W3CDTF">2019-08-25T17:40:55Z</dcterms:modified>
</cp:coreProperties>
</file>