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5" r:id="rId1"/>
  </p:sldMasterIdLst>
  <p:notesMasterIdLst>
    <p:notesMasterId r:id="rId47"/>
  </p:notesMasterIdLst>
  <p:sldIdLst>
    <p:sldId id="261" r:id="rId2"/>
    <p:sldId id="262" r:id="rId3"/>
    <p:sldId id="264" r:id="rId4"/>
    <p:sldId id="408" r:id="rId5"/>
    <p:sldId id="268" r:id="rId6"/>
    <p:sldId id="419" r:id="rId7"/>
    <p:sldId id="265" r:id="rId8"/>
    <p:sldId id="420" r:id="rId9"/>
    <p:sldId id="272" r:id="rId10"/>
    <p:sldId id="421" r:id="rId11"/>
    <p:sldId id="409" r:id="rId12"/>
    <p:sldId id="276" r:id="rId13"/>
    <p:sldId id="277" r:id="rId14"/>
    <p:sldId id="278" r:id="rId15"/>
    <p:sldId id="281" r:id="rId16"/>
    <p:sldId id="283" r:id="rId17"/>
    <p:sldId id="284" r:id="rId18"/>
    <p:sldId id="422" r:id="rId19"/>
    <p:sldId id="286" r:id="rId20"/>
    <p:sldId id="288" r:id="rId21"/>
    <p:sldId id="289" r:id="rId22"/>
    <p:sldId id="290" r:id="rId23"/>
    <p:sldId id="291" r:id="rId24"/>
    <p:sldId id="293" r:id="rId25"/>
    <p:sldId id="294" r:id="rId26"/>
    <p:sldId id="423" r:id="rId27"/>
    <p:sldId id="296" r:id="rId28"/>
    <p:sldId id="298" r:id="rId29"/>
    <p:sldId id="302" r:id="rId30"/>
    <p:sldId id="304" r:id="rId31"/>
    <p:sldId id="318" r:id="rId32"/>
    <p:sldId id="412" r:id="rId33"/>
    <p:sldId id="424" r:id="rId34"/>
    <p:sldId id="309" r:id="rId35"/>
    <p:sldId id="306" r:id="rId36"/>
    <p:sldId id="310" r:id="rId37"/>
    <p:sldId id="413" r:id="rId38"/>
    <p:sldId id="311" r:id="rId39"/>
    <p:sldId id="324" r:id="rId40"/>
    <p:sldId id="325" r:id="rId41"/>
    <p:sldId id="414" r:id="rId42"/>
    <p:sldId id="332" r:id="rId43"/>
    <p:sldId id="333" r:id="rId44"/>
    <p:sldId id="415" r:id="rId45"/>
    <p:sldId id="416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A"/>
    <a:srgbClr val="F9F9F9"/>
    <a:srgbClr val="4560B7"/>
    <a:srgbClr val="2244C8"/>
    <a:srgbClr val="4E6CC8"/>
    <a:srgbClr val="183D6B"/>
    <a:srgbClr val="F4F1DC"/>
    <a:srgbClr val="1D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473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orient="horz" pos="960"/>
        <p:guide orient="horz" pos="3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7FC884-6B8A-AA41-8AD1-6286A1B953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55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48325-F4DC-AA44-A157-47BFAE08440D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03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E4085-258D-FA4D-BB35-E1B187E6D514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9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96BEF07-51F4-3144-9045-C15DAE9DEF37}" type="slidenum">
              <a:rPr lang="en-US" sz="1200"/>
              <a:pPr algn="r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8870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DA48F6-8DC6-EE4D-9EBF-49FCD67F4291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3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3E18C-6518-7940-AD5F-C2DECD09AE4C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6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74ACA-8F4A-CA4E-8DBE-757FCE69A0CF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56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408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3DFC2-7BB4-CA4C-8E85-882C18B8C7E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 smtClean="0"/>
              <a:t>Figure 1.7 Natural capital degradation: </a:t>
            </a:r>
            <a:r>
              <a:rPr lang="en-US" dirty="0" smtClean="0"/>
              <a:t>Examples of the degradation of normally renewable natural resources and natural services (Figure 1-3) in parts of the world, mostly as a result of growing populations and rising rates of resource use per person. </a:t>
            </a:r>
          </a:p>
          <a:p>
            <a:pPr eaLnBrk="1" hangingPunct="1">
              <a:defRPr/>
            </a:pPr>
            <a:endParaRPr noProof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30538-B020-7146-BB4E-AF7769B6F14A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07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000000"/>
                </a:solidFill>
                <a:ea typeface="ＭＳ Ｐゴシック" charset="-128"/>
              </a:rPr>
              <a:t>-8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ＭＳ Ｐゴシック" charset="-128"/>
              </a:rPr>
              <a:t>Point-source air pollution from smokestacks in a coal burning industrial plant.</a:t>
            </a:r>
            <a:endParaRPr noProof="1" smtClean="0">
              <a:solidFill>
                <a:srgbClr val="000000"/>
              </a:solidFill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5EA1B-82EB-7843-8E90-037A1BA63F81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68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000000"/>
                </a:solidFill>
                <a:ea typeface="ＭＳ Ｐゴシック" charset="-128"/>
              </a:rPr>
              <a:t>-9: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The trash in this river came from a large area of land and is an example of </a:t>
            </a:r>
            <a:r>
              <a:rPr i="1" noProof="1">
                <a:solidFill>
                  <a:srgbClr val="000000"/>
                </a:solidFill>
                <a:ea typeface="ＭＳ Ｐゴシック" charset="-128"/>
              </a:rPr>
              <a:t>nonpoint water pollution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4B4E9-FD59-4442-93C3-BDA803FC0B03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8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28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E0473-A6DC-A844-8D0C-2F028DB73E0B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38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7187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CD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CD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CD0000"/>
                </a:solidFill>
                <a:ea typeface="ＭＳ Ｐゴシック" charset="-128"/>
              </a:rPr>
              <a:t>-11</a:t>
            </a:r>
            <a:r>
              <a:rPr b="1" noProof="1" smtClean="0">
                <a:solidFill>
                  <a:srgbClr val="CD0000"/>
                </a:solidFill>
                <a:ea typeface="ＭＳ Ｐゴシック" charset="-128"/>
              </a:rPr>
              <a:t>:</a:t>
            </a:r>
            <a:r>
              <a:rPr noProof="1" smtClean="0">
                <a:solidFill>
                  <a:srgbClr val="CD0000"/>
                </a:solidFill>
                <a:ea typeface="ＭＳ Ｐゴシック" charset="-128"/>
              </a:rPr>
              <a:t> </a:t>
            </a:r>
            <a:r>
              <a:rPr b="1" noProof="1">
                <a:solidFill>
                  <a:srgbClr val="CD0000"/>
                </a:solidFill>
                <a:ea typeface="ＭＳ Ｐゴシック" charset="-128"/>
              </a:rPr>
              <a:t>Natural capital use and degradation.</a:t>
            </a:r>
            <a:r>
              <a:rPr b="1" noProof="1" smtClean="0">
                <a:solidFill>
                  <a:srgbClr val="CD0000"/>
                </a:solidFill>
                <a:ea typeface="ＭＳ Ｐゴシック" charset="-128"/>
              </a:rPr>
              <a:t> 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These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graphs show the total and per capita ecological footprints of selected 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countries</a:t>
            </a:r>
            <a:r>
              <a:rPr lang="en-US" noProof="1" smtClean="0">
                <a:solidFill>
                  <a:srgbClr val="000000"/>
                </a:solidFill>
                <a:ea typeface="ＭＳ Ｐゴシック" charset="-128"/>
              </a:rPr>
              <a:t>.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83F6A-9026-D841-A918-82DB01EA004F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98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35AFB-FEA1-774E-8824-268A5CF5D1E1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56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4DDF3-573A-1443-A9E1-21F07A8A369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noProof="1" smtClean="0">
                <a:solidFill>
                  <a:srgbClr val="000000"/>
                </a:solidFill>
              </a:rPr>
              <a:t>Figure 1.14</a:t>
            </a:r>
            <a:r>
              <a:rPr lang="en-US" noProof="1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This simple model demonstrates how three factors—population size, affluence (resource use per person), and technology—help to determine the environmental impacts of populations in </a:t>
            </a:r>
            <a:r>
              <a:rPr lang="en-US" dirty="0" err="1" smtClean="0"/>
              <a:t>lessdeveloped</a:t>
            </a:r>
            <a:r>
              <a:rPr lang="en-US" dirty="0" smtClean="0"/>
              <a:t> countries (top) and more-developed countries (bottom). Red arrows show generalized harmful impacts and green arrows show generalized beneficial impacts.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80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61608-5167-684A-B88E-FE2D80DD26EE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04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3B0CA-CDB7-B54F-A9E2-AB7C3E9EDDF0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00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4B05E-7E01-CB4D-A957-35244ADEFFF9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45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F09A9-A1A1-CB44-B921-9E3DF3A2B712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17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000000"/>
                </a:solidFill>
                <a:ea typeface="ＭＳ Ｐゴシック" charset="-128"/>
              </a:rPr>
              <a:t>-15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Environmental and social scientists have identified four basic causes of the environmental problems we face (</a:t>
            </a:r>
            <a:r>
              <a:rPr b="1" noProof="1">
                <a:solidFill>
                  <a:srgbClr val="8D008D"/>
                </a:solidFill>
                <a:ea typeface="ＭＳ Ｐゴシック" charset="-128"/>
              </a:rPr>
              <a:t>Concept 1-3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). </a:t>
            </a:r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Question: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For each of these causes, what are two environmental problems that result?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C6A14-30DD-274B-9809-F31484B65D35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20201-0EC3-4045-BB18-0C378B79112F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62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F2EB7-EE36-7F40-9D9D-E08F5F3A9E3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 smtClean="0"/>
              <a:t>Figure 1.16 </a:t>
            </a:r>
            <a:r>
              <a:rPr lang="en-US" i="1" dirty="0" smtClean="0"/>
              <a:t>Exponential growth: </a:t>
            </a:r>
            <a:r>
              <a:rPr lang="en-US" dirty="0" smtClean="0"/>
              <a:t>The J-shaped Industrial revolution Black Death—the Plague curve represents past exponential world population growth, with projections to 2100 showing possible population stabilization as the J-shaped curve of growth changes to an S-shaped curve. (This figure is not to scale.)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21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99F32-9172-8749-A3C3-DB0B81E08753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19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FD121-992E-3647-825B-AA87A40D41D9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0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AD169-3F83-6741-9857-FFE010FB2CEB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3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1F425-CED3-A44E-B588-EA856D76C428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7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029B2-389F-D64A-8F64-5771E089AB65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56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03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953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15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5F109-E6DA-7F42-A0ED-4633759B00A0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0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B3672-05A5-7B4E-97CE-268C85A095D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/>
              <a:t>Figure </a:t>
            </a:r>
            <a:r>
              <a:rPr lang="en-US" b="1" dirty="0" smtClean="0"/>
              <a:t>1.2 </a:t>
            </a:r>
            <a:r>
              <a:rPr lang="en-US" dirty="0"/>
              <a:t>Three scientific </a:t>
            </a:r>
            <a:r>
              <a:rPr lang="en-US" b="1" dirty="0"/>
              <a:t>principles of sustainability </a:t>
            </a:r>
            <a:r>
              <a:rPr lang="en-US" dirty="0"/>
              <a:t>based on how nature has sustained a huge variety of life on the earth for 3.5 billion years, despite drastic changes in environmental conditions </a:t>
            </a:r>
          </a:p>
          <a:p>
            <a:pPr eaLnBrk="1" hangingPunct="1"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2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21A0F-1728-1446-B7CF-A2379E5C64AE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2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C32FD5-8FE8-CB42-A744-739F795CB58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 smtClean="0"/>
              <a:t>Figure 1.3 </a:t>
            </a:r>
            <a:r>
              <a:rPr lang="en-US" dirty="0" smtClean="0"/>
              <a:t>Natural capital consists of natural resources (blue) and natural or ecosystem services (orange) that support and sustain the earth’s life and human economies </a:t>
            </a:r>
            <a:r>
              <a:rPr lang="cs-CZ" dirty="0" smtClean="0"/>
              <a:t>(</a:t>
            </a:r>
            <a:r>
              <a:rPr lang="cs-CZ" dirty="0" err="1" smtClean="0"/>
              <a:t>Concept</a:t>
            </a:r>
            <a:r>
              <a:rPr lang="cs-CZ" dirty="0" smtClean="0"/>
              <a:t> </a:t>
            </a:r>
            <a:r>
              <a:rPr lang="cs-CZ" b="1" dirty="0" smtClean="0"/>
              <a:t>1-1A). </a:t>
            </a:r>
            <a:endParaRPr lang="en-US" dirty="0" smtClean="0"/>
          </a:p>
          <a:p>
            <a:pPr eaLnBrk="1" hangingPunct="1"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7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E33B-2571-4F44-82FD-1757ECB83CC7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8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D10D4-340F-6845-9B82-C8CEC3B8104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pPr eaLnBrk="1" hangingPunct="1">
              <a:defRPr/>
            </a:pPr>
            <a:r>
              <a:rPr lang="en-US" b="1" dirty="0" smtClean="0"/>
              <a:t>Figure 1.5 </a:t>
            </a:r>
            <a:r>
              <a:rPr lang="en-US" dirty="0" smtClean="0"/>
              <a:t>Three social science </a:t>
            </a:r>
            <a:r>
              <a:rPr lang="en-US" b="1" dirty="0" smtClean="0"/>
              <a:t>principles of sustainability </a:t>
            </a:r>
            <a:r>
              <a:rPr lang="en-US" dirty="0" smtClean="0"/>
              <a:t>can help us make a transition to a more environmentally and economically sustainable future. </a:t>
            </a:r>
          </a:p>
          <a:p>
            <a:pPr eaLnBrk="1" hangingPunct="1">
              <a:defRPr/>
            </a:pPr>
            <a:endParaRPr noProof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E0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553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76600"/>
            <a:ext cx="3156858" cy="1534887"/>
          </a:xfrm>
        </p:spPr>
        <p:txBody>
          <a:bodyPr/>
          <a:lstStyle>
            <a:lvl1pPr algn="l">
              <a:defRPr lang="en-US" sz="9600" b="1" kern="1200" spc="-600" dirty="0">
                <a:solidFill>
                  <a:srgbClr val="5E0608"/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Vrinda" panose="020B0502040204020203" pitchFamily="34" charset="0"/>
                <a:ea typeface="Arial" charset="0"/>
                <a:cs typeface="Vrinda" panose="020B0502040204020203" pitchFamily="34" charset="0"/>
              </a:defRPr>
            </a:lvl1pPr>
          </a:lstStyle>
          <a:p>
            <a:r>
              <a:rPr lang="en-US" dirty="0" smtClean="0"/>
              <a:t>Ch#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724400"/>
            <a:ext cx="8275320" cy="1752600"/>
          </a:xfrm>
        </p:spPr>
        <p:txBody>
          <a:bodyPr/>
          <a:lstStyle>
            <a:lvl1pPr marL="0" indent="0" algn="l" rtl="0" eaLnBrk="1" fontAlgn="base" hangingPunct="1">
              <a:spcBef>
                <a:spcPts val="900"/>
              </a:spcBef>
              <a:spcAft>
                <a:spcPct val="0"/>
              </a:spcAft>
              <a:buFont typeface="Arial" charset="0"/>
              <a:buNone/>
              <a:defRPr lang="en-US" sz="4000" b="1" kern="1200" dirty="0">
                <a:solidFill>
                  <a:srgbClr val="5E0608"/>
                </a:solidFill>
                <a:effectLst>
                  <a:outerShdw dist="25400" dir="2700000" algn="tl" rotWithShape="0">
                    <a:schemeClr val="tx1"/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2E4AA0-EC6C-5849-B0BB-42E010305F3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13" y="1219200"/>
            <a:ext cx="4023360" cy="337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685800" y="381000"/>
            <a:ext cx="785948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b="1" spc="100" baseline="0" dirty="0" smtClean="0">
                <a:solidFill>
                  <a:srgbClr val="5E0608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LIVING IN THE ENVIRONMENT, 18e</a:t>
            </a:r>
            <a:endParaRPr lang="en-US" sz="3200" b="1" spc="100" baseline="0" dirty="0">
              <a:solidFill>
                <a:srgbClr val="5E0608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90600" y="819090"/>
            <a:ext cx="75438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b="1" spc="100" dirty="0" smtClean="0">
                <a:solidFill>
                  <a:srgbClr val="FFF6CC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G. TYLER MILLER </a:t>
            </a:r>
            <a:r>
              <a:rPr lang="en-US" sz="2000" b="1" spc="100" dirty="0" smtClean="0">
                <a:solidFill>
                  <a:srgbClr val="FFEC8F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•</a:t>
            </a:r>
            <a:r>
              <a:rPr lang="en-US" sz="1800" b="1" spc="100" dirty="0" smtClean="0">
                <a:effectLst>
                  <a:outerShdw dist="50800" dir="2700000" algn="tl" rotWithShape="0">
                    <a:prstClr val="black"/>
                  </a:outerShdw>
                </a:effectLst>
              </a:rPr>
              <a:t> </a:t>
            </a:r>
            <a:r>
              <a:rPr lang="en-US" sz="1800" b="1" spc="100" dirty="0" smtClean="0">
                <a:solidFill>
                  <a:srgbClr val="FFF6CC"/>
                </a:solidFill>
                <a:effectLst>
                  <a:outerShdw dist="50800" dir="2700000" algn="tl" rotWithShape="0">
                    <a:prstClr val="black"/>
                  </a:outerShdw>
                </a:effectLst>
              </a:rPr>
              <a:t>SCOTT E. SPOOLMAN</a:t>
            </a:r>
            <a:endParaRPr lang="en-US" sz="1800" b="1" spc="100" dirty="0">
              <a:solidFill>
                <a:srgbClr val="FFF6CC"/>
              </a:solidFill>
              <a:effectLst>
                <a:outerShdw dist="50800" dir="2700000" algn="tl" rotWithShape="0">
                  <a:prstClr val="black"/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" y="6248400"/>
            <a:ext cx="8321040" cy="0"/>
          </a:xfrm>
          <a:prstGeom prst="line">
            <a:avLst/>
          </a:prstGeom>
          <a:ln w="28575">
            <a:solidFill>
              <a:srgbClr val="5E0608"/>
            </a:solidFill>
          </a:ln>
          <a:effectLst>
            <a:outerShdw dist="12700" dir="2700000" algn="t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17295" y="6324600"/>
            <a:ext cx="207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6CC"/>
                </a:solidFill>
              </a:rPr>
              <a:t>© Cengage Learning 2015</a:t>
            </a:r>
            <a:endParaRPr lang="en-US" sz="1400" dirty="0">
              <a:solidFill>
                <a:srgbClr val="FFF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1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2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5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230188" indent="0" algn="l"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4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07C2E3-B1B3-A744-A7FE-B2B049501E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688976" y="612774"/>
            <a:ext cx="7693024" cy="5635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F71123-E8AE-034B-9174-EF6F78794E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7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C423BD72-7946-0D47-94E3-A83B801BE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6339840"/>
            <a:ext cx="2071401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© Cengage Learning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7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ts val="9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fontAlgn="base">
        <a:spcBef>
          <a:spcPts val="9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fontAlgn="base">
        <a:spcBef>
          <a:spcPts val="9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fontAlgn="base">
        <a:spcBef>
          <a:spcPts val="9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fontAlgn="base">
        <a:spcBef>
          <a:spcPts val="9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276600"/>
            <a:ext cx="3156858" cy="1534887"/>
          </a:xfrm>
        </p:spPr>
        <p:txBody>
          <a:bodyPr/>
          <a:lstStyle/>
          <a:p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724400"/>
            <a:ext cx="8275320" cy="1752600"/>
          </a:xfrm>
        </p:spPr>
        <p:txBody>
          <a:bodyPr/>
          <a:lstStyle/>
          <a:p>
            <a:r>
              <a:rPr lang="en-US" dirty="0" smtClean="0"/>
              <a:t>Environmental Problems, Their Causes, and Sustainability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01p009_f05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6200"/>
            <a:ext cx="73437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088313" y="6584950"/>
            <a:ext cx="10556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1-5, p. 9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551238" y="2544763"/>
            <a:ext cx="2132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ECONOMICS </a:t>
            </a:r>
          </a:p>
          <a:p>
            <a:pPr algn="ctr"/>
            <a:r>
              <a:rPr lang="en-US" sz="1800" b="1"/>
              <a:t>Full-cost pricing </a:t>
            </a:r>
          </a:p>
          <a:p>
            <a:pPr algn="ctr"/>
            <a:endParaRPr lang="en-US" sz="1800" b="1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 rot="3600000">
            <a:off x="2605881" y="4244182"/>
            <a:ext cx="188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POLITICS</a:t>
            </a:r>
          </a:p>
          <a:p>
            <a:pPr algn="ctr"/>
            <a:r>
              <a:rPr lang="en-US" sz="1800" b="1"/>
              <a:t>Win-win results  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 rot="-3600000">
            <a:off x="4650582" y="4114006"/>
            <a:ext cx="2209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ETHICS </a:t>
            </a:r>
          </a:p>
          <a:p>
            <a:pPr algn="ctr" eaLnBrk="1" hangingPunct="1"/>
            <a:r>
              <a:rPr lang="en-US" sz="1800" b="1"/>
              <a:t>Responsibility to </a:t>
            </a:r>
          </a:p>
          <a:p>
            <a:pPr algn="ctr" eaLnBrk="1" hangingPunct="1"/>
            <a:r>
              <a:rPr lang="en-US" sz="1800" b="1"/>
              <a:t>future generations </a:t>
            </a:r>
          </a:p>
          <a:p>
            <a:pPr algn="ctr" eaLnBrk="1" hangingPunct="1"/>
            <a:endParaRPr lang="en-US" sz="1800" b="1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2514600" cy="5594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Principles of Sustainability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Full-cost pricing</a:t>
            </a:r>
          </a:p>
          <a:p>
            <a:pPr lvl="1"/>
            <a:r>
              <a:rPr lang="en-US" dirty="0" smtClean="0"/>
              <a:t>Include harmful health and environmental costs of goods and services</a:t>
            </a:r>
          </a:p>
          <a:p>
            <a:r>
              <a:rPr lang="en-US" dirty="0" smtClean="0"/>
              <a:t>Win-win solutions</a:t>
            </a:r>
          </a:p>
          <a:p>
            <a:pPr lvl="1"/>
            <a:r>
              <a:rPr lang="en-US" dirty="0" smtClean="0"/>
              <a:t>Benefit people and the environment</a:t>
            </a:r>
          </a:p>
          <a:p>
            <a:r>
              <a:rPr lang="en-US" dirty="0" smtClean="0"/>
              <a:t>A responsibility to future generations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Principles of Sustainability Come from the Social Sciences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Anything we obtain from the environment to meet our needs</a:t>
            </a:r>
          </a:p>
          <a:p>
            <a:pPr lvl="1"/>
            <a:r>
              <a:rPr lang="en-US" dirty="0" smtClean="0"/>
              <a:t>Some directly available for use: sunlight</a:t>
            </a:r>
          </a:p>
          <a:p>
            <a:pPr lvl="1"/>
            <a:r>
              <a:rPr lang="en-US" dirty="0" smtClean="0"/>
              <a:t>Some not directly available for use: petroleum</a:t>
            </a:r>
          </a:p>
          <a:p>
            <a:r>
              <a:rPr lang="en-US" dirty="0" smtClean="0"/>
              <a:t>An inexhaustible resource</a:t>
            </a:r>
          </a:p>
          <a:p>
            <a:pPr lvl="1"/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Resources Are Renewable  and Some Are Not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Renewable resource</a:t>
            </a:r>
          </a:p>
          <a:p>
            <a:pPr lvl="1"/>
            <a:r>
              <a:rPr lang="en-US" dirty="0" smtClean="0"/>
              <a:t>Several days to several hundred years to renew</a:t>
            </a:r>
          </a:p>
          <a:p>
            <a:pPr lvl="1"/>
            <a:r>
              <a:rPr lang="en-US" dirty="0" smtClean="0"/>
              <a:t>Examples: forests, grasslands, and fertile soil</a:t>
            </a:r>
          </a:p>
          <a:p>
            <a:r>
              <a:rPr lang="en-US" dirty="0" smtClean="0"/>
              <a:t>Sustainable yield</a:t>
            </a:r>
          </a:p>
          <a:p>
            <a:pPr lvl="1"/>
            <a:r>
              <a:rPr lang="en-US" dirty="0" smtClean="0"/>
              <a:t>Highest rate at which we can use a renewable resource without reducing available supply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Resources Are Renewable  and Some Are Not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Nonrenewable resources </a:t>
            </a:r>
          </a:p>
          <a:p>
            <a:pPr lvl="1"/>
            <a:r>
              <a:rPr lang="en-US" dirty="0" smtClean="0"/>
              <a:t>Finite stock on earth</a:t>
            </a:r>
          </a:p>
          <a:p>
            <a:pPr lvl="1"/>
            <a:r>
              <a:rPr lang="en-US" dirty="0" smtClean="0"/>
              <a:t>Energy resources</a:t>
            </a:r>
          </a:p>
          <a:p>
            <a:pPr lvl="1"/>
            <a:r>
              <a:rPr lang="en-US" dirty="0" smtClean="0"/>
              <a:t>Metallic mineral resources</a:t>
            </a:r>
          </a:p>
          <a:p>
            <a:pPr lvl="1"/>
            <a:r>
              <a:rPr lang="en-US" dirty="0" smtClean="0"/>
              <a:t>Nonmetallic mineral resources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Resources Are Renewable  and Some Are Not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More-developed countries</a:t>
            </a:r>
          </a:p>
          <a:p>
            <a:pPr lvl="1"/>
            <a:r>
              <a:rPr lang="en-US" dirty="0" smtClean="0"/>
              <a:t>Industrialized nations with high average income</a:t>
            </a:r>
          </a:p>
          <a:p>
            <a:pPr lvl="1"/>
            <a:r>
              <a:rPr lang="en-US" dirty="0" smtClean="0"/>
              <a:t>17% of the world’s population</a:t>
            </a:r>
          </a:p>
          <a:p>
            <a:r>
              <a:rPr lang="en-US" dirty="0" smtClean="0"/>
              <a:t>Less-developed countries</a:t>
            </a:r>
          </a:p>
          <a:p>
            <a:pPr lvl="1"/>
            <a:r>
              <a:rPr lang="en-US" dirty="0" smtClean="0"/>
              <a:t>83% of the world’s population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Differ in their Resource Use and Environmental Impact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our ecological footprints grow, we are depleting and degrading more of the earth’s natural capital</a:t>
            </a:r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1-2: How Are Our Ecological Footprints Affecting the Earth?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degradation: wasting, depleting, and degrading the earth’s natural capital</a:t>
            </a:r>
          </a:p>
          <a:p>
            <a:pPr lvl="1"/>
            <a:r>
              <a:rPr lang="en-US" dirty="0" smtClean="0"/>
              <a:t>Happening at an accelerating rate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Living Unsustainably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01p011_f07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91440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600" smtClean="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8012113" y="6584950"/>
            <a:ext cx="11318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1-7, p. 11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862263" y="76200"/>
            <a:ext cx="3629025" cy="369888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FFFF"/>
                </a:solidFill>
                <a:cs typeface="Arial" charset="0"/>
              </a:rPr>
              <a:t>Natural Capital Degradation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600200" y="457200"/>
            <a:ext cx="6303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672813"/>
                </a:solidFill>
                <a:cs typeface="Arial" charset="0"/>
              </a:rPr>
              <a:t>Degradation of Normally Renewable Natural Resources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1949450" y="1504950"/>
            <a:ext cx="1081088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Climate change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3810000" y="1295400"/>
            <a:ext cx="1385888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Shrinking forests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228600" y="2362200"/>
            <a:ext cx="16002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Air pollution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810000" y="1928813"/>
            <a:ext cx="1390650" cy="844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Decreased wildlife habitats</a:t>
            </a: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3810000" y="2819400"/>
            <a:ext cx="1400175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Species extinction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916113" y="3276600"/>
            <a:ext cx="1490662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Soil erosion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7723188" y="3638550"/>
            <a:ext cx="1196975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Water pollution</a:t>
            </a:r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019800" y="4476750"/>
            <a:ext cx="2093913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Declining ocean fisheries</a:t>
            </a: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3733800" y="4876800"/>
            <a:ext cx="1268413" cy="5953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</a:rPr>
              <a:t>Aquifer depletion</a:t>
            </a:r>
          </a:p>
        </p:txBody>
      </p:sp>
    </p:spTree>
    <p:extLst>
      <p:ext uri="{BB962C8B-B14F-4D97-AF65-F5344CB8AC3E}">
        <p14:creationId xmlns:p14="http://schemas.microsoft.com/office/powerpoint/2010/main" val="1040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pollution</a:t>
            </a:r>
          </a:p>
          <a:p>
            <a:pPr lvl="1"/>
            <a:r>
              <a:rPr lang="en-US" dirty="0" smtClean="0"/>
              <a:t>Point sources</a:t>
            </a:r>
          </a:p>
          <a:p>
            <a:pPr lvl="2"/>
            <a:r>
              <a:rPr lang="en-US" dirty="0" smtClean="0"/>
              <a:t>Single, identifiable source</a:t>
            </a:r>
          </a:p>
          <a:p>
            <a:pPr lvl="1"/>
            <a:r>
              <a:rPr lang="en-US" dirty="0" smtClean="0"/>
              <a:t>Nonpoint sources</a:t>
            </a:r>
          </a:p>
          <a:p>
            <a:pPr lvl="2"/>
            <a:r>
              <a:rPr lang="en-US" dirty="0" smtClean="0"/>
              <a:t>Disbursed and difficult to identify</a:t>
            </a:r>
          </a:p>
          <a:p>
            <a:r>
              <a:rPr lang="en-US" dirty="0" smtClean="0"/>
              <a:t>What are some strategies for pollution cleanup and prevention?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Comes from a Number of Sources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transition in human attitudes toward the environment, and a shift in behavior, can lead to a much better future for the planet in 2065</a:t>
            </a:r>
          </a:p>
          <a:p>
            <a:r>
              <a:rPr lang="en-US" dirty="0" smtClean="0"/>
              <a:t>Sustainability </a:t>
            </a:r>
          </a:p>
          <a:p>
            <a:pPr lvl="1"/>
            <a:r>
              <a:rPr lang="en-US" dirty="0" smtClean="0"/>
              <a:t>The capacity of the earth’s natural systems and human cultural systems to survive, flourish, and adapt into the very long-term future</a:t>
            </a:r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Case Study: A Vision of a More Sustainable World in 2065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Point-Source Air Pollution</a:t>
            </a:r>
            <a:endParaRPr lang="en-US" dirty="0"/>
          </a:p>
        </p:txBody>
      </p:sp>
      <p:pic>
        <p:nvPicPr>
          <p:cNvPr id="5" name="Picture 1" descr="01p011_f0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79" r="-281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18463" y="6584950"/>
            <a:ext cx="11318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1-8, p.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Nonpoint Source Water Pollution</a:t>
            </a:r>
            <a:endParaRPr lang="en-US" dirty="0"/>
          </a:p>
        </p:txBody>
      </p:sp>
      <p:pic>
        <p:nvPicPr>
          <p:cNvPr id="5" name="Picture 1" descr="01p011_f0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57" r="-98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18463" y="6584950"/>
            <a:ext cx="11318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1-9, p.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resources</a:t>
            </a:r>
          </a:p>
          <a:p>
            <a:pPr lvl="1"/>
            <a:r>
              <a:rPr lang="en-US" dirty="0" smtClean="0"/>
              <a:t>Open access renewable resources</a:t>
            </a:r>
          </a:p>
          <a:p>
            <a:pPr lvl="1"/>
            <a:r>
              <a:rPr lang="en-US" dirty="0" smtClean="0"/>
              <a:t>Shared resources</a:t>
            </a:r>
          </a:p>
          <a:p>
            <a:r>
              <a:rPr lang="en-US" dirty="0" smtClean="0"/>
              <a:t>Tragedy of the commons</a:t>
            </a:r>
          </a:p>
          <a:p>
            <a:pPr lvl="1"/>
            <a:r>
              <a:rPr lang="en-US" dirty="0" smtClean="0"/>
              <a:t>Common property and open-access renewable resources are degraded from overuse</a:t>
            </a:r>
          </a:p>
          <a:p>
            <a:pPr lvl="1"/>
            <a:r>
              <a:rPr lang="en-US" dirty="0" smtClean="0"/>
              <a:t>What are some solutions?</a:t>
            </a:r>
          </a:p>
          <a:p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Tragedy of the Commons: Degrading Commonly Shared Renewable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Ecological footprint</a:t>
            </a:r>
          </a:p>
          <a:p>
            <a:pPr lvl="1"/>
            <a:r>
              <a:rPr lang="en-US" dirty="0" smtClean="0"/>
              <a:t>Amount of biologically productive land and water needed to provide a person or area with renewable resources, and to recycle wastes and pollution</a:t>
            </a:r>
          </a:p>
          <a:p>
            <a:r>
              <a:rPr lang="en-US" dirty="0" smtClean="0"/>
              <a:t>Per capita ecological footprint</a:t>
            </a:r>
          </a:p>
          <a:p>
            <a:r>
              <a:rPr lang="en-US" dirty="0" smtClean="0"/>
              <a:t>Ecological deficit</a:t>
            </a:r>
          </a:p>
          <a:p>
            <a:pPr lvl="1"/>
            <a:r>
              <a:rPr lang="en-US" dirty="0" smtClean="0"/>
              <a:t>Footprint is larger than biological capacity for replenishment</a:t>
            </a:r>
            <a:endParaRPr lang="en-US" dirty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Footprints: A Model of Unsustainable Use of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Capital Use and Degradation</a:t>
            </a:r>
            <a:endParaRPr lang="en-US" dirty="0"/>
          </a:p>
        </p:txBody>
      </p:sp>
      <p:pic>
        <p:nvPicPr>
          <p:cNvPr id="5" name="Picture 2" descr="01p013_f1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287" b="-922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942263" y="6584950"/>
            <a:ext cx="12176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1-11, p.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= P x A x T</a:t>
            </a:r>
          </a:p>
          <a:p>
            <a:pPr lvl="1"/>
            <a:r>
              <a:rPr lang="en-US" dirty="0" smtClean="0"/>
              <a:t>I = Environmental impact</a:t>
            </a:r>
          </a:p>
          <a:p>
            <a:pPr lvl="1"/>
            <a:r>
              <a:rPr lang="en-US" dirty="0" smtClean="0"/>
              <a:t>P = Population</a:t>
            </a:r>
          </a:p>
          <a:p>
            <a:pPr lvl="1"/>
            <a:r>
              <a:rPr lang="en-US" dirty="0" smtClean="0"/>
              <a:t>A = Affluence</a:t>
            </a:r>
          </a:p>
          <a:p>
            <a:pPr lvl="1"/>
            <a:r>
              <a:rPr lang="en-US" dirty="0" smtClean="0"/>
              <a:t>T = Technology</a:t>
            </a:r>
            <a:endParaRPr lang="en-US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IPAT is Another Environmental Impact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01p015_f14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12875"/>
            <a:ext cx="89820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954963" y="6584950"/>
            <a:ext cx="1216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1-14, p. 17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Less-Developed Countries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171700" y="3276600"/>
            <a:ext cx="19812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Consumption per person (affluence, A)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58763" y="3465513"/>
            <a:ext cx="192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Population (P)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343400" y="3276600"/>
            <a:ext cx="22796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Technological impact per unit of consumption (T)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591300" y="3276600"/>
            <a:ext cx="20955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Environmental impact of population (I)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More-Developed Countries</a:t>
            </a:r>
          </a:p>
        </p:txBody>
      </p:sp>
      <p:sp>
        <p:nvSpPr>
          <p:cNvPr id="57354" name="TextBox 2"/>
          <p:cNvSpPr txBox="1">
            <a:spLocks noChangeArrowheads="1"/>
          </p:cNvSpPr>
          <p:nvPr/>
        </p:nvSpPr>
        <p:spPr bwMode="auto">
          <a:xfrm>
            <a:off x="2057400" y="35115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7355" name="TextBox 14"/>
          <p:cNvSpPr txBox="1">
            <a:spLocks noChangeArrowheads="1"/>
          </p:cNvSpPr>
          <p:nvPr/>
        </p:nvSpPr>
        <p:spPr bwMode="auto">
          <a:xfrm>
            <a:off x="4062413" y="35115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7356" name="TextBox 15"/>
          <p:cNvSpPr txBox="1">
            <a:spLocks noChangeArrowheads="1"/>
          </p:cNvSpPr>
          <p:nvPr/>
        </p:nvSpPr>
        <p:spPr bwMode="auto">
          <a:xfrm>
            <a:off x="6500813" y="35115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-9393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IPAT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World’s largest population</a:t>
            </a:r>
          </a:p>
          <a:p>
            <a:r>
              <a:rPr lang="en-US" dirty="0" smtClean="0"/>
              <a:t>Second largest economy</a:t>
            </a:r>
          </a:p>
          <a:p>
            <a:r>
              <a:rPr lang="en-US" dirty="0" smtClean="0"/>
              <a:t>Two-thirds of the most polluted cities are in China</a:t>
            </a:r>
          </a:p>
          <a:p>
            <a:r>
              <a:rPr lang="en-US" dirty="0" smtClean="0"/>
              <a:t>Projections for next decade</a:t>
            </a:r>
          </a:p>
          <a:p>
            <a:pPr lvl="1"/>
            <a:r>
              <a:rPr lang="en-US" dirty="0" smtClean="0"/>
              <a:t>Largest consumer and producer of cars</a:t>
            </a:r>
          </a:p>
          <a:p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China’s Growing Number of Affluent Consumers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were hunters and gatherers 12,000 years ago</a:t>
            </a:r>
          </a:p>
          <a:p>
            <a:r>
              <a:rPr lang="en-US" dirty="0" smtClean="0"/>
              <a:t>Three major cultural events</a:t>
            </a:r>
          </a:p>
          <a:p>
            <a:pPr lvl="1"/>
            <a:r>
              <a:rPr lang="en-US" dirty="0" smtClean="0"/>
              <a:t>Agricultural revolution</a:t>
            </a:r>
          </a:p>
          <a:p>
            <a:pPr lvl="1"/>
            <a:r>
              <a:rPr lang="en-US" dirty="0" smtClean="0"/>
              <a:t>Industrial-medical revolution</a:t>
            </a:r>
          </a:p>
          <a:p>
            <a:pPr lvl="1"/>
            <a:r>
              <a:rPr lang="en-US" dirty="0" smtClean="0"/>
              <a:t>Information-globalization revolution</a:t>
            </a:r>
          </a:p>
          <a:p>
            <a:r>
              <a:rPr lang="en-US" dirty="0" smtClean="0"/>
              <a:t>Current need for a sustainability revolution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Changes Can Grow or Shrink Our Ecological Footprints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causes of environmental problems</a:t>
            </a:r>
          </a:p>
          <a:p>
            <a:pPr lvl="1"/>
            <a:r>
              <a:rPr lang="en-US" dirty="0" smtClean="0"/>
              <a:t>Population growth, unsustainable resource use, poverty, avoidance of full-cost pricing, and increasing isolation from nature</a:t>
            </a:r>
          </a:p>
          <a:p>
            <a:r>
              <a:rPr lang="en-US" dirty="0" smtClean="0"/>
              <a:t>Our environmental worldviews play a key role in determining whether we live unsustainably or more sustainably</a:t>
            </a:r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1-3: Why Do We Have Environmental Problems?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 has sustained itself for billions of years by using solar energy, biodiversity, and nutrient cycling</a:t>
            </a:r>
          </a:p>
          <a:p>
            <a:r>
              <a:rPr lang="en-US" dirty="0" smtClean="0"/>
              <a:t>Our lives and economies depend on energy from the sun and on natural resources and natural services (natural capital) provided by the earth</a:t>
            </a:r>
          </a:p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1-1: What Are Some Principles of Sustainability?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</a:p>
          <a:p>
            <a:r>
              <a:rPr lang="en-US" dirty="0" smtClean="0"/>
              <a:t>Wasteful and unsustainable resource use</a:t>
            </a:r>
          </a:p>
          <a:p>
            <a:r>
              <a:rPr lang="en-US" dirty="0" smtClean="0"/>
              <a:t>Poverty</a:t>
            </a:r>
          </a:p>
          <a:p>
            <a:r>
              <a:rPr lang="en-US" dirty="0" smtClean="0"/>
              <a:t>Failure to include the harmful environmental costs of goods and services in market prices</a:t>
            </a:r>
          </a:p>
          <a:p>
            <a:r>
              <a:rPr lang="en-US" dirty="0" smtClean="0"/>
              <a:t>Increasing isolation from nature</a:t>
            </a:r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Experts Have Identified Several Causes of Environmental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Environmental Problems</a:t>
            </a:r>
            <a:endParaRPr lang="en-US" dirty="0"/>
          </a:p>
        </p:txBody>
      </p:sp>
      <p:pic>
        <p:nvPicPr>
          <p:cNvPr id="5" name="Picture 1" descr="01p016_f15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029200" y="3733800"/>
            <a:ext cx="23193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cs typeface="Arial" charset="0"/>
              </a:rPr>
              <a:t>Excluding</a:t>
            </a:r>
          </a:p>
          <a:p>
            <a:pPr algn="ctr">
              <a:defRPr/>
            </a:pPr>
            <a:r>
              <a:rPr lang="en-US" sz="1600" b="1" dirty="0">
                <a:cs typeface="Arial" charset="0"/>
              </a:rPr>
              <a:t>environmental costs from market prices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979863" y="3876675"/>
            <a:ext cx="954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cs typeface="Arial" charset="0"/>
              </a:rPr>
              <a:t>Poverty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63738" y="3876675"/>
            <a:ext cx="1587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>
                <a:cs typeface="Arial" charset="0"/>
              </a:rPr>
              <a:t>Unsustainable</a:t>
            </a:r>
          </a:p>
          <a:p>
            <a:pPr algn="ctr">
              <a:defRPr/>
            </a:pPr>
            <a:r>
              <a:rPr lang="en-US" sz="1600" b="1">
                <a:cs typeface="Arial" charset="0"/>
              </a:rPr>
              <a:t>resource use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309563" y="3876675"/>
            <a:ext cx="1246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cs typeface="Arial" charset="0"/>
              </a:rPr>
              <a:t>Population</a:t>
            </a:r>
          </a:p>
          <a:p>
            <a:pPr algn="ctr">
              <a:defRPr/>
            </a:pPr>
            <a:r>
              <a:rPr lang="en-US" sz="1600" b="1" dirty="0">
                <a:cs typeface="Arial" charset="0"/>
              </a:rPr>
              <a:t>growth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62825" y="3733800"/>
            <a:ext cx="1323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Increasing </a:t>
            </a:r>
          </a:p>
          <a:p>
            <a:pPr algn="ctr"/>
            <a:r>
              <a:rPr lang="en-US" sz="1600" b="1"/>
              <a:t>isolation</a:t>
            </a:r>
          </a:p>
          <a:p>
            <a:pPr algn="ctr"/>
            <a:r>
              <a:rPr lang="en-US" sz="1600" b="1"/>
              <a:t>from nature  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413000" y="2106613"/>
            <a:ext cx="407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Causes of Environmental Problems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934325" y="6584950"/>
            <a:ext cx="1225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1-15, p.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Exponential growth</a:t>
            </a:r>
          </a:p>
          <a:p>
            <a:pPr lvl="1"/>
            <a:r>
              <a:rPr lang="en-US" dirty="0" smtClean="0"/>
              <a:t>Population increases at a fixed percentage per unit time</a:t>
            </a:r>
          </a:p>
          <a:p>
            <a:r>
              <a:rPr lang="en-US" dirty="0" smtClean="0"/>
              <a:t>No one knows how many people the earth can support indefinitely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Population is Growing at a Rapid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01p017_f16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15238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 hidden="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951788" y="6584950"/>
            <a:ext cx="1225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1-16, p. 17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067550" y="1873250"/>
            <a:ext cx="38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?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34000" y="3733800"/>
            <a:ext cx="222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Industrial revolution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962400" y="4433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Black Death—the Plague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85800" y="5791200"/>
            <a:ext cx="1579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Hunting and gathering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038600" y="5791200"/>
            <a:ext cx="2938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Agricultural revolution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705600" y="57912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Industrial revolution</a:t>
            </a: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 rot="5400000">
            <a:off x="7382669" y="2613819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cs typeface="Arial" charset="0"/>
              </a:rPr>
              <a:t>Billions of people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513513" y="4768850"/>
            <a:ext cx="20637" cy="1873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Exponential Growth of Human Population</a:t>
            </a:r>
            <a:endParaRPr 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114800" y="5334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Time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553200" y="4191000"/>
            <a:ext cx="325437" cy="111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93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Harmful environmental impact due to:</a:t>
            </a:r>
          </a:p>
          <a:p>
            <a:pPr lvl="1"/>
            <a:r>
              <a:rPr lang="en-US" dirty="0" smtClean="0"/>
              <a:t>High levels of consumption</a:t>
            </a:r>
          </a:p>
          <a:p>
            <a:pPr lvl="1"/>
            <a:r>
              <a:rPr lang="en-US" dirty="0" smtClean="0"/>
              <a:t>High levels of pollution</a:t>
            </a:r>
          </a:p>
          <a:p>
            <a:pPr lvl="1"/>
            <a:r>
              <a:rPr lang="en-US" dirty="0" smtClean="0"/>
              <a:t>Unnecessary waste of resources</a:t>
            </a:r>
          </a:p>
          <a:p>
            <a:r>
              <a:rPr lang="en-US" dirty="0" smtClean="0"/>
              <a:t>Affluence can provide funding for developing technologies to reduce: 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Environmental degradation</a:t>
            </a:r>
          </a:p>
          <a:p>
            <a:pPr lvl="1"/>
            <a:r>
              <a:rPr lang="en-US" dirty="0" smtClean="0"/>
              <a:t>Resource waste</a:t>
            </a:r>
          </a:p>
          <a:p>
            <a:pPr lvl="1"/>
            <a:endParaRPr lang="en-US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Affluence Has Harmful and Beneficial Environmental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fulfill basic needs </a:t>
            </a:r>
          </a:p>
          <a:p>
            <a:pPr lvl="1"/>
            <a:r>
              <a:rPr lang="en-US" dirty="0" smtClean="0"/>
              <a:t>Adequate food, water, shelter, health care, and education</a:t>
            </a:r>
          </a:p>
          <a:p>
            <a:r>
              <a:rPr lang="en-US" dirty="0" smtClean="0"/>
              <a:t>Working to survive</a:t>
            </a:r>
            <a:endParaRPr lang="en-US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Has Harmful Environmental and Health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Companies do not pay the environmental cost of resource use</a:t>
            </a:r>
          </a:p>
          <a:p>
            <a:r>
              <a:rPr lang="en-US" dirty="0" smtClean="0"/>
              <a:t>Goods and services do not include the harmful environmental costs</a:t>
            </a:r>
          </a:p>
          <a:p>
            <a:r>
              <a:rPr lang="en-US" dirty="0" smtClean="0"/>
              <a:t>Companies receive tax breaks and subsidies</a:t>
            </a:r>
          </a:p>
        </p:txBody>
      </p:sp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of Goods and Services Do Not Include the Harmful Environmental Costs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populations in urban areas</a:t>
            </a:r>
          </a:p>
          <a:p>
            <a:r>
              <a:rPr lang="en-US" dirty="0" smtClean="0"/>
              <a:t>Nature deficit disorder</a:t>
            </a:r>
          </a:p>
          <a:p>
            <a:pPr lvl="1"/>
            <a:r>
              <a:rPr lang="en-US" dirty="0" smtClean="0"/>
              <a:t>Not having enough contact with nature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Increasingly Isolated from Nature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ethics: What is right and wrong with how we treat the environment?</a:t>
            </a:r>
          </a:p>
          <a:p>
            <a:pPr lvl="1"/>
            <a:r>
              <a:rPr lang="en-US" dirty="0" smtClean="0"/>
              <a:t>Planetary management worldview</a:t>
            </a:r>
          </a:p>
          <a:p>
            <a:pPr lvl="2"/>
            <a:r>
              <a:rPr lang="en-US" dirty="0" smtClean="0"/>
              <a:t>We are separate from and in charge of nature</a:t>
            </a:r>
          </a:p>
          <a:p>
            <a:pPr lvl="1"/>
            <a:r>
              <a:rPr lang="en-US" dirty="0" smtClean="0"/>
              <a:t>Stewardship worldview</a:t>
            </a:r>
          </a:p>
          <a:p>
            <a:pPr lvl="2"/>
            <a:r>
              <a:rPr lang="en-US" dirty="0" smtClean="0"/>
              <a:t>Manage earth for our benefit with ethical responsibility to be stewards</a:t>
            </a:r>
          </a:p>
          <a:p>
            <a:pPr lvl="1"/>
            <a:r>
              <a:rPr lang="en-US" dirty="0" smtClean="0"/>
              <a:t>Environmental wisdom worldview  </a:t>
            </a:r>
          </a:p>
          <a:p>
            <a:pPr lvl="2"/>
            <a:r>
              <a:rPr lang="en-US" dirty="0" smtClean="0"/>
              <a:t>We are part of nature and must engage in sustainable use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Have Different Views on Environmental Problems/Solutions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sustainably</a:t>
            </a:r>
          </a:p>
          <a:p>
            <a:pPr lvl="1"/>
            <a:r>
              <a:rPr lang="en-US" dirty="0" smtClean="0"/>
              <a:t>Live off the earth’s natural income without depleting or degrading the natural capital that supplies it</a:t>
            </a:r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1-4: What Is an Environmentally Sustainable Society?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 toward living more sustainably by:</a:t>
            </a:r>
          </a:p>
          <a:p>
            <a:pPr lvl="1"/>
            <a:r>
              <a:rPr lang="en-US" dirty="0" smtClean="0"/>
              <a:t>Applying full-cost pricing, searching for win-win solutions</a:t>
            </a:r>
          </a:p>
          <a:p>
            <a:pPr lvl="1"/>
            <a:r>
              <a:rPr lang="en-US" dirty="0" smtClean="0"/>
              <a:t>Committing to preserving the earth’s life-support system for future generations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1-1: What Are Some Principles of Sustainability?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Environmentally sustainable society</a:t>
            </a:r>
          </a:p>
          <a:p>
            <a:pPr lvl="1"/>
            <a:r>
              <a:rPr lang="en-US" dirty="0" smtClean="0"/>
              <a:t>Meets current needs in a just and equitable manner without compromising future generations’ ability to meet their needs</a:t>
            </a:r>
          </a:p>
          <a:p>
            <a:r>
              <a:rPr lang="en-US" dirty="0" smtClean="0"/>
              <a:t>Natural income</a:t>
            </a:r>
          </a:p>
          <a:p>
            <a:pPr lvl="1"/>
            <a:r>
              <a:rPr lang="en-US" dirty="0" smtClean="0"/>
              <a:t>Renewable resources</a:t>
            </a:r>
            <a:endParaRPr lang="en-US" dirty="0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Environmentally Sustainable Societies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attitude that combines environmental wisdom with compassion for all life</a:t>
            </a:r>
          </a:p>
          <a:p>
            <a:r>
              <a:rPr lang="en-US" dirty="0" smtClean="0"/>
              <a:t>Social scientists suggest it only takes 5-10% of the population to bring about major social change</a:t>
            </a:r>
          </a:p>
          <a:p>
            <a:r>
              <a:rPr lang="en-US" dirty="0" smtClean="0"/>
              <a:t>Significant social change can occur more quickly than we often think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Sustainable Future is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sustainable future will require that we:</a:t>
            </a:r>
          </a:p>
          <a:p>
            <a:pPr lvl="1"/>
            <a:r>
              <a:rPr lang="en-US" dirty="0" smtClean="0"/>
              <a:t>Rely more on energy from the sun and other renewable energy sources</a:t>
            </a:r>
          </a:p>
          <a:p>
            <a:pPr lvl="1"/>
            <a:r>
              <a:rPr lang="en-US" dirty="0" smtClean="0"/>
              <a:t>Protect biodiversity through the preservation of natural capital</a:t>
            </a:r>
          </a:p>
          <a:p>
            <a:pPr lvl="1"/>
            <a:r>
              <a:rPr lang="en-US" dirty="0" smtClean="0"/>
              <a:t>Avoid disrupting the earth’s vitally important chemical cycles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Big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goal for becoming more sustainable is full-cost pricing—the inclusion of harmful environmental and health costs in the market prices of goods and services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Big Ideas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benefit ourselves and future generations if we commit ourselves to:</a:t>
            </a:r>
          </a:p>
          <a:p>
            <a:pPr lvl="1"/>
            <a:r>
              <a:rPr lang="en-US" dirty="0" smtClean="0"/>
              <a:t>Finding win-win-win solutions to our problems</a:t>
            </a:r>
          </a:p>
          <a:p>
            <a:pPr lvl="1"/>
            <a:r>
              <a:rPr lang="en-US" dirty="0" smtClean="0"/>
              <a:t>Leaving the planet’s life-support system in at least as good a shape as what we now enjoy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Big Ideas (cont’d.)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to environmental solutions</a:t>
            </a:r>
          </a:p>
          <a:p>
            <a:pPr lvl="1"/>
            <a:r>
              <a:rPr lang="en-US" dirty="0" smtClean="0"/>
              <a:t>Apply the principles of sustainability to the design of our economic and social systems, and individual lifestyles</a:t>
            </a:r>
          </a:p>
          <a:p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century’s transition generation will decide the path which humanity takes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It All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Environment: everything around us</a:t>
            </a:r>
          </a:p>
          <a:p>
            <a:r>
              <a:rPr lang="en-US" dirty="0" smtClean="0"/>
              <a:t>Environmental science: interdisciplinary science connecting information and ideas from:</a:t>
            </a:r>
          </a:p>
          <a:p>
            <a:pPr lvl="1"/>
            <a:r>
              <a:rPr lang="en-US" dirty="0" smtClean="0"/>
              <a:t>Natural sciences: ecology, biology, geology, chemistry</a:t>
            </a:r>
          </a:p>
          <a:p>
            <a:pPr lvl="1"/>
            <a:r>
              <a:rPr lang="en-US" dirty="0" smtClean="0"/>
              <a:t>Social sciences: geography, politics, economics</a:t>
            </a:r>
          </a:p>
          <a:p>
            <a:pPr lvl="1"/>
            <a:r>
              <a:rPr lang="en-US" dirty="0" smtClean="0"/>
              <a:t>Humanities: ethics, philosophy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Science Is a Study of Connections in Nature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01p006_f02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788"/>
            <a:ext cx="7399338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113713" y="6584950"/>
            <a:ext cx="10461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1-3, p. 8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733800" y="2286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Solar Energy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17675" y="6491288"/>
            <a:ext cx="215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Chemical Cycling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913438" y="6491288"/>
            <a:ext cx="1554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Biodiversity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5879" y="-9393"/>
            <a:ext cx="2063279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Three Principles of Sustainability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Dependence on solar energy</a:t>
            </a:r>
          </a:p>
          <a:p>
            <a:pPr lvl="1"/>
            <a:r>
              <a:rPr lang="en-US" dirty="0" smtClean="0"/>
              <a:t>The sun provides warmth and fuels photosynthesis</a:t>
            </a:r>
          </a:p>
          <a:p>
            <a:r>
              <a:rPr lang="en-US" dirty="0" smtClean="0"/>
              <a:t>Biodiversity</a:t>
            </a:r>
          </a:p>
          <a:p>
            <a:pPr lvl="1"/>
            <a:r>
              <a:rPr lang="en-US" dirty="0" smtClean="0"/>
              <a:t>Astounding variety and adaptability of natural systems and species</a:t>
            </a:r>
          </a:p>
          <a:p>
            <a:r>
              <a:rPr lang="en-US" dirty="0" smtClean="0"/>
              <a:t>Chemical cycling</a:t>
            </a:r>
          </a:p>
          <a:p>
            <a:pPr lvl="1"/>
            <a:r>
              <a:rPr lang="en-US" dirty="0" smtClean="0"/>
              <a:t>From the environment to organisms and then back to the environment</a:t>
            </a:r>
          </a:p>
        </p:txBody>
      </p:sp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Scientific Principles of Sustainability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01p007_f03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98438"/>
            <a:ext cx="7212013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3600" smtClean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597275" y="42863"/>
            <a:ext cx="1858963" cy="261937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Natural Capital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125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Solar energy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788988" y="1708150"/>
            <a:ext cx="563562" cy="261938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Air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788988" y="2012950"/>
            <a:ext cx="1547812" cy="2619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Air purification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788988" y="2325688"/>
            <a:ext cx="1435100" cy="2508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Climate control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788988" y="2622550"/>
            <a:ext cx="1412875" cy="4318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UV protection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(ozone layer)</a:t>
            </a:r>
          </a:p>
        </p:txBody>
      </p:sp>
      <p:sp>
        <p:nvSpPr>
          <p:cNvPr id="26633" name="Text Box 12"/>
          <p:cNvSpPr txBox="1">
            <a:spLocks noChangeArrowheads="1"/>
          </p:cNvSpPr>
          <p:nvPr/>
        </p:nvSpPr>
        <p:spPr bwMode="auto">
          <a:xfrm>
            <a:off x="5608638" y="2878138"/>
            <a:ext cx="1325562" cy="409575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Life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(biodiversity)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788988" y="3382963"/>
            <a:ext cx="728662" cy="261937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Water</a:t>
            </a:r>
          </a:p>
        </p:txBody>
      </p:sp>
      <p:sp>
        <p:nvSpPr>
          <p:cNvPr id="26635" name="Text Box 14"/>
          <p:cNvSpPr txBox="1">
            <a:spLocks noChangeArrowheads="1"/>
          </p:cNvSpPr>
          <p:nvPr/>
        </p:nvSpPr>
        <p:spPr bwMode="auto">
          <a:xfrm>
            <a:off x="5608638" y="3346450"/>
            <a:ext cx="1103312" cy="4318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Population control</a:t>
            </a:r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5608638" y="3800475"/>
            <a:ext cx="793750" cy="4318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Pest control</a:t>
            </a:r>
          </a:p>
        </p:txBody>
      </p:sp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788988" y="4017963"/>
            <a:ext cx="1673225" cy="26193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Waste treatment</a:t>
            </a:r>
          </a:p>
        </p:txBody>
      </p:sp>
      <p:sp>
        <p:nvSpPr>
          <p:cNvPr id="26638" name="Text Box 18"/>
          <p:cNvSpPr txBox="1">
            <a:spLocks noChangeArrowheads="1"/>
          </p:cNvSpPr>
          <p:nvPr/>
        </p:nvSpPr>
        <p:spPr bwMode="auto">
          <a:xfrm>
            <a:off x="788988" y="4492625"/>
            <a:ext cx="1331912" cy="530225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200" b="1">
                <a:solidFill>
                  <a:srgbClr val="FFFFFF"/>
                </a:solidFill>
              </a:rPr>
              <a:t>Nonrenewable minerals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200" b="1">
                <a:solidFill>
                  <a:srgbClr val="FFFFFF"/>
                </a:solidFill>
              </a:rPr>
              <a:t>(iron, sand)</a:t>
            </a:r>
          </a:p>
        </p:txBody>
      </p:sp>
      <p:sp>
        <p:nvSpPr>
          <p:cNvPr id="26639" name="Text Box 19"/>
          <p:cNvSpPr txBox="1">
            <a:spLocks noChangeArrowheads="1"/>
          </p:cNvSpPr>
          <p:nvPr/>
        </p:nvSpPr>
        <p:spPr bwMode="auto">
          <a:xfrm>
            <a:off x="2944813" y="4486275"/>
            <a:ext cx="550862" cy="261938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Soil</a:t>
            </a:r>
          </a:p>
        </p:txBody>
      </p:sp>
      <p:sp>
        <p:nvSpPr>
          <p:cNvPr id="26640" name="Text Box 20"/>
          <p:cNvSpPr txBox="1">
            <a:spLocks noChangeArrowheads="1"/>
          </p:cNvSpPr>
          <p:nvPr/>
        </p:nvSpPr>
        <p:spPr bwMode="auto">
          <a:xfrm>
            <a:off x="4518025" y="4487863"/>
            <a:ext cx="654050" cy="261937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Land</a:t>
            </a:r>
          </a:p>
        </p:txBody>
      </p:sp>
      <p:sp>
        <p:nvSpPr>
          <p:cNvPr id="26641" name="Text Box 21"/>
          <p:cNvSpPr txBox="1">
            <a:spLocks noChangeArrowheads="1"/>
          </p:cNvSpPr>
          <p:nvPr/>
        </p:nvSpPr>
        <p:spPr bwMode="auto">
          <a:xfrm>
            <a:off x="2773363" y="4802188"/>
            <a:ext cx="1306512" cy="26193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Soil renewal</a:t>
            </a:r>
          </a:p>
        </p:txBody>
      </p:sp>
      <p:sp>
        <p:nvSpPr>
          <p:cNvPr id="26642" name="Text Box 22"/>
          <p:cNvSpPr txBox="1">
            <a:spLocks noChangeArrowheads="1"/>
          </p:cNvSpPr>
          <p:nvPr/>
        </p:nvSpPr>
        <p:spPr bwMode="auto">
          <a:xfrm>
            <a:off x="4518025" y="4800600"/>
            <a:ext cx="1547813" cy="2508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Food production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 rot="509588">
            <a:off x="1474788" y="5065713"/>
            <a:ext cx="12922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Natural gas</a:t>
            </a:r>
          </a:p>
        </p:txBody>
      </p:sp>
      <p:sp>
        <p:nvSpPr>
          <p:cNvPr id="26644" name="Text Box 24"/>
          <p:cNvSpPr txBox="1">
            <a:spLocks noChangeArrowheads="1"/>
          </p:cNvSpPr>
          <p:nvPr/>
        </p:nvSpPr>
        <p:spPr bwMode="auto">
          <a:xfrm>
            <a:off x="4518025" y="5089525"/>
            <a:ext cx="1000125" cy="4318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Nutrient recycling</a:t>
            </a:r>
          </a:p>
        </p:txBody>
      </p:sp>
      <p:sp>
        <p:nvSpPr>
          <p:cNvPr id="26645" name="Text Box 25"/>
          <p:cNvSpPr txBox="1">
            <a:spLocks noChangeArrowheads="1"/>
          </p:cNvSpPr>
          <p:nvPr/>
        </p:nvSpPr>
        <p:spPr bwMode="auto">
          <a:xfrm>
            <a:off x="2514600" y="5410200"/>
            <a:ext cx="1484313" cy="601663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Nonrenewable energy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(fossil fuels)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 rot="399136">
            <a:off x="4308475" y="5543550"/>
            <a:ext cx="13890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Coal seam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976313" y="6248400"/>
            <a:ext cx="2189162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b="1">
                <a:solidFill>
                  <a:srgbClr val="000000"/>
                </a:solidFill>
                <a:cs typeface="Arial" charset="0"/>
              </a:rPr>
              <a:t>Natural resources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976313" y="6553200"/>
            <a:ext cx="2011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Ecosystem services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 rot="397298">
            <a:off x="1785938" y="5246688"/>
            <a:ext cx="42068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Oil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1658938" y="296863"/>
            <a:ext cx="6096000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005035"/>
                </a:solidFill>
                <a:cs typeface="Arial" charset="0"/>
              </a:rPr>
              <a:t>Natural Capital = Natural Resources + </a:t>
            </a:r>
            <a:r>
              <a:rPr lang="en-US" sz="1400" b="1" dirty="0" smtClean="0">
                <a:solidFill>
                  <a:srgbClr val="005035"/>
                </a:solidFill>
                <a:cs typeface="Arial" charset="0"/>
              </a:rPr>
              <a:t>Ecosystem Services</a:t>
            </a:r>
            <a:endParaRPr lang="en-US" sz="1400" b="1" dirty="0">
              <a:solidFill>
                <a:srgbClr val="005035"/>
              </a:solidFill>
              <a:cs typeface="Arial" charset="0"/>
            </a:endParaRPr>
          </a:p>
        </p:txBody>
      </p:sp>
      <p:sp>
        <p:nvSpPr>
          <p:cNvPr id="26651" name="Text Box 33"/>
          <p:cNvSpPr txBox="1">
            <a:spLocks noChangeArrowheads="1"/>
          </p:cNvSpPr>
          <p:nvPr/>
        </p:nvSpPr>
        <p:spPr bwMode="auto">
          <a:xfrm>
            <a:off x="3498850" y="1852613"/>
            <a:ext cx="1295400" cy="771525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b="1">
                <a:solidFill>
                  <a:srgbClr val="FFFFFF"/>
                </a:solidFill>
              </a:rPr>
              <a:t>Renewable energy (sun, wind, water flows)</a:t>
            </a:r>
          </a:p>
        </p:txBody>
      </p:sp>
      <p:sp>
        <p:nvSpPr>
          <p:cNvPr id="26652" name="Text Box 34"/>
          <p:cNvSpPr txBox="1">
            <a:spLocks noChangeArrowheads="1"/>
          </p:cNvSpPr>
          <p:nvPr/>
        </p:nvSpPr>
        <p:spPr bwMode="auto">
          <a:xfrm>
            <a:off x="788988" y="3697288"/>
            <a:ext cx="1701800" cy="2508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b="1">
                <a:solidFill>
                  <a:srgbClr val="FFFFFF"/>
                </a:solidFill>
              </a:rPr>
              <a:t>Water purification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101013" y="6584950"/>
            <a:ext cx="10556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1-3, p. 7</a:t>
            </a:r>
          </a:p>
        </p:txBody>
      </p:sp>
      <p:sp>
        <p:nvSpPr>
          <p:cNvPr id="26654" name="Text Box 19"/>
          <p:cNvSpPr txBox="1">
            <a:spLocks noChangeArrowheads="1"/>
          </p:cNvSpPr>
          <p:nvPr/>
        </p:nvSpPr>
        <p:spPr bwMode="auto">
          <a:xfrm>
            <a:off x="657225" y="6272213"/>
            <a:ext cx="257175" cy="223837"/>
          </a:xfrm>
          <a:prstGeom prst="rect">
            <a:avLst/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26655" name="Text Box 19"/>
          <p:cNvSpPr txBox="1">
            <a:spLocks noChangeArrowheads="1"/>
          </p:cNvSpPr>
          <p:nvPr/>
        </p:nvSpPr>
        <p:spPr bwMode="auto">
          <a:xfrm>
            <a:off x="657225" y="6588125"/>
            <a:ext cx="257175" cy="2238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capital: keep species alive</a:t>
            </a:r>
          </a:p>
          <a:p>
            <a:pPr lvl="1"/>
            <a:r>
              <a:rPr lang="en-US" dirty="0" smtClean="0"/>
              <a:t>Natural resources: useful materials and energy in nature</a:t>
            </a:r>
          </a:p>
          <a:p>
            <a:pPr lvl="1"/>
            <a:r>
              <a:rPr lang="en-US" dirty="0" smtClean="0"/>
              <a:t>Natural services: important nature processes such as renewal of air, water, and soil</a:t>
            </a:r>
          </a:p>
          <a:p>
            <a:r>
              <a:rPr lang="en-US" dirty="0" smtClean="0"/>
              <a:t>Ecosystem services</a:t>
            </a:r>
          </a:p>
          <a:p>
            <a:pPr lvl="1"/>
            <a:r>
              <a:rPr lang="en-US" dirty="0" smtClean="0"/>
              <a:t>Processes provided by healthy ecosystems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Has Certain Key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4052</TotalTime>
  <Words>1946</Words>
  <Application>Microsoft Office PowerPoint</Application>
  <PresentationFormat>On-screen Show (4:3)</PresentationFormat>
  <Paragraphs>316</Paragraphs>
  <Slides>45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ＭＳ Ｐゴシック</vt:lpstr>
      <vt:lpstr>Arial</vt:lpstr>
      <vt:lpstr>Calibri</vt:lpstr>
      <vt:lpstr>Vrinda</vt:lpstr>
      <vt:lpstr>Office Theme</vt:lpstr>
      <vt:lpstr> 1</vt:lpstr>
      <vt:lpstr>Core Case Study: A Vision of a More Sustainable World in 2065</vt:lpstr>
      <vt:lpstr>1-1: What Are Some Principles of Sustainability?</vt:lpstr>
      <vt:lpstr>1-1: What Are Some Principles of Sustainability? (cont’d.)</vt:lpstr>
      <vt:lpstr>Environmental Science Is a Study of Connections in Nature</vt:lpstr>
      <vt:lpstr>PowerPoint Presentation</vt:lpstr>
      <vt:lpstr>Three Scientific Principles of Sustainability</vt:lpstr>
      <vt:lpstr>PowerPoint Presentation</vt:lpstr>
      <vt:lpstr>Sustainability Has Certain Key Components</vt:lpstr>
      <vt:lpstr>PowerPoint Presentation</vt:lpstr>
      <vt:lpstr>Other Principles of Sustainability Come from the Social Sciences</vt:lpstr>
      <vt:lpstr>Some Resources Are Renewable  and Some Are Not</vt:lpstr>
      <vt:lpstr>Some Resources Are Renewable  and Some Are Not (cont’d.)</vt:lpstr>
      <vt:lpstr>Some Resources Are Renewable  and Some Are Not (cont’d.)</vt:lpstr>
      <vt:lpstr>Countries Differ in their Resource Use and Environmental Impact</vt:lpstr>
      <vt:lpstr>1-2: How Are Our Ecological Footprints Affecting the Earth?</vt:lpstr>
      <vt:lpstr>We Are Living Unsustainably </vt:lpstr>
      <vt:lpstr>PowerPoint Presentation</vt:lpstr>
      <vt:lpstr>Pollution Comes from a Number of Sources </vt:lpstr>
      <vt:lpstr>Point-Source Air Pollution</vt:lpstr>
      <vt:lpstr>Nonpoint Source Water Pollution</vt:lpstr>
      <vt:lpstr>The Tragedy of the Commons: Degrading Commonly Shared Renewable Resources</vt:lpstr>
      <vt:lpstr>Ecological Footprints: A Model of Unsustainable Use of Resources</vt:lpstr>
      <vt:lpstr>Natural Capital Use and Degradation</vt:lpstr>
      <vt:lpstr>IPAT is Another Environmental Impact Model</vt:lpstr>
      <vt:lpstr>PowerPoint Presentation</vt:lpstr>
      <vt:lpstr>Case Study: China’s Growing Number of Affluent Consumers</vt:lpstr>
      <vt:lpstr>Cultural Changes Can Grow or Shrink Our Ecological Footprints</vt:lpstr>
      <vt:lpstr>1-3: Why Do We Have Environmental Problems? </vt:lpstr>
      <vt:lpstr>Experts Have Identified Several Causes of Environmental Problems</vt:lpstr>
      <vt:lpstr>Causes of Environmental Problems</vt:lpstr>
      <vt:lpstr>The Human Population is Growing at a Rapid Rate</vt:lpstr>
      <vt:lpstr>PowerPoint Presentation</vt:lpstr>
      <vt:lpstr>Affluence Has Harmful and Beneficial Environmental Effects</vt:lpstr>
      <vt:lpstr>Poverty Has Harmful Environmental and Health Effects</vt:lpstr>
      <vt:lpstr>Prices of Goods and Services Do Not Include the Harmful Environmental Costs</vt:lpstr>
      <vt:lpstr>We are Increasingly Isolated from Nature</vt:lpstr>
      <vt:lpstr>People Have Different Views on Environmental Problems/Solutions</vt:lpstr>
      <vt:lpstr>1-4: What Is an Environmentally Sustainable Society? </vt:lpstr>
      <vt:lpstr>Environmentally Sustainable Societies</vt:lpstr>
      <vt:lpstr>A More Sustainable Future is Possible</vt:lpstr>
      <vt:lpstr>Three Big Ideas</vt:lpstr>
      <vt:lpstr>Three Big Ideas (cont’d.)</vt:lpstr>
      <vt:lpstr>Three Big Ideas (cont’d.)</vt:lpstr>
      <vt:lpstr>Tying It All Together</vt:lpstr>
    </vt:vector>
  </TitlesOfParts>
  <Company>LMP 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</dc:creator>
  <cp:lastModifiedBy>Banks, Laura H.</cp:lastModifiedBy>
  <cp:revision>322</cp:revision>
  <dcterms:created xsi:type="dcterms:W3CDTF">2013-09-12T16:10:24Z</dcterms:created>
  <dcterms:modified xsi:type="dcterms:W3CDTF">2019-08-08T16:32:10Z</dcterms:modified>
</cp:coreProperties>
</file>